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18" r:id="rId1"/>
    <p:sldMasterId id="2147483731" r:id="rId2"/>
    <p:sldMasterId id="2147483736" r:id="rId3"/>
    <p:sldMasterId id="2147483741" r:id="rId4"/>
  </p:sldMasterIdLst>
  <p:notesMasterIdLst>
    <p:notesMasterId r:id="rId21"/>
  </p:notesMasterIdLst>
  <p:sldIdLst>
    <p:sldId id="342" r:id="rId5"/>
    <p:sldId id="287" r:id="rId6"/>
    <p:sldId id="288" r:id="rId7"/>
    <p:sldId id="273" r:id="rId8"/>
    <p:sldId id="275" r:id="rId9"/>
    <p:sldId id="276" r:id="rId10"/>
    <p:sldId id="277" r:id="rId11"/>
    <p:sldId id="278" r:id="rId12"/>
    <p:sldId id="279" r:id="rId13"/>
    <p:sldId id="280" r:id="rId14"/>
    <p:sldId id="281" r:id="rId15"/>
    <p:sldId id="282" r:id="rId16"/>
    <p:sldId id="286" r:id="rId17"/>
    <p:sldId id="285" r:id="rId18"/>
    <p:sldId id="284" r:id="rId19"/>
    <p:sldId id="283" r:id="rId20"/>
  </p:sldIdLst>
  <p:sldSz cx="9906000" cy="6858000" type="A4"/>
  <p:notesSz cx="7104063" cy="10234613"/>
  <p:embeddedFontLst>
    <p:embeddedFont>
      <p:font typeface="Century Gothic" panose="020B0502020202020204" pitchFamily="34" charset="0"/>
      <p:regular r:id="rId22"/>
      <p:bold r:id="rId23"/>
      <p:italic r:id="rId24"/>
      <p:boldItalic r:id="rId25"/>
    </p:embeddedFont>
    <p:embeddedFont>
      <p:font typeface="Comic Sans MS" panose="030F0702030302020204" pitchFamily="66" charset="0"/>
      <p:regular r:id="rId26"/>
      <p:bold r:id="rId27"/>
      <p:italic r:id="rId28"/>
      <p:boldItalic r:id="rId29"/>
    </p:embeddedFont>
    <p:embeddedFont>
      <p:font typeface="Lato" panose="020F0502020204030203"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necting Knowledge" id="{059544AC-2C27-45B1-9F95-F87DF8854DD6}">
          <p14:sldIdLst>
            <p14:sldId id="342"/>
            <p14:sldId id="287"/>
            <p14:sldId id="288"/>
          </p14:sldIdLst>
        </p14:section>
        <p14:section name="Instruction" id="{E588C379-5C9C-4141-AE9D-89D5EB15A705}">
          <p14:sldIdLst>
            <p14:sldId id="273"/>
            <p14:sldId id="275"/>
            <p14:sldId id="276"/>
          </p14:sldIdLst>
        </p14:section>
        <p14:section name="AfL" id="{48BE8E0F-F9BA-44CB-8259-8157EE6FBBD4}">
          <p14:sldIdLst>
            <p14:sldId id="277"/>
            <p14:sldId id="278"/>
            <p14:sldId id="279"/>
            <p14:sldId id="280"/>
          </p14:sldIdLst>
        </p14:section>
        <p14:section name="Practice" id="{CB3A0AB4-7D99-4BBF-BB04-827D3BC648E8}">
          <p14:sldIdLst>
            <p14:sldId id="281"/>
            <p14:sldId id="282"/>
          </p14:sldIdLst>
        </p14:section>
        <p14:section name="Problems" id="{6075E855-BE3B-4E18-B90D-E662CE5F2631}">
          <p14:sldIdLst>
            <p14:sldId id="286"/>
            <p14:sldId id="285"/>
            <p14:sldId id="284"/>
            <p14:sldId id="283"/>
          </p14:sldIdLst>
        </p14:section>
      </p14:sectionLst>
    </p:ext>
    <p:ext uri="{EFAFB233-063F-42B5-8137-9DF3F51BA10A}">
      <p15:sldGuideLst xmlns:p15="http://schemas.microsoft.com/office/powerpoint/2012/main">
        <p15:guide id="1" orient="horz" pos="2160" userDrawn="1">
          <p15:clr>
            <a:srgbClr val="A4A3A4"/>
          </p15:clr>
        </p15:guide>
        <p15:guide id="2" pos="28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132924-CF57-366D-8071-3744B83B9B6B}" name="Mr C Baker - BWA Staff" initials="MS" userId="S::cbaker@bluecoat.uk.com::f782f79a-0a00-4a61-966f-92653ead7e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D966"/>
    <a:srgbClr val="333432"/>
    <a:srgbClr val="130804"/>
    <a:srgbClr val="FFD03B"/>
    <a:srgbClr val="00FF00"/>
    <a:srgbClr val="FF3300"/>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0BDB30-EC09-4515-BA9B-330814F94C71}" v="2" dt="2026-07-21T11:39:53.8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40" autoAdjust="0"/>
    <p:restoredTop sz="83577" autoAdjust="0"/>
  </p:normalViewPr>
  <p:slideViewPr>
    <p:cSldViewPr snapToGrid="0" showGuides="1">
      <p:cViewPr varScale="1">
        <p:scale>
          <a:sx n="58" d="100"/>
          <a:sy n="58" d="100"/>
        </p:scale>
        <p:origin x="1328" y="52"/>
      </p:cViewPr>
      <p:guideLst>
        <p:guide orient="horz" pos="2160"/>
        <p:guide pos="2848"/>
      </p:guideLst>
    </p:cSldViewPr>
  </p:slideViewPr>
  <p:outlineViewPr>
    <p:cViewPr>
      <p:scale>
        <a:sx n="33" d="100"/>
        <a:sy n="33" d="100"/>
      </p:scale>
      <p:origin x="0" y="0"/>
    </p:cViewPr>
  </p:outlineViewPr>
  <p:notesTextViewPr>
    <p:cViewPr>
      <p:scale>
        <a:sx n="1" d="1"/>
        <a:sy n="1" d="1"/>
      </p:scale>
      <p:origin x="0" y="0"/>
    </p:cViewPr>
  </p:notesTextViewPr>
  <p:sorterViewPr>
    <p:cViewPr>
      <p:scale>
        <a:sx n="25" d="100"/>
        <a:sy n="25" d="100"/>
      </p:scale>
      <p:origin x="0" y="-424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microsoft.com/office/2018/10/relationships/authors" Target="authors.xml"/><Relationship Id="rId21" Type="http://schemas.openxmlformats.org/officeDocument/2006/relationships/notesMaster" Target="notesMasters/notesMaster1.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8427" cy="513508"/>
          </a:xfrm>
          <a:prstGeom prst="rect">
            <a:avLst/>
          </a:prstGeom>
        </p:spPr>
        <p:txBody>
          <a:bodyPr vert="horz" lIns="94637" tIns="47319" rIns="94637" bIns="47319" rtlCol="0"/>
          <a:lstStyle>
            <a:lvl1pPr algn="l">
              <a:defRPr sz="1300"/>
            </a:lvl1pPr>
          </a:lstStyle>
          <a:p>
            <a:endParaRPr lang="en-GB"/>
          </a:p>
        </p:txBody>
      </p:sp>
      <p:sp>
        <p:nvSpPr>
          <p:cNvPr id="3" name="Date Placeholder 2"/>
          <p:cNvSpPr>
            <a:spLocks noGrp="1"/>
          </p:cNvSpPr>
          <p:nvPr>
            <p:ph type="dt" idx="1"/>
          </p:nvPr>
        </p:nvSpPr>
        <p:spPr>
          <a:xfrm>
            <a:off x="4023993" y="0"/>
            <a:ext cx="3078427" cy="513508"/>
          </a:xfrm>
          <a:prstGeom prst="rect">
            <a:avLst/>
          </a:prstGeom>
        </p:spPr>
        <p:txBody>
          <a:bodyPr vert="horz" lIns="94637" tIns="47319" rIns="94637" bIns="47319" rtlCol="0"/>
          <a:lstStyle>
            <a:lvl1pPr algn="r">
              <a:defRPr sz="1300"/>
            </a:lvl1pPr>
          </a:lstStyle>
          <a:p>
            <a:fld id="{9C6A85EB-AF26-437E-8488-94E19A13AA79}" type="datetimeFigureOut">
              <a:rPr lang="en-GB" smtClean="0"/>
              <a:t>06/09/2026</a:t>
            </a:fld>
            <a:endParaRPr lang="en-GB"/>
          </a:p>
        </p:txBody>
      </p:sp>
      <p:sp>
        <p:nvSpPr>
          <p:cNvPr id="4" name="Slide Image Placeholder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4637" tIns="47319" rIns="94637" bIns="47319" rtlCol="0" anchor="ctr"/>
          <a:lstStyle/>
          <a:p>
            <a:endParaRPr lang="en-GB"/>
          </a:p>
        </p:txBody>
      </p:sp>
      <p:sp>
        <p:nvSpPr>
          <p:cNvPr id="5" name="Notes Placeholder 4"/>
          <p:cNvSpPr>
            <a:spLocks noGrp="1"/>
          </p:cNvSpPr>
          <p:nvPr>
            <p:ph type="body" sz="quarter" idx="3"/>
          </p:nvPr>
        </p:nvSpPr>
        <p:spPr>
          <a:xfrm>
            <a:off x="710407" y="4925410"/>
            <a:ext cx="5683250" cy="4029878"/>
          </a:xfrm>
          <a:prstGeom prst="rect">
            <a:avLst/>
          </a:prstGeom>
        </p:spPr>
        <p:txBody>
          <a:bodyPr vert="horz" lIns="94637" tIns="47319" rIns="94637" bIns="4731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721110"/>
            <a:ext cx="3078427" cy="513507"/>
          </a:xfrm>
          <a:prstGeom prst="rect">
            <a:avLst/>
          </a:prstGeom>
        </p:spPr>
        <p:txBody>
          <a:bodyPr vert="horz" lIns="94637" tIns="47319" rIns="94637" bIns="47319" rtlCol="0" anchor="b"/>
          <a:lstStyle>
            <a:lvl1pPr algn="l">
              <a:defRPr sz="1300"/>
            </a:lvl1pPr>
          </a:lstStyle>
          <a:p>
            <a:endParaRPr lang="en-GB"/>
          </a:p>
        </p:txBody>
      </p:sp>
      <p:sp>
        <p:nvSpPr>
          <p:cNvPr id="7" name="Slide Number Placeholder 6"/>
          <p:cNvSpPr>
            <a:spLocks noGrp="1"/>
          </p:cNvSpPr>
          <p:nvPr>
            <p:ph type="sldNum" sz="quarter" idx="5"/>
          </p:nvPr>
        </p:nvSpPr>
        <p:spPr>
          <a:xfrm>
            <a:off x="4023993" y="9721110"/>
            <a:ext cx="3078427" cy="513507"/>
          </a:xfrm>
          <a:prstGeom prst="rect">
            <a:avLst/>
          </a:prstGeom>
        </p:spPr>
        <p:txBody>
          <a:bodyPr vert="horz" lIns="94637" tIns="47319" rIns="94637" bIns="47319" rtlCol="0" anchor="b"/>
          <a:lstStyle>
            <a:lvl1pPr algn="r">
              <a:defRPr sz="1300"/>
            </a:lvl1pPr>
          </a:lstStyle>
          <a:p>
            <a:fld id="{DD4EDCD2-601A-461C-9AB5-639C33E3F986}" type="slidenum">
              <a:rPr lang="en-GB" smtClean="0"/>
              <a:t>‹#›</a:t>
            </a:fld>
            <a:endParaRPr lang="en-GB"/>
          </a:p>
        </p:txBody>
      </p:sp>
    </p:spTree>
    <p:extLst>
      <p:ext uri="{BB962C8B-B14F-4D97-AF65-F5344CB8AC3E}">
        <p14:creationId xmlns:p14="http://schemas.microsoft.com/office/powerpoint/2010/main" val="2759492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Revision</a:t>
            </a:r>
            <a:r>
              <a:rPr lang="en-GB" baseline="0" dirty="0"/>
              <a:t> from Y8 </a:t>
            </a:r>
            <a:r>
              <a:rPr lang="en-GB" baseline="0" dirty="0" err="1"/>
              <a:t>Spr</a:t>
            </a:r>
            <a:r>
              <a:rPr lang="en-GB" baseline="0" dirty="0"/>
              <a:t> 2 </a:t>
            </a:r>
            <a:endParaRPr lang="en-GB" dirty="0"/>
          </a:p>
        </p:txBody>
      </p:sp>
      <p:sp>
        <p:nvSpPr>
          <p:cNvPr id="4" name="Slide Number Placeholder 3"/>
          <p:cNvSpPr>
            <a:spLocks noGrp="1"/>
          </p:cNvSpPr>
          <p:nvPr>
            <p:ph type="sldNum" sz="quarter" idx="10"/>
          </p:nvPr>
        </p:nvSpPr>
        <p:spPr/>
        <p:txBody>
          <a:bodyPr/>
          <a:lstStyle/>
          <a:p>
            <a:fld id="{DD4EDCD2-601A-461C-9AB5-639C33E3F986}" type="slidenum">
              <a:rPr lang="en-GB" smtClean="0"/>
              <a:t>2</a:t>
            </a:fld>
            <a:endParaRPr lang="en-GB"/>
          </a:p>
        </p:txBody>
      </p:sp>
    </p:spTree>
    <p:extLst>
      <p:ext uri="{BB962C8B-B14F-4D97-AF65-F5344CB8AC3E}">
        <p14:creationId xmlns:p14="http://schemas.microsoft.com/office/powerpoint/2010/main" val="19887302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6.wdp"/><Relationship Id="rId1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7.png"/><Relationship Id="rId17" Type="http://schemas.microsoft.com/office/2007/relationships/hdphoto" Target="../media/hdphoto8.wdp"/><Relationship Id="rId2" Type="http://schemas.openxmlformats.org/officeDocument/2006/relationships/image" Target="../media/image2.png"/><Relationship Id="rId16" Type="http://schemas.openxmlformats.org/officeDocument/2006/relationships/image" Target="../media/image9.png"/><Relationship Id="rId20"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6.png"/><Relationship Id="rId19" Type="http://schemas.microsoft.com/office/2007/relationships/hdphoto" Target="../media/hdphoto9.wdp"/><Relationship Id="rId4" Type="http://schemas.openxmlformats.org/officeDocument/2006/relationships/image" Target="../media/image3.png"/><Relationship Id="rId9" Type="http://schemas.microsoft.com/office/2007/relationships/hdphoto" Target="../media/hdphoto4.wdp"/><Relationship Id="rId1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1.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6.wdp"/><Relationship Id="rId1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7.png"/><Relationship Id="rId17" Type="http://schemas.microsoft.com/office/2007/relationships/hdphoto" Target="../media/hdphoto8.wdp"/><Relationship Id="rId2" Type="http://schemas.openxmlformats.org/officeDocument/2006/relationships/image" Target="../media/image2.png"/><Relationship Id="rId16" Type="http://schemas.openxmlformats.org/officeDocument/2006/relationships/image" Target="../media/image9.png"/><Relationship Id="rId20"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6.png"/><Relationship Id="rId19" Type="http://schemas.microsoft.com/office/2007/relationships/hdphoto" Target="../media/hdphoto9.wdp"/><Relationship Id="rId4" Type="http://schemas.openxmlformats.org/officeDocument/2006/relationships/image" Target="../media/image3.png"/><Relationship Id="rId9" Type="http://schemas.microsoft.com/office/2007/relationships/hdphoto" Target="../media/hdphoto4.wdp"/><Relationship Id="rId1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1.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4.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4.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4.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4.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LT Title - Spaced Retrieval">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5" name="TextBox 24"/>
          <p:cNvSpPr txBox="1"/>
          <p:nvPr/>
        </p:nvSpPr>
        <p:spPr>
          <a:xfrm>
            <a:off x="247649" y="1229340"/>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3" name="TextBox 32"/>
          <p:cNvSpPr txBox="1"/>
          <p:nvPr/>
        </p:nvSpPr>
        <p:spPr>
          <a:xfrm>
            <a:off x="3459814" y="1229339"/>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4" name="TextBox 33"/>
          <p:cNvSpPr txBox="1"/>
          <p:nvPr/>
        </p:nvSpPr>
        <p:spPr>
          <a:xfrm>
            <a:off x="6679263" y="1235972"/>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26" name="TextBox 25"/>
          <p:cNvSpPr txBox="1"/>
          <p:nvPr/>
        </p:nvSpPr>
        <p:spPr>
          <a:xfrm>
            <a:off x="247649"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Current Learning from KO</a:t>
            </a:r>
            <a:endParaRPr lang="en-GB" sz="1950" dirty="0">
              <a:solidFill>
                <a:schemeClr val="bg1"/>
              </a:solidFill>
            </a:endParaRPr>
          </a:p>
        </p:txBody>
      </p:sp>
      <p:sp>
        <p:nvSpPr>
          <p:cNvPr id="36" name="TextBox 35"/>
          <p:cNvSpPr txBox="1"/>
          <p:nvPr/>
        </p:nvSpPr>
        <p:spPr>
          <a:xfrm>
            <a:off x="3468476"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Recent Learning</a:t>
            </a:r>
            <a:endParaRPr lang="en-GB" sz="1950" dirty="0">
              <a:solidFill>
                <a:schemeClr val="bg1"/>
              </a:solidFill>
            </a:endParaRPr>
          </a:p>
        </p:txBody>
      </p:sp>
      <p:sp>
        <p:nvSpPr>
          <p:cNvPr id="37" name="TextBox 36"/>
          <p:cNvSpPr txBox="1"/>
          <p:nvPr/>
        </p:nvSpPr>
        <p:spPr>
          <a:xfrm>
            <a:off x="6693830"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Long-term Learning </a:t>
            </a:r>
          </a:p>
        </p:txBody>
      </p:sp>
      <p:sp>
        <p:nvSpPr>
          <p:cNvPr id="50" name="Text Placeholder 30"/>
          <p:cNvSpPr>
            <a:spLocks noGrp="1"/>
          </p:cNvSpPr>
          <p:nvPr>
            <p:ph type="body" sz="quarter" idx="11"/>
          </p:nvPr>
        </p:nvSpPr>
        <p:spPr>
          <a:xfrm>
            <a:off x="345329" y="1791633"/>
            <a:ext cx="2823134" cy="4026467"/>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1" name="Text Placeholder 30"/>
          <p:cNvSpPr>
            <a:spLocks noGrp="1"/>
          </p:cNvSpPr>
          <p:nvPr>
            <p:ph type="body" sz="quarter" idx="12"/>
          </p:nvPr>
        </p:nvSpPr>
        <p:spPr>
          <a:xfrm>
            <a:off x="3554622" y="1790543"/>
            <a:ext cx="2823134" cy="404706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2" name="Text Placeholder 30"/>
          <p:cNvSpPr>
            <a:spLocks noGrp="1"/>
          </p:cNvSpPr>
          <p:nvPr>
            <p:ph type="body" sz="quarter" idx="13"/>
          </p:nvPr>
        </p:nvSpPr>
        <p:spPr>
          <a:xfrm>
            <a:off x="6773433" y="1791633"/>
            <a:ext cx="2823134" cy="4053962"/>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32" name="TextBox 31"/>
          <p:cNvSpPr txBox="1"/>
          <p:nvPr/>
        </p:nvSpPr>
        <p:spPr>
          <a:xfrm>
            <a:off x="91090" y="5934642"/>
            <a:ext cx="9705652" cy="392415"/>
          </a:xfrm>
          <a:prstGeom prst="rect">
            <a:avLst/>
          </a:prstGeom>
          <a:noFill/>
        </p:spPr>
        <p:txBody>
          <a:bodyPr wrap="square" rtlCol="0">
            <a:spAutoFit/>
          </a:bodyPr>
          <a:lstStyle/>
          <a:p>
            <a:pPr algn="ctr"/>
            <a:r>
              <a:rPr lang="en-GB" sz="1950" i="1" dirty="0">
                <a:solidFill>
                  <a:srgbClr val="002060"/>
                </a:solidFill>
              </a:rPr>
              <a:t>Retrieve from memory</a:t>
            </a:r>
            <a:r>
              <a:rPr lang="en-GB" sz="1950" i="1" baseline="0" dirty="0">
                <a:solidFill>
                  <a:srgbClr val="002060"/>
                </a:solidFill>
              </a:rPr>
              <a:t> without </a:t>
            </a:r>
            <a:r>
              <a:rPr lang="en-GB" sz="1950" i="1" dirty="0">
                <a:solidFill>
                  <a:srgbClr val="002060"/>
                </a:solidFill>
              </a:rPr>
              <a:t>prompts or discussion.</a:t>
            </a:r>
            <a:r>
              <a:rPr lang="en-GB" sz="1950" i="1" baseline="0" dirty="0">
                <a:solidFill>
                  <a:srgbClr val="002060"/>
                </a:solidFill>
              </a:rPr>
              <a:t> Y</a:t>
            </a:r>
            <a:r>
              <a:rPr lang="en-GB" sz="1950" i="1" dirty="0">
                <a:solidFill>
                  <a:srgbClr val="002060"/>
                </a:solidFill>
              </a:rPr>
              <a:t>ou must write something for</a:t>
            </a:r>
            <a:r>
              <a:rPr lang="en-GB" sz="1950" i="1" baseline="0" dirty="0">
                <a:solidFill>
                  <a:srgbClr val="002060"/>
                </a:solidFill>
              </a:rPr>
              <a:t> each.</a:t>
            </a:r>
            <a:endParaRPr lang="en-GB" sz="1950" i="1" dirty="0">
              <a:solidFill>
                <a:srgbClr val="002060"/>
              </a:solidFill>
            </a:endParaRPr>
          </a:p>
        </p:txBody>
      </p:sp>
      <p:sp>
        <p:nvSpPr>
          <p:cNvPr id="24" name="TextBox 23"/>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27" name="TextBox 26"/>
          <p:cNvSpPr txBox="1"/>
          <p:nvPr/>
        </p:nvSpPr>
        <p:spPr>
          <a:xfrm>
            <a:off x="7597028" y="465000"/>
            <a:ext cx="2099276" cy="392415"/>
          </a:xfrm>
          <a:prstGeom prst="rect">
            <a:avLst/>
          </a:prstGeom>
          <a:noFill/>
        </p:spPr>
        <p:txBody>
          <a:bodyPr wrap="square" rtlCol="0">
            <a:spAutoFit/>
          </a:bodyPr>
          <a:lstStyle/>
          <a:p>
            <a:pPr algn="ctr"/>
            <a:r>
              <a:rPr lang="en-GB" sz="1950" dirty="0">
                <a:solidFill>
                  <a:srgbClr val="002060"/>
                </a:solidFill>
              </a:rPr>
              <a:t>7 February, 2023</a:t>
            </a:r>
          </a:p>
        </p:txBody>
      </p:sp>
      <p:sp>
        <p:nvSpPr>
          <p:cNvPr id="28"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1961167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3" name="TextBox 22"/>
          <p:cNvSpPr txBox="1"/>
          <p:nvPr/>
        </p:nvSpPr>
        <p:spPr>
          <a:xfrm>
            <a:off x="7597028" y="465000"/>
            <a:ext cx="2099276" cy="392415"/>
          </a:xfrm>
          <a:prstGeom prst="rect">
            <a:avLst/>
          </a:prstGeom>
          <a:noFill/>
        </p:spPr>
        <p:txBody>
          <a:bodyPr wrap="square" rtlCol="0">
            <a:spAutoFit/>
          </a:bodyPr>
          <a:lstStyle/>
          <a:p>
            <a:pPr algn="ctr"/>
            <a:r>
              <a:rPr lang="en-GB" sz="1950" dirty="0">
                <a:solidFill>
                  <a:srgbClr val="002060"/>
                </a:solidFill>
              </a:rPr>
              <a:t>7 February, 2023</a:t>
            </a:r>
          </a:p>
        </p:txBody>
      </p:sp>
      <p:sp>
        <p:nvSpPr>
          <p:cNvPr id="25" name="TextBox 24"/>
          <p:cNvSpPr txBox="1"/>
          <p:nvPr/>
        </p:nvSpPr>
        <p:spPr>
          <a:xfrm>
            <a:off x="247649" y="1372769"/>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0" name="Text Placeholder 30"/>
          <p:cNvSpPr>
            <a:spLocks noGrp="1"/>
          </p:cNvSpPr>
          <p:nvPr>
            <p:ph type="body" sz="quarter" idx="11"/>
          </p:nvPr>
        </p:nvSpPr>
        <p:spPr>
          <a:xfrm>
            <a:off x="345329" y="1501023"/>
            <a:ext cx="9232899" cy="4460506"/>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2431594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LT Retrieve">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47" name="Picture 46"/>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056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T Retrieve - Ruler">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45" name="Rectangle 4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6" name="Table 45"/>
          <p:cNvGraphicFramePr>
            <a:graphicFrameLocks noGrp="1"/>
          </p:cNvGraphicFramePr>
          <p:nvPr>
            <p:extLst>
              <p:ext uri="{D42A27DB-BD31-4B8C-83A1-F6EECF244321}">
                <p14:modId xmlns:p14="http://schemas.microsoft.com/office/powerpoint/2010/main" val="2508850908"/>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1" name="Group 10"/>
          <p:cNvGrpSpPr/>
          <p:nvPr/>
        </p:nvGrpSpPr>
        <p:grpSpPr>
          <a:xfrm>
            <a:off x="9449312" y="2865412"/>
            <a:ext cx="313716" cy="318172"/>
            <a:chOff x="3206569" y="2423806"/>
            <a:chExt cx="752955" cy="707366"/>
          </a:xfrm>
        </p:grpSpPr>
        <p:pic>
          <p:nvPicPr>
            <p:cNvPr id="12"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picture icon"/>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13"/>
          <p:cNvPicPr>
            <a:picLocks noChangeAspect="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15" name="Picture 4" descr="Image result for writing list icon"/>
          <p:cNvPicPr>
            <a:picLocks noChangeAspect="1" noChangeArrowheads="1"/>
          </p:cNvPicPr>
          <p:nvPr/>
        </p:nvPicPr>
        <p:blipFill>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10" cstate="print">
            <a:duotone>
              <a:schemeClr val="bg2">
                <a:shade val="45000"/>
                <a:satMod val="135000"/>
              </a:schemeClr>
              <a:prstClr val="white"/>
            </a:duotone>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17" name="Picture 16"/>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18" name="Picture 17"/>
          <p:cNvPicPr>
            <a:picLocks noChangeAspect="1"/>
          </p:cNvPicPr>
          <p:nvPr/>
        </p:nvPicPr>
        <p:blipFill rotWithShape="1">
          <a:blip r:embed="rId14">
            <a:duotone>
              <a:schemeClr val="bg2">
                <a:shade val="45000"/>
                <a:satMod val="135000"/>
              </a:schemeClr>
              <a:prstClr val="white"/>
            </a:duotone>
            <a:extLst>
              <a:ext uri="{BEBA8EAE-BF5A-486C-A8C5-ECC9F3942E4B}">
                <a14:imgProps xmlns:a14="http://schemas.microsoft.com/office/drawing/2010/main">
                  <a14:imgLayer r:embed="rId15">
                    <a14:imgEffect>
                      <a14:brightnessContrast bright="100000"/>
                    </a14:imgEffect>
                  </a14:imgLayer>
                </a14:imgProps>
              </a:ext>
            </a:extLst>
          </a:blip>
          <a:srcRect b="19186"/>
          <a:stretch/>
        </p:blipFill>
        <p:spPr>
          <a:xfrm>
            <a:off x="9450211" y="733844"/>
            <a:ext cx="323065" cy="321332"/>
          </a:xfrm>
          <a:prstGeom prst="rect">
            <a:avLst/>
          </a:prstGeom>
        </p:spPr>
      </p:pic>
      <p:pic>
        <p:nvPicPr>
          <p:cNvPr id="19" name="Picture 18"/>
          <p:cNvPicPr>
            <a:picLocks noChangeAspect="1"/>
          </p:cNvPicPr>
          <p:nvPr/>
        </p:nvPicPr>
        <p:blipFill rotWithShape="1">
          <a:blip r:embed="rId16">
            <a:duotone>
              <a:schemeClr val="bg2">
                <a:shade val="45000"/>
                <a:satMod val="135000"/>
              </a:schemeClr>
              <a:prstClr val="white"/>
            </a:duotone>
            <a:extLst>
              <a:ext uri="{BEBA8EAE-BF5A-486C-A8C5-ECC9F3942E4B}">
                <a14:imgProps xmlns:a14="http://schemas.microsoft.com/office/drawing/2010/main">
                  <a14:imgLayer r:embed="rId17">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20" name="Picture 19"/>
          <p:cNvPicPr>
            <a:picLocks noChangeAspect="1"/>
          </p:cNvPicPr>
          <p:nvPr/>
        </p:nvPicPr>
        <p:blipFill rotWithShape="1">
          <a:blip r:embed="rId18">
            <a:duotone>
              <a:schemeClr val="bg2">
                <a:shade val="45000"/>
                <a:satMod val="135000"/>
              </a:schemeClr>
              <a:prstClr val="white"/>
            </a:duotone>
            <a:extLst>
              <a:ext uri="{BEBA8EAE-BF5A-486C-A8C5-ECC9F3942E4B}">
                <a14:imgProps xmlns:a14="http://schemas.microsoft.com/office/drawing/2010/main">
                  <a14:imgLayer r:embed="rId19">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4" name="Pentagon 3"/>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 name="Rectangle 2"/>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2" name="Picture 21"/>
          <p:cNvPicPr>
            <a:picLocks noChangeAspect="1"/>
          </p:cNvPicPr>
          <p:nvPr/>
        </p:nvPicPr>
        <p:blipFill rotWithShape="1">
          <a:blip r:embed="rId20"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5"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7"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3321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LT Instruct">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42" name="Chevron 41"/>
          <p:cNvSpPr/>
          <p:nvPr/>
        </p:nvSpPr>
        <p:spPr>
          <a:xfrm>
            <a:off x="2324043"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11"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12"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20394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LT Instruct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3407832321"/>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8" name="Group 17"/>
          <p:cNvGrpSpPr/>
          <p:nvPr/>
        </p:nvGrpSpPr>
        <p:grpSpPr>
          <a:xfrm>
            <a:off x="9449312" y="2865412"/>
            <a:ext cx="313716" cy="318172"/>
            <a:chOff x="3206569" y="2423806"/>
            <a:chExt cx="752955" cy="707366"/>
          </a:xfrm>
        </p:grpSpPr>
        <p:pic>
          <p:nvPicPr>
            <p:cNvPr id="19"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22"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3" name="Picture 22"/>
          <p:cNvPicPr>
            <a:picLocks noChangeAspect="1"/>
          </p:cNvPicPr>
          <p:nvPr/>
        </p:nvPicPr>
        <p:blipFill rotWithShape="1">
          <a:blip r:embed="rId19"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4"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5"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40508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LT Practise">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PRACTISE</a:t>
            </a:r>
            <a:endParaRPr lang="en-GB" sz="1300" b="1" dirty="0">
              <a:solidFill>
                <a:srgbClr val="0B5196"/>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3" name="Picture 22"/>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706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LT Practise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PRACTISE</a:t>
            </a:r>
            <a:endParaRPr lang="en-GB" sz="1300" b="1" dirty="0">
              <a:solidFill>
                <a:srgbClr val="0B5196"/>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824284259"/>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8" name="Group 17"/>
          <p:cNvGrpSpPr/>
          <p:nvPr/>
        </p:nvGrpSpPr>
        <p:grpSpPr>
          <a:xfrm>
            <a:off x="9449312" y="2865412"/>
            <a:ext cx="313716" cy="318172"/>
            <a:chOff x="3206569" y="2423806"/>
            <a:chExt cx="752955" cy="707366"/>
          </a:xfrm>
        </p:grpSpPr>
        <p:pic>
          <p:nvPicPr>
            <p:cNvPr id="19"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picture icon"/>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p:cNvPicPr>
            <a:picLocks noChangeAspect="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22" name="Picture 4" descr="Image result for writing list icon"/>
          <p:cNvPicPr>
            <a:picLocks noChangeAspect="1" noChangeArrowheads="1"/>
          </p:cNvPicPr>
          <p:nvPr/>
        </p:nvPicPr>
        <p:blipFill>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10" cstate="print">
            <a:duotone>
              <a:schemeClr val="bg2">
                <a:shade val="45000"/>
                <a:satMod val="135000"/>
              </a:schemeClr>
              <a:prstClr val="white"/>
            </a:duotone>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4">
            <a:duotone>
              <a:schemeClr val="bg2">
                <a:shade val="45000"/>
                <a:satMod val="135000"/>
              </a:schemeClr>
              <a:prstClr val="white"/>
            </a:duotone>
            <a:extLst>
              <a:ext uri="{BEBA8EAE-BF5A-486C-A8C5-ECC9F3942E4B}">
                <a14:imgProps xmlns:a14="http://schemas.microsoft.com/office/drawing/2010/main">
                  <a14:imgLayer r:embed="rId15">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6">
            <a:duotone>
              <a:schemeClr val="bg2">
                <a:shade val="45000"/>
                <a:satMod val="135000"/>
              </a:schemeClr>
              <a:prstClr val="white"/>
            </a:duotone>
            <a:extLst>
              <a:ext uri="{BEBA8EAE-BF5A-486C-A8C5-ECC9F3942E4B}">
                <a14:imgProps xmlns:a14="http://schemas.microsoft.com/office/drawing/2010/main">
                  <a14:imgLayer r:embed="rId17">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8">
            <a:duotone>
              <a:schemeClr val="bg2">
                <a:shade val="45000"/>
                <a:satMod val="135000"/>
              </a:schemeClr>
              <a:prstClr val="white"/>
            </a:duotone>
            <a:extLst>
              <a:ext uri="{BEBA8EAE-BF5A-486C-A8C5-ECC9F3942E4B}">
                <a14:imgProps xmlns:a14="http://schemas.microsoft.com/office/drawing/2010/main">
                  <a14:imgLayer r:embed="rId19">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3" name="Picture 22"/>
          <p:cNvPicPr>
            <a:picLocks noChangeAspect="1"/>
          </p:cNvPicPr>
          <p:nvPr/>
        </p:nvPicPr>
        <p:blipFill rotWithShape="1">
          <a:blip r:embed="rId20"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4"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5"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0265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LT Secure">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FFFFFF"/>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SECURE</a:t>
            </a:r>
            <a:endParaRPr lang="en-GB" sz="1300" b="1" dirty="0">
              <a:solidFill>
                <a:srgbClr val="0B5196"/>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7212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LT Secure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FFFFFF"/>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SECURE</a:t>
            </a:r>
            <a:endParaRPr lang="en-GB" sz="1300" b="1" dirty="0">
              <a:solidFill>
                <a:srgbClr val="0B5196"/>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4096163034"/>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26" name="Group 25"/>
          <p:cNvGrpSpPr/>
          <p:nvPr/>
        </p:nvGrpSpPr>
        <p:grpSpPr>
          <a:xfrm>
            <a:off x="9449312" y="2865412"/>
            <a:ext cx="313716" cy="318172"/>
            <a:chOff x="3206569" y="2423806"/>
            <a:chExt cx="752955" cy="707366"/>
          </a:xfrm>
        </p:grpSpPr>
        <p:pic>
          <p:nvPicPr>
            <p:cNvPr id="27"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28"/>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30"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2" name="Picture 21"/>
          <p:cNvPicPr>
            <a:picLocks noChangeAspect="1"/>
          </p:cNvPicPr>
          <p:nvPr/>
        </p:nvPicPr>
        <p:blipFill rotWithShape="1">
          <a:blip r:embed="rId19"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3"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4"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2123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5505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91304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Rolling Recall Questions">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ROLLING</a:t>
            </a:r>
            <a:r>
              <a:rPr lang="en-GB" sz="2275" b="0" baseline="0" dirty="0">
                <a:solidFill>
                  <a:schemeClr val="bg1"/>
                </a:solidFill>
              </a:rPr>
              <a:t> RECALL</a:t>
            </a:r>
            <a:endParaRPr lang="en-GB" sz="1300" b="0" dirty="0">
              <a:solidFill>
                <a:schemeClr val="bg1"/>
              </a:solidFill>
            </a:endParaRPr>
          </a:p>
        </p:txBody>
      </p:sp>
      <p:pic>
        <p:nvPicPr>
          <p:cNvPr id="50" name="Picture 49"/>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573227575"/>
              </p:ext>
            </p:extLst>
          </p:nvPr>
        </p:nvGraphicFramePr>
        <p:xfrm>
          <a:off x="131108" y="719667"/>
          <a:ext cx="9585513" cy="5376335"/>
        </p:xfrm>
        <a:graphic>
          <a:graphicData uri="http://schemas.openxmlformats.org/drawingml/2006/table">
            <a:tbl>
              <a:tblPr firstRow="1" bandRow="1">
                <a:tableStyleId>{5C22544A-7EE6-4342-B048-85BDC9FD1C3A}</a:tableStyleId>
              </a:tblPr>
              <a:tblGrid>
                <a:gridCol w="4792756">
                  <a:extLst>
                    <a:ext uri="{9D8B030D-6E8A-4147-A177-3AD203B41FA5}">
                      <a16:colId xmlns:a16="http://schemas.microsoft.com/office/drawing/2014/main" val="418042168"/>
                    </a:ext>
                  </a:extLst>
                </a:gridCol>
                <a:gridCol w="4792756">
                  <a:extLst>
                    <a:ext uri="{9D8B030D-6E8A-4147-A177-3AD203B41FA5}">
                      <a16:colId xmlns:a16="http://schemas.microsoft.com/office/drawing/2014/main" val="2680029786"/>
                    </a:ext>
                  </a:extLst>
                </a:gridCol>
              </a:tblGrid>
              <a:tr h="370840">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extLst>
                  <a:ext uri="{0D108BD9-81ED-4DB2-BD59-A6C34878D82A}">
                    <a16:rowId xmlns:a16="http://schemas.microsoft.com/office/drawing/2014/main" val="2257525519"/>
                  </a:ext>
                </a:extLst>
              </a:tr>
              <a:tr h="1001099">
                <a:tc>
                  <a:txBody>
                    <a:bodyPr/>
                    <a:lstStyle/>
                    <a:p>
                      <a:pPr algn="l"/>
                      <a:r>
                        <a:rPr lang="en-GB" b="1" dirty="0">
                          <a:solidFill>
                            <a:srgbClr val="002060"/>
                          </a:solidFill>
                        </a:rPr>
                        <a:t>1</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6</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6023326"/>
                  </a:ext>
                </a:extLst>
              </a:tr>
              <a:tr h="1001099">
                <a:tc>
                  <a:txBody>
                    <a:bodyPr/>
                    <a:lstStyle/>
                    <a:p>
                      <a:pPr algn="l"/>
                      <a:r>
                        <a:rPr lang="en-GB" b="1" dirty="0">
                          <a:solidFill>
                            <a:srgbClr val="002060"/>
                          </a:solidFill>
                        </a:rPr>
                        <a:t>2</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7</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448073315"/>
                  </a:ext>
                </a:extLst>
              </a:tr>
              <a:tr h="1001099">
                <a:tc>
                  <a:txBody>
                    <a:bodyPr/>
                    <a:lstStyle/>
                    <a:p>
                      <a:pPr algn="l"/>
                      <a:r>
                        <a:rPr lang="en-GB" b="1" dirty="0">
                          <a:solidFill>
                            <a:srgbClr val="002060"/>
                          </a:solidFill>
                        </a:rPr>
                        <a:t>3</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8</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55255883"/>
                  </a:ext>
                </a:extLst>
              </a:tr>
              <a:tr h="1001099">
                <a:tc>
                  <a:txBody>
                    <a:bodyPr/>
                    <a:lstStyle/>
                    <a:p>
                      <a:pPr algn="l"/>
                      <a:r>
                        <a:rPr lang="en-GB" b="1" dirty="0">
                          <a:solidFill>
                            <a:srgbClr val="002060"/>
                          </a:solidFill>
                        </a:rPr>
                        <a:t>4</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9</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46852366"/>
                  </a:ext>
                </a:extLst>
              </a:tr>
              <a:tr h="1001099">
                <a:tc>
                  <a:txBody>
                    <a:bodyPr/>
                    <a:lstStyle/>
                    <a:p>
                      <a:pPr algn="l"/>
                      <a:r>
                        <a:rPr lang="en-GB" b="1" dirty="0">
                          <a:solidFill>
                            <a:srgbClr val="002060"/>
                          </a:solidFill>
                        </a:rPr>
                        <a:t>5</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10</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08234736"/>
                  </a:ext>
                </a:extLst>
              </a:tr>
            </a:tbl>
          </a:graphicData>
        </a:graphic>
      </p:graphicFrame>
      <p:sp>
        <p:nvSpPr>
          <p:cNvPr id="4" name="TextBox 3"/>
          <p:cNvSpPr txBox="1"/>
          <p:nvPr/>
        </p:nvSpPr>
        <p:spPr>
          <a:xfrm>
            <a:off x="182096" y="179295"/>
            <a:ext cx="9534525" cy="342401"/>
          </a:xfrm>
          <a:prstGeom prst="rect">
            <a:avLst/>
          </a:prstGeom>
          <a:noFill/>
        </p:spPr>
        <p:txBody>
          <a:bodyPr wrap="square" rtlCol="0">
            <a:spAutoFit/>
          </a:bodyPr>
          <a:lstStyle/>
          <a:p>
            <a:r>
              <a:rPr lang="en-GB" sz="1625" b="1" i="1" dirty="0">
                <a:solidFill>
                  <a:srgbClr val="002060"/>
                </a:solidFill>
              </a:rPr>
              <a:t>How much have you</a:t>
            </a:r>
            <a:r>
              <a:rPr lang="en-GB" sz="1625" b="1" i="1" baseline="0" dirty="0">
                <a:solidFill>
                  <a:srgbClr val="002060"/>
                </a:solidFill>
              </a:rPr>
              <a:t> remembered from recent lessons? Answer all these questions from memory, in silence.</a:t>
            </a:r>
            <a:endParaRPr lang="en-GB" sz="1625" b="1" i="1" dirty="0">
              <a:solidFill>
                <a:srgbClr val="002060"/>
              </a:solidFill>
            </a:endParaRPr>
          </a:p>
        </p:txBody>
      </p:sp>
      <p:sp>
        <p:nvSpPr>
          <p:cNvPr id="6" name="Text Placeholder 5"/>
          <p:cNvSpPr>
            <a:spLocks noGrp="1"/>
          </p:cNvSpPr>
          <p:nvPr>
            <p:ph type="body" sz="quarter" idx="10" hasCustomPrompt="1"/>
          </p:nvPr>
        </p:nvSpPr>
        <p:spPr>
          <a:xfrm>
            <a:off x="386043" y="1165413"/>
            <a:ext cx="4494726" cy="887227"/>
          </a:xfrm>
        </p:spPr>
        <p:txBody>
          <a:bodyPr>
            <a:normAutofit/>
          </a:bodyPr>
          <a:lstStyle>
            <a:lvl1pPr marL="0" indent="0">
              <a:buNone/>
              <a:defRPr sz="1625" baseline="0"/>
            </a:lvl1pPr>
          </a:lstStyle>
          <a:p>
            <a:pPr lvl="0"/>
            <a:r>
              <a:rPr lang="en-US" dirty="0"/>
              <a:t>Type question here</a:t>
            </a:r>
          </a:p>
        </p:txBody>
      </p:sp>
      <p:sp>
        <p:nvSpPr>
          <p:cNvPr id="52" name="Text Placeholder 5"/>
          <p:cNvSpPr>
            <a:spLocks noGrp="1"/>
          </p:cNvSpPr>
          <p:nvPr>
            <p:ph type="body" sz="quarter" idx="11" hasCustomPrompt="1"/>
          </p:nvPr>
        </p:nvSpPr>
        <p:spPr>
          <a:xfrm>
            <a:off x="386043" y="2145055"/>
            <a:ext cx="4494726" cy="887227"/>
          </a:xfrm>
        </p:spPr>
        <p:txBody>
          <a:bodyPr>
            <a:normAutofit/>
          </a:bodyPr>
          <a:lstStyle>
            <a:lvl1pPr marL="0" indent="0">
              <a:buNone/>
              <a:defRPr sz="1625"/>
            </a:lvl1pPr>
          </a:lstStyle>
          <a:p>
            <a:pPr lvl="0"/>
            <a:r>
              <a:rPr lang="en-US" dirty="0"/>
              <a:t>Type question here</a:t>
            </a:r>
          </a:p>
        </p:txBody>
      </p:sp>
      <p:sp>
        <p:nvSpPr>
          <p:cNvPr id="53" name="Text Placeholder 5"/>
          <p:cNvSpPr>
            <a:spLocks noGrp="1"/>
          </p:cNvSpPr>
          <p:nvPr>
            <p:ph type="body" sz="quarter" idx="12" hasCustomPrompt="1"/>
          </p:nvPr>
        </p:nvSpPr>
        <p:spPr>
          <a:xfrm>
            <a:off x="386043" y="3172544"/>
            <a:ext cx="4494726" cy="887227"/>
          </a:xfrm>
        </p:spPr>
        <p:txBody>
          <a:bodyPr>
            <a:normAutofit/>
          </a:bodyPr>
          <a:lstStyle>
            <a:lvl1pPr marL="0" indent="0">
              <a:buNone/>
              <a:defRPr sz="1625"/>
            </a:lvl1pPr>
          </a:lstStyle>
          <a:p>
            <a:pPr lvl="0"/>
            <a:r>
              <a:rPr lang="en-US" dirty="0"/>
              <a:t>Type question here</a:t>
            </a:r>
          </a:p>
        </p:txBody>
      </p:sp>
      <p:sp>
        <p:nvSpPr>
          <p:cNvPr id="54" name="Text Placeholder 5"/>
          <p:cNvSpPr>
            <a:spLocks noGrp="1"/>
          </p:cNvSpPr>
          <p:nvPr>
            <p:ph type="body" sz="quarter" idx="13" hasCustomPrompt="1"/>
          </p:nvPr>
        </p:nvSpPr>
        <p:spPr>
          <a:xfrm>
            <a:off x="386043" y="4152186"/>
            <a:ext cx="4494726" cy="887227"/>
          </a:xfrm>
        </p:spPr>
        <p:txBody>
          <a:bodyPr>
            <a:normAutofit/>
          </a:bodyPr>
          <a:lstStyle>
            <a:lvl1pPr marL="0" indent="0">
              <a:buNone/>
              <a:defRPr sz="1625"/>
            </a:lvl1pPr>
          </a:lstStyle>
          <a:p>
            <a:pPr lvl="0"/>
            <a:r>
              <a:rPr lang="en-US" dirty="0"/>
              <a:t>Type question here</a:t>
            </a:r>
          </a:p>
        </p:txBody>
      </p:sp>
      <p:sp>
        <p:nvSpPr>
          <p:cNvPr id="55" name="Text Placeholder 5"/>
          <p:cNvSpPr>
            <a:spLocks noGrp="1"/>
          </p:cNvSpPr>
          <p:nvPr>
            <p:ph type="body" sz="quarter" idx="14" hasCustomPrompt="1"/>
          </p:nvPr>
        </p:nvSpPr>
        <p:spPr>
          <a:xfrm>
            <a:off x="386042" y="5131828"/>
            <a:ext cx="4494726" cy="887227"/>
          </a:xfrm>
        </p:spPr>
        <p:txBody>
          <a:bodyPr>
            <a:normAutofit/>
          </a:bodyPr>
          <a:lstStyle>
            <a:lvl1pPr marL="0" indent="0">
              <a:buNone/>
              <a:defRPr sz="1625"/>
            </a:lvl1pPr>
          </a:lstStyle>
          <a:p>
            <a:pPr lvl="0"/>
            <a:r>
              <a:rPr lang="en-US" dirty="0"/>
              <a:t>Type question here</a:t>
            </a:r>
          </a:p>
        </p:txBody>
      </p:sp>
      <p:sp>
        <p:nvSpPr>
          <p:cNvPr id="56" name="Text Placeholder 5"/>
          <p:cNvSpPr>
            <a:spLocks noGrp="1"/>
          </p:cNvSpPr>
          <p:nvPr>
            <p:ph type="body" sz="quarter" idx="15" hasCustomPrompt="1"/>
          </p:nvPr>
        </p:nvSpPr>
        <p:spPr>
          <a:xfrm>
            <a:off x="5135702" y="1165413"/>
            <a:ext cx="4494726" cy="887227"/>
          </a:xfrm>
        </p:spPr>
        <p:txBody>
          <a:bodyPr>
            <a:normAutofit/>
          </a:bodyPr>
          <a:lstStyle>
            <a:lvl1pPr marL="0" indent="0">
              <a:buNone/>
              <a:defRPr sz="1625"/>
            </a:lvl1pPr>
          </a:lstStyle>
          <a:p>
            <a:pPr lvl="0"/>
            <a:r>
              <a:rPr lang="en-US" dirty="0"/>
              <a:t>Type question here</a:t>
            </a:r>
          </a:p>
        </p:txBody>
      </p:sp>
      <p:sp>
        <p:nvSpPr>
          <p:cNvPr id="57" name="Text Placeholder 5"/>
          <p:cNvSpPr>
            <a:spLocks noGrp="1"/>
          </p:cNvSpPr>
          <p:nvPr>
            <p:ph type="body" sz="quarter" idx="16" hasCustomPrompt="1"/>
          </p:nvPr>
        </p:nvSpPr>
        <p:spPr>
          <a:xfrm>
            <a:off x="5135702" y="2145055"/>
            <a:ext cx="4494726" cy="887227"/>
          </a:xfrm>
        </p:spPr>
        <p:txBody>
          <a:bodyPr>
            <a:normAutofit/>
          </a:bodyPr>
          <a:lstStyle>
            <a:lvl1pPr marL="0" indent="0">
              <a:buNone/>
              <a:defRPr sz="1625"/>
            </a:lvl1pPr>
          </a:lstStyle>
          <a:p>
            <a:pPr lvl="0"/>
            <a:r>
              <a:rPr lang="en-US" dirty="0"/>
              <a:t>Type question here</a:t>
            </a:r>
          </a:p>
        </p:txBody>
      </p:sp>
      <p:sp>
        <p:nvSpPr>
          <p:cNvPr id="58" name="Text Placeholder 5"/>
          <p:cNvSpPr>
            <a:spLocks noGrp="1"/>
          </p:cNvSpPr>
          <p:nvPr>
            <p:ph type="body" sz="quarter" idx="17" hasCustomPrompt="1"/>
          </p:nvPr>
        </p:nvSpPr>
        <p:spPr>
          <a:xfrm>
            <a:off x="5135702" y="3172544"/>
            <a:ext cx="4494726" cy="887227"/>
          </a:xfrm>
        </p:spPr>
        <p:txBody>
          <a:bodyPr>
            <a:normAutofit/>
          </a:bodyPr>
          <a:lstStyle>
            <a:lvl1pPr marL="0" indent="0">
              <a:buNone/>
              <a:defRPr sz="1625"/>
            </a:lvl1pPr>
          </a:lstStyle>
          <a:p>
            <a:pPr lvl="0"/>
            <a:r>
              <a:rPr lang="en-US" dirty="0"/>
              <a:t>Type question here</a:t>
            </a:r>
          </a:p>
        </p:txBody>
      </p:sp>
      <p:sp>
        <p:nvSpPr>
          <p:cNvPr id="59" name="Text Placeholder 5"/>
          <p:cNvSpPr>
            <a:spLocks noGrp="1"/>
          </p:cNvSpPr>
          <p:nvPr>
            <p:ph type="body" sz="quarter" idx="18" hasCustomPrompt="1"/>
          </p:nvPr>
        </p:nvSpPr>
        <p:spPr>
          <a:xfrm>
            <a:off x="5135702" y="4152186"/>
            <a:ext cx="4494726" cy="887227"/>
          </a:xfrm>
        </p:spPr>
        <p:txBody>
          <a:bodyPr>
            <a:normAutofit/>
          </a:bodyPr>
          <a:lstStyle>
            <a:lvl1pPr marL="0" indent="0">
              <a:buNone/>
              <a:defRPr sz="1625"/>
            </a:lvl1pPr>
          </a:lstStyle>
          <a:p>
            <a:pPr lvl="0"/>
            <a:r>
              <a:rPr lang="en-US" dirty="0"/>
              <a:t>Type question here</a:t>
            </a:r>
          </a:p>
        </p:txBody>
      </p:sp>
      <p:sp>
        <p:nvSpPr>
          <p:cNvPr id="60" name="Text Placeholder 5"/>
          <p:cNvSpPr>
            <a:spLocks noGrp="1"/>
          </p:cNvSpPr>
          <p:nvPr>
            <p:ph type="body" sz="quarter" idx="19" hasCustomPrompt="1"/>
          </p:nvPr>
        </p:nvSpPr>
        <p:spPr>
          <a:xfrm>
            <a:off x="5215217" y="5131828"/>
            <a:ext cx="4415210" cy="887227"/>
          </a:xfrm>
        </p:spPr>
        <p:txBody>
          <a:bodyPr>
            <a:normAutofit/>
          </a:bodyPr>
          <a:lstStyle>
            <a:lvl1pPr marL="0" indent="0">
              <a:buNone/>
              <a:defRPr sz="1625"/>
            </a:lvl1pPr>
          </a:lstStyle>
          <a:p>
            <a:pPr lvl="0"/>
            <a:r>
              <a:rPr lang="en-US" dirty="0"/>
              <a:t>Type question here</a:t>
            </a:r>
          </a:p>
        </p:txBody>
      </p:sp>
    </p:spTree>
    <p:extLst>
      <p:ext uri="{BB962C8B-B14F-4D97-AF65-F5344CB8AC3E}">
        <p14:creationId xmlns:p14="http://schemas.microsoft.com/office/powerpoint/2010/main" val="3136003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Rolling Recall Answers">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ROLLING</a:t>
            </a:r>
            <a:r>
              <a:rPr lang="en-GB" sz="2275" b="0" baseline="0" dirty="0">
                <a:solidFill>
                  <a:schemeClr val="bg1"/>
                </a:solidFill>
              </a:rPr>
              <a:t> RECALL</a:t>
            </a:r>
            <a:endParaRPr lang="en-GB" sz="1300" b="0" dirty="0">
              <a:solidFill>
                <a:schemeClr val="bg1"/>
              </a:solidFill>
            </a:endParaRPr>
          </a:p>
        </p:txBody>
      </p:sp>
      <p:pic>
        <p:nvPicPr>
          <p:cNvPr id="50" name="Picture 49"/>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765309336"/>
              </p:ext>
            </p:extLst>
          </p:nvPr>
        </p:nvGraphicFramePr>
        <p:xfrm>
          <a:off x="131108" y="719667"/>
          <a:ext cx="9585513" cy="5376335"/>
        </p:xfrm>
        <a:graphic>
          <a:graphicData uri="http://schemas.openxmlformats.org/drawingml/2006/table">
            <a:tbl>
              <a:tblPr firstRow="1" bandRow="1">
                <a:tableStyleId>{5C22544A-7EE6-4342-B048-85BDC9FD1C3A}</a:tableStyleId>
              </a:tblPr>
              <a:tblGrid>
                <a:gridCol w="1544171">
                  <a:extLst>
                    <a:ext uri="{9D8B030D-6E8A-4147-A177-3AD203B41FA5}">
                      <a16:colId xmlns:a16="http://schemas.microsoft.com/office/drawing/2014/main" val="418042168"/>
                    </a:ext>
                  </a:extLst>
                </a:gridCol>
                <a:gridCol w="3241301">
                  <a:extLst>
                    <a:ext uri="{9D8B030D-6E8A-4147-A177-3AD203B41FA5}">
                      <a16:colId xmlns:a16="http://schemas.microsoft.com/office/drawing/2014/main" val="2454823211"/>
                    </a:ext>
                  </a:extLst>
                </a:gridCol>
                <a:gridCol w="1566022">
                  <a:extLst>
                    <a:ext uri="{9D8B030D-6E8A-4147-A177-3AD203B41FA5}">
                      <a16:colId xmlns:a16="http://schemas.microsoft.com/office/drawing/2014/main" val="2680029786"/>
                    </a:ext>
                  </a:extLst>
                </a:gridCol>
                <a:gridCol w="3234018">
                  <a:extLst>
                    <a:ext uri="{9D8B030D-6E8A-4147-A177-3AD203B41FA5}">
                      <a16:colId xmlns:a16="http://schemas.microsoft.com/office/drawing/2014/main" val="3766910894"/>
                    </a:ext>
                  </a:extLst>
                </a:gridCol>
              </a:tblGrid>
              <a:tr h="370840">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ANSWER</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ANSWER</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extLst>
                  <a:ext uri="{0D108BD9-81ED-4DB2-BD59-A6C34878D82A}">
                    <a16:rowId xmlns:a16="http://schemas.microsoft.com/office/drawing/2014/main" val="2257525519"/>
                  </a:ext>
                </a:extLst>
              </a:tr>
              <a:tr h="1001099">
                <a:tc>
                  <a:txBody>
                    <a:bodyPr/>
                    <a:lstStyle/>
                    <a:p>
                      <a:pPr algn="l"/>
                      <a:r>
                        <a:rPr lang="en-GB" b="1" dirty="0">
                          <a:solidFill>
                            <a:srgbClr val="002060"/>
                          </a:solidFill>
                        </a:rPr>
                        <a:t>1</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6</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6023326"/>
                  </a:ext>
                </a:extLst>
              </a:tr>
              <a:tr h="1001099">
                <a:tc>
                  <a:txBody>
                    <a:bodyPr/>
                    <a:lstStyle/>
                    <a:p>
                      <a:pPr algn="l"/>
                      <a:r>
                        <a:rPr lang="en-GB" b="1" dirty="0">
                          <a:solidFill>
                            <a:srgbClr val="002060"/>
                          </a:solidFill>
                        </a:rPr>
                        <a:t>2</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7</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448073315"/>
                  </a:ext>
                </a:extLst>
              </a:tr>
              <a:tr h="1001099">
                <a:tc>
                  <a:txBody>
                    <a:bodyPr/>
                    <a:lstStyle/>
                    <a:p>
                      <a:pPr algn="l"/>
                      <a:r>
                        <a:rPr lang="en-GB" b="1" dirty="0">
                          <a:solidFill>
                            <a:srgbClr val="002060"/>
                          </a:solidFill>
                        </a:rPr>
                        <a:t>3</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8</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55255883"/>
                  </a:ext>
                </a:extLst>
              </a:tr>
              <a:tr h="1001099">
                <a:tc>
                  <a:txBody>
                    <a:bodyPr/>
                    <a:lstStyle/>
                    <a:p>
                      <a:pPr algn="l"/>
                      <a:r>
                        <a:rPr lang="en-GB" b="1" dirty="0">
                          <a:solidFill>
                            <a:srgbClr val="002060"/>
                          </a:solidFill>
                        </a:rPr>
                        <a:t>4</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9</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46852366"/>
                  </a:ext>
                </a:extLst>
              </a:tr>
              <a:tr h="1001099">
                <a:tc>
                  <a:txBody>
                    <a:bodyPr/>
                    <a:lstStyle/>
                    <a:p>
                      <a:pPr algn="l"/>
                      <a:r>
                        <a:rPr lang="en-GB" b="1" dirty="0">
                          <a:solidFill>
                            <a:srgbClr val="002060"/>
                          </a:solidFill>
                        </a:rPr>
                        <a:t>5</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10</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08234736"/>
                  </a:ext>
                </a:extLst>
              </a:tr>
            </a:tbl>
          </a:graphicData>
        </a:graphic>
      </p:graphicFrame>
      <p:sp>
        <p:nvSpPr>
          <p:cNvPr id="4" name="TextBox 3"/>
          <p:cNvSpPr txBox="1"/>
          <p:nvPr/>
        </p:nvSpPr>
        <p:spPr>
          <a:xfrm>
            <a:off x="182096" y="179295"/>
            <a:ext cx="9534525" cy="342401"/>
          </a:xfrm>
          <a:prstGeom prst="rect">
            <a:avLst/>
          </a:prstGeom>
          <a:noFill/>
        </p:spPr>
        <p:txBody>
          <a:bodyPr wrap="square" rtlCol="0">
            <a:spAutoFit/>
          </a:bodyPr>
          <a:lstStyle/>
          <a:p>
            <a:r>
              <a:rPr lang="en-GB" sz="1625" b="1" i="1" dirty="0">
                <a:solidFill>
                  <a:srgbClr val="002060"/>
                </a:solidFill>
              </a:rPr>
              <a:t>How much have you</a:t>
            </a:r>
            <a:r>
              <a:rPr lang="en-GB" sz="1625" b="1" i="1" baseline="0" dirty="0">
                <a:solidFill>
                  <a:srgbClr val="002060"/>
                </a:solidFill>
              </a:rPr>
              <a:t> remembered from recent lessons? Answer all these questions from memory, in silence.</a:t>
            </a:r>
            <a:endParaRPr lang="en-GB" sz="1625" b="1" i="1" dirty="0">
              <a:solidFill>
                <a:srgbClr val="002060"/>
              </a:solidFill>
            </a:endParaRPr>
          </a:p>
        </p:txBody>
      </p:sp>
      <p:sp>
        <p:nvSpPr>
          <p:cNvPr id="7" name="Text Placeholder 5"/>
          <p:cNvSpPr>
            <a:spLocks noGrp="1"/>
          </p:cNvSpPr>
          <p:nvPr>
            <p:ph type="body" sz="quarter" idx="10" hasCustomPrompt="1"/>
          </p:nvPr>
        </p:nvSpPr>
        <p:spPr>
          <a:xfrm>
            <a:off x="1740834" y="1165413"/>
            <a:ext cx="3139935" cy="887227"/>
          </a:xfrm>
        </p:spPr>
        <p:txBody>
          <a:bodyPr>
            <a:normAutofit/>
          </a:bodyPr>
          <a:lstStyle>
            <a:lvl1pPr marL="0" indent="0">
              <a:buNone/>
              <a:defRPr sz="1625"/>
            </a:lvl1pPr>
          </a:lstStyle>
          <a:p>
            <a:pPr lvl="0"/>
            <a:r>
              <a:rPr lang="en-US" dirty="0"/>
              <a:t>Type answer here</a:t>
            </a:r>
          </a:p>
        </p:txBody>
      </p:sp>
      <p:sp>
        <p:nvSpPr>
          <p:cNvPr id="8" name="Text Placeholder 5"/>
          <p:cNvSpPr>
            <a:spLocks noGrp="1"/>
          </p:cNvSpPr>
          <p:nvPr>
            <p:ph type="body" sz="quarter" idx="11" hasCustomPrompt="1"/>
          </p:nvPr>
        </p:nvSpPr>
        <p:spPr>
          <a:xfrm>
            <a:off x="1740834" y="2157472"/>
            <a:ext cx="3139935" cy="887227"/>
          </a:xfrm>
        </p:spPr>
        <p:txBody>
          <a:bodyPr>
            <a:normAutofit/>
          </a:bodyPr>
          <a:lstStyle>
            <a:lvl1pPr marL="0" indent="0">
              <a:buNone/>
              <a:defRPr sz="1625"/>
            </a:lvl1pPr>
          </a:lstStyle>
          <a:p>
            <a:pPr lvl="0"/>
            <a:r>
              <a:rPr lang="en-US" dirty="0"/>
              <a:t>Type answer here</a:t>
            </a:r>
          </a:p>
        </p:txBody>
      </p:sp>
      <p:sp>
        <p:nvSpPr>
          <p:cNvPr id="9" name="Text Placeholder 5"/>
          <p:cNvSpPr>
            <a:spLocks noGrp="1"/>
          </p:cNvSpPr>
          <p:nvPr>
            <p:ph type="body" sz="quarter" idx="12" hasCustomPrompt="1"/>
          </p:nvPr>
        </p:nvSpPr>
        <p:spPr>
          <a:xfrm>
            <a:off x="1740834" y="3134678"/>
            <a:ext cx="3139935" cy="887227"/>
          </a:xfrm>
        </p:spPr>
        <p:txBody>
          <a:bodyPr>
            <a:normAutofit/>
          </a:bodyPr>
          <a:lstStyle>
            <a:lvl1pPr marL="0" indent="0">
              <a:buNone/>
              <a:defRPr sz="1625"/>
            </a:lvl1pPr>
          </a:lstStyle>
          <a:p>
            <a:pPr lvl="0"/>
            <a:r>
              <a:rPr lang="en-US" dirty="0"/>
              <a:t>Type answer here</a:t>
            </a:r>
          </a:p>
        </p:txBody>
      </p:sp>
      <p:sp>
        <p:nvSpPr>
          <p:cNvPr id="10" name="Text Placeholder 5"/>
          <p:cNvSpPr>
            <a:spLocks noGrp="1"/>
          </p:cNvSpPr>
          <p:nvPr>
            <p:ph type="body" sz="quarter" idx="13" hasCustomPrompt="1"/>
          </p:nvPr>
        </p:nvSpPr>
        <p:spPr>
          <a:xfrm>
            <a:off x="1740833" y="4171726"/>
            <a:ext cx="3139935" cy="887227"/>
          </a:xfrm>
        </p:spPr>
        <p:txBody>
          <a:bodyPr>
            <a:normAutofit/>
          </a:bodyPr>
          <a:lstStyle>
            <a:lvl1pPr marL="0" indent="0">
              <a:buNone/>
              <a:defRPr sz="1625"/>
            </a:lvl1pPr>
          </a:lstStyle>
          <a:p>
            <a:pPr lvl="0"/>
            <a:r>
              <a:rPr lang="en-US" dirty="0"/>
              <a:t>Type answer here</a:t>
            </a:r>
          </a:p>
        </p:txBody>
      </p:sp>
      <p:sp>
        <p:nvSpPr>
          <p:cNvPr id="11" name="Text Placeholder 5"/>
          <p:cNvSpPr>
            <a:spLocks noGrp="1"/>
          </p:cNvSpPr>
          <p:nvPr>
            <p:ph type="body" sz="quarter" idx="14" hasCustomPrompt="1"/>
          </p:nvPr>
        </p:nvSpPr>
        <p:spPr>
          <a:xfrm>
            <a:off x="1740833" y="5163785"/>
            <a:ext cx="3139935" cy="887227"/>
          </a:xfrm>
        </p:spPr>
        <p:txBody>
          <a:bodyPr>
            <a:normAutofit/>
          </a:bodyPr>
          <a:lstStyle>
            <a:lvl1pPr marL="0" indent="0">
              <a:buNone/>
              <a:defRPr sz="1625"/>
            </a:lvl1pPr>
          </a:lstStyle>
          <a:p>
            <a:pPr lvl="0"/>
            <a:r>
              <a:rPr lang="en-US" dirty="0"/>
              <a:t>Type answer here</a:t>
            </a:r>
          </a:p>
        </p:txBody>
      </p:sp>
      <p:sp>
        <p:nvSpPr>
          <p:cNvPr id="12" name="Text Placeholder 5"/>
          <p:cNvSpPr>
            <a:spLocks noGrp="1"/>
          </p:cNvSpPr>
          <p:nvPr>
            <p:ph type="body" sz="quarter" idx="15" hasCustomPrompt="1"/>
          </p:nvPr>
        </p:nvSpPr>
        <p:spPr>
          <a:xfrm>
            <a:off x="6532982" y="1165413"/>
            <a:ext cx="3139935" cy="887227"/>
          </a:xfrm>
        </p:spPr>
        <p:txBody>
          <a:bodyPr>
            <a:normAutofit/>
          </a:bodyPr>
          <a:lstStyle>
            <a:lvl1pPr marL="0" indent="0">
              <a:buNone/>
              <a:defRPr sz="1625"/>
            </a:lvl1pPr>
          </a:lstStyle>
          <a:p>
            <a:pPr lvl="0"/>
            <a:r>
              <a:rPr lang="en-US" dirty="0"/>
              <a:t>Type answer here</a:t>
            </a:r>
          </a:p>
        </p:txBody>
      </p:sp>
      <p:sp>
        <p:nvSpPr>
          <p:cNvPr id="13" name="Text Placeholder 5"/>
          <p:cNvSpPr>
            <a:spLocks noGrp="1"/>
          </p:cNvSpPr>
          <p:nvPr>
            <p:ph type="body" sz="quarter" idx="16" hasCustomPrompt="1"/>
          </p:nvPr>
        </p:nvSpPr>
        <p:spPr>
          <a:xfrm>
            <a:off x="6532982" y="2157472"/>
            <a:ext cx="3139935" cy="887227"/>
          </a:xfrm>
        </p:spPr>
        <p:txBody>
          <a:bodyPr>
            <a:normAutofit/>
          </a:bodyPr>
          <a:lstStyle>
            <a:lvl1pPr marL="0" indent="0">
              <a:buNone/>
              <a:defRPr sz="1625"/>
            </a:lvl1pPr>
          </a:lstStyle>
          <a:p>
            <a:pPr lvl="0"/>
            <a:r>
              <a:rPr lang="en-US" dirty="0"/>
              <a:t>Type answer here</a:t>
            </a:r>
          </a:p>
        </p:txBody>
      </p:sp>
      <p:sp>
        <p:nvSpPr>
          <p:cNvPr id="14" name="Text Placeholder 5"/>
          <p:cNvSpPr>
            <a:spLocks noGrp="1"/>
          </p:cNvSpPr>
          <p:nvPr>
            <p:ph type="body" sz="quarter" idx="17" hasCustomPrompt="1"/>
          </p:nvPr>
        </p:nvSpPr>
        <p:spPr>
          <a:xfrm>
            <a:off x="6532981" y="3134678"/>
            <a:ext cx="3139935" cy="887227"/>
          </a:xfrm>
        </p:spPr>
        <p:txBody>
          <a:bodyPr>
            <a:normAutofit/>
          </a:bodyPr>
          <a:lstStyle>
            <a:lvl1pPr marL="0" indent="0">
              <a:buNone/>
              <a:defRPr sz="1625"/>
            </a:lvl1pPr>
          </a:lstStyle>
          <a:p>
            <a:pPr lvl="0"/>
            <a:r>
              <a:rPr lang="en-US" dirty="0"/>
              <a:t>Type answer here</a:t>
            </a:r>
          </a:p>
        </p:txBody>
      </p:sp>
      <p:sp>
        <p:nvSpPr>
          <p:cNvPr id="15" name="Text Placeholder 5"/>
          <p:cNvSpPr>
            <a:spLocks noGrp="1"/>
          </p:cNvSpPr>
          <p:nvPr>
            <p:ph type="body" sz="quarter" idx="18" hasCustomPrompt="1"/>
          </p:nvPr>
        </p:nvSpPr>
        <p:spPr>
          <a:xfrm>
            <a:off x="6532980" y="4171726"/>
            <a:ext cx="3139935" cy="887227"/>
          </a:xfrm>
        </p:spPr>
        <p:txBody>
          <a:bodyPr>
            <a:normAutofit/>
          </a:bodyPr>
          <a:lstStyle>
            <a:lvl1pPr marL="0" indent="0">
              <a:buNone/>
              <a:defRPr sz="1625"/>
            </a:lvl1pPr>
          </a:lstStyle>
          <a:p>
            <a:pPr lvl="0"/>
            <a:r>
              <a:rPr lang="en-US" dirty="0"/>
              <a:t>Type answer here</a:t>
            </a:r>
          </a:p>
        </p:txBody>
      </p:sp>
      <p:sp>
        <p:nvSpPr>
          <p:cNvPr id="16" name="Text Placeholder 5"/>
          <p:cNvSpPr>
            <a:spLocks noGrp="1"/>
          </p:cNvSpPr>
          <p:nvPr>
            <p:ph type="body" sz="quarter" idx="19" hasCustomPrompt="1"/>
          </p:nvPr>
        </p:nvSpPr>
        <p:spPr>
          <a:xfrm>
            <a:off x="6532980" y="5163785"/>
            <a:ext cx="3139935" cy="887227"/>
          </a:xfrm>
        </p:spPr>
        <p:txBody>
          <a:bodyPr>
            <a:normAutofit/>
          </a:bodyPr>
          <a:lstStyle>
            <a:lvl1pPr marL="0" indent="0">
              <a:buNone/>
              <a:defRPr sz="1625"/>
            </a:lvl1pPr>
          </a:lstStyle>
          <a:p>
            <a:pPr lvl="0"/>
            <a:r>
              <a:rPr lang="en-US" dirty="0"/>
              <a:t>Type answer here</a:t>
            </a:r>
          </a:p>
        </p:txBody>
      </p:sp>
      <p:sp>
        <p:nvSpPr>
          <p:cNvPr id="17" name="Text Placeholder 5"/>
          <p:cNvSpPr>
            <a:spLocks noGrp="1"/>
          </p:cNvSpPr>
          <p:nvPr>
            <p:ph type="body" sz="quarter" idx="20" hasCustomPrompt="1"/>
          </p:nvPr>
        </p:nvSpPr>
        <p:spPr>
          <a:xfrm>
            <a:off x="371476" y="1165413"/>
            <a:ext cx="1238249" cy="887227"/>
          </a:xfrm>
        </p:spPr>
        <p:txBody>
          <a:bodyPr>
            <a:normAutofit/>
          </a:bodyPr>
          <a:lstStyle>
            <a:lvl1pPr marL="0" indent="0">
              <a:buNone/>
              <a:defRPr sz="1300"/>
            </a:lvl1pPr>
          </a:lstStyle>
          <a:p>
            <a:pPr lvl="0"/>
            <a:r>
              <a:rPr lang="en-US" dirty="0"/>
              <a:t>Type question keyword here</a:t>
            </a:r>
          </a:p>
        </p:txBody>
      </p:sp>
      <p:sp>
        <p:nvSpPr>
          <p:cNvPr id="18" name="Text Placeholder 5"/>
          <p:cNvSpPr>
            <a:spLocks noGrp="1"/>
          </p:cNvSpPr>
          <p:nvPr>
            <p:ph type="body" sz="quarter" idx="21" hasCustomPrompt="1"/>
          </p:nvPr>
        </p:nvSpPr>
        <p:spPr>
          <a:xfrm>
            <a:off x="371476" y="2157472"/>
            <a:ext cx="1238249" cy="887227"/>
          </a:xfrm>
        </p:spPr>
        <p:txBody>
          <a:bodyPr>
            <a:normAutofit/>
          </a:bodyPr>
          <a:lstStyle>
            <a:lvl1pPr marL="0" indent="0">
              <a:buNone/>
              <a:defRPr sz="1300"/>
            </a:lvl1pPr>
          </a:lstStyle>
          <a:p>
            <a:pPr lvl="0"/>
            <a:r>
              <a:rPr lang="en-US" dirty="0"/>
              <a:t>Type question Keyword here</a:t>
            </a:r>
          </a:p>
        </p:txBody>
      </p:sp>
      <p:sp>
        <p:nvSpPr>
          <p:cNvPr id="19" name="Text Placeholder 5"/>
          <p:cNvSpPr>
            <a:spLocks noGrp="1"/>
          </p:cNvSpPr>
          <p:nvPr>
            <p:ph type="body" sz="quarter" idx="22" hasCustomPrompt="1"/>
          </p:nvPr>
        </p:nvSpPr>
        <p:spPr>
          <a:xfrm>
            <a:off x="371476" y="3134678"/>
            <a:ext cx="1238249" cy="887227"/>
          </a:xfrm>
        </p:spPr>
        <p:txBody>
          <a:bodyPr>
            <a:normAutofit/>
          </a:bodyPr>
          <a:lstStyle>
            <a:lvl1pPr marL="0" indent="0">
              <a:buNone/>
              <a:defRPr sz="1300"/>
            </a:lvl1pPr>
          </a:lstStyle>
          <a:p>
            <a:pPr lvl="0"/>
            <a:r>
              <a:rPr lang="en-US" dirty="0"/>
              <a:t>Type question Keyword here</a:t>
            </a:r>
          </a:p>
        </p:txBody>
      </p:sp>
      <p:sp>
        <p:nvSpPr>
          <p:cNvPr id="20" name="Text Placeholder 5"/>
          <p:cNvSpPr>
            <a:spLocks noGrp="1"/>
          </p:cNvSpPr>
          <p:nvPr>
            <p:ph type="body" sz="quarter" idx="23" hasCustomPrompt="1"/>
          </p:nvPr>
        </p:nvSpPr>
        <p:spPr>
          <a:xfrm>
            <a:off x="371475" y="4171726"/>
            <a:ext cx="1238249" cy="887227"/>
          </a:xfrm>
        </p:spPr>
        <p:txBody>
          <a:bodyPr>
            <a:normAutofit/>
          </a:bodyPr>
          <a:lstStyle>
            <a:lvl1pPr marL="0" indent="0">
              <a:buNone/>
              <a:defRPr sz="1300"/>
            </a:lvl1pPr>
          </a:lstStyle>
          <a:p>
            <a:pPr lvl="0"/>
            <a:r>
              <a:rPr lang="en-US" dirty="0"/>
              <a:t>Type question Keyword here</a:t>
            </a:r>
          </a:p>
        </p:txBody>
      </p:sp>
      <p:sp>
        <p:nvSpPr>
          <p:cNvPr id="21" name="Text Placeholder 5"/>
          <p:cNvSpPr>
            <a:spLocks noGrp="1"/>
          </p:cNvSpPr>
          <p:nvPr>
            <p:ph type="body" sz="quarter" idx="24" hasCustomPrompt="1"/>
          </p:nvPr>
        </p:nvSpPr>
        <p:spPr>
          <a:xfrm>
            <a:off x="371475" y="5163785"/>
            <a:ext cx="1238249" cy="887227"/>
          </a:xfrm>
        </p:spPr>
        <p:txBody>
          <a:bodyPr>
            <a:normAutofit/>
          </a:bodyPr>
          <a:lstStyle>
            <a:lvl1pPr marL="0" indent="0">
              <a:buNone/>
              <a:defRPr sz="1300"/>
            </a:lvl1pPr>
          </a:lstStyle>
          <a:p>
            <a:pPr lvl="0"/>
            <a:r>
              <a:rPr lang="en-US" dirty="0"/>
              <a:t>Type question Keyword here</a:t>
            </a:r>
          </a:p>
        </p:txBody>
      </p:sp>
      <p:sp>
        <p:nvSpPr>
          <p:cNvPr id="22" name="Text Placeholder 5"/>
          <p:cNvSpPr>
            <a:spLocks noGrp="1"/>
          </p:cNvSpPr>
          <p:nvPr>
            <p:ph type="body" sz="quarter" idx="25" hasCustomPrompt="1"/>
          </p:nvPr>
        </p:nvSpPr>
        <p:spPr>
          <a:xfrm>
            <a:off x="5149665" y="1165413"/>
            <a:ext cx="1238249" cy="887227"/>
          </a:xfrm>
        </p:spPr>
        <p:txBody>
          <a:bodyPr>
            <a:normAutofit/>
          </a:bodyPr>
          <a:lstStyle>
            <a:lvl1pPr marL="0" indent="0">
              <a:buNone/>
              <a:defRPr sz="1300"/>
            </a:lvl1pPr>
          </a:lstStyle>
          <a:p>
            <a:pPr lvl="0"/>
            <a:r>
              <a:rPr lang="en-US" dirty="0"/>
              <a:t>Type question Keyword here</a:t>
            </a:r>
          </a:p>
        </p:txBody>
      </p:sp>
      <p:sp>
        <p:nvSpPr>
          <p:cNvPr id="23" name="Text Placeholder 5"/>
          <p:cNvSpPr>
            <a:spLocks noGrp="1"/>
          </p:cNvSpPr>
          <p:nvPr>
            <p:ph type="body" sz="quarter" idx="26" hasCustomPrompt="1"/>
          </p:nvPr>
        </p:nvSpPr>
        <p:spPr>
          <a:xfrm>
            <a:off x="5149665" y="2157472"/>
            <a:ext cx="1238249" cy="887227"/>
          </a:xfrm>
        </p:spPr>
        <p:txBody>
          <a:bodyPr>
            <a:normAutofit/>
          </a:bodyPr>
          <a:lstStyle>
            <a:lvl1pPr marL="0" indent="0">
              <a:buNone/>
              <a:defRPr sz="1300"/>
            </a:lvl1pPr>
          </a:lstStyle>
          <a:p>
            <a:pPr lvl="0"/>
            <a:r>
              <a:rPr lang="en-US" dirty="0"/>
              <a:t>Type question Keyword here</a:t>
            </a:r>
          </a:p>
        </p:txBody>
      </p:sp>
      <p:sp>
        <p:nvSpPr>
          <p:cNvPr id="24" name="Text Placeholder 5"/>
          <p:cNvSpPr>
            <a:spLocks noGrp="1"/>
          </p:cNvSpPr>
          <p:nvPr>
            <p:ph type="body" sz="quarter" idx="27" hasCustomPrompt="1"/>
          </p:nvPr>
        </p:nvSpPr>
        <p:spPr>
          <a:xfrm>
            <a:off x="5149664" y="3134678"/>
            <a:ext cx="1238249" cy="887227"/>
          </a:xfrm>
        </p:spPr>
        <p:txBody>
          <a:bodyPr>
            <a:normAutofit/>
          </a:bodyPr>
          <a:lstStyle>
            <a:lvl1pPr marL="0" indent="0">
              <a:buNone/>
              <a:defRPr sz="1300"/>
            </a:lvl1pPr>
          </a:lstStyle>
          <a:p>
            <a:pPr lvl="0"/>
            <a:r>
              <a:rPr lang="en-US" dirty="0"/>
              <a:t>Type question Keyword here</a:t>
            </a:r>
          </a:p>
        </p:txBody>
      </p:sp>
      <p:sp>
        <p:nvSpPr>
          <p:cNvPr id="25" name="Text Placeholder 5"/>
          <p:cNvSpPr>
            <a:spLocks noGrp="1"/>
          </p:cNvSpPr>
          <p:nvPr>
            <p:ph type="body" sz="quarter" idx="28" hasCustomPrompt="1"/>
          </p:nvPr>
        </p:nvSpPr>
        <p:spPr>
          <a:xfrm>
            <a:off x="5149663" y="4171726"/>
            <a:ext cx="1238249" cy="887227"/>
          </a:xfrm>
        </p:spPr>
        <p:txBody>
          <a:bodyPr>
            <a:normAutofit/>
          </a:bodyPr>
          <a:lstStyle>
            <a:lvl1pPr marL="0" indent="0">
              <a:buNone/>
              <a:defRPr sz="1300"/>
            </a:lvl1pPr>
          </a:lstStyle>
          <a:p>
            <a:pPr lvl="0"/>
            <a:r>
              <a:rPr lang="en-US" dirty="0"/>
              <a:t>Type question Keyword here</a:t>
            </a:r>
          </a:p>
        </p:txBody>
      </p:sp>
      <p:sp>
        <p:nvSpPr>
          <p:cNvPr id="26" name="Text Placeholder 5"/>
          <p:cNvSpPr>
            <a:spLocks noGrp="1"/>
          </p:cNvSpPr>
          <p:nvPr>
            <p:ph type="body" sz="quarter" idx="29" hasCustomPrompt="1"/>
          </p:nvPr>
        </p:nvSpPr>
        <p:spPr>
          <a:xfrm>
            <a:off x="5149663" y="5163785"/>
            <a:ext cx="1238249" cy="887227"/>
          </a:xfrm>
        </p:spPr>
        <p:txBody>
          <a:bodyPr>
            <a:normAutofit/>
          </a:bodyPr>
          <a:lstStyle>
            <a:lvl1pPr marL="0" indent="0">
              <a:buNone/>
              <a:defRPr sz="1300"/>
            </a:lvl1pPr>
          </a:lstStyle>
          <a:p>
            <a:pPr lvl="0"/>
            <a:r>
              <a:rPr lang="en-US" dirty="0"/>
              <a:t>Type question Keyword here</a:t>
            </a:r>
          </a:p>
        </p:txBody>
      </p:sp>
    </p:spTree>
    <p:extLst>
      <p:ext uri="{BB962C8B-B14F-4D97-AF65-F5344CB8AC3E}">
        <p14:creationId xmlns:p14="http://schemas.microsoft.com/office/powerpoint/2010/main" val="3446601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LT Revision Lesson">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REVISE</a:t>
            </a:r>
            <a:endParaRPr lang="en-GB" sz="1300" b="0" dirty="0">
              <a:solidFill>
                <a:schemeClr val="bg1"/>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PRACTICE</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CHECK</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47" name="Picture 46"/>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90810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87690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_ALT Lesson Structure">
    <p:spTree>
      <p:nvGrpSpPr>
        <p:cNvPr id="1" name=""/>
        <p:cNvGrpSpPr/>
        <p:nvPr/>
      </p:nvGrpSpPr>
      <p:grpSpPr>
        <a:xfrm>
          <a:off x="0" y="0"/>
          <a:ext cx="0" cy="0"/>
          <a:chOff x="0" y="0"/>
          <a:chExt cx="0" cy="0"/>
        </a:xfrm>
      </p:grpSpPr>
      <p:sp>
        <p:nvSpPr>
          <p:cNvPr id="20" name="TextBox 19"/>
          <p:cNvSpPr txBox="1"/>
          <p:nvPr/>
        </p:nvSpPr>
        <p:spPr>
          <a:xfrm>
            <a:off x="2739259" y="496540"/>
            <a:ext cx="1987919" cy="593752"/>
          </a:xfrm>
          <a:prstGeom prst="rect">
            <a:avLst/>
          </a:prstGeom>
          <a:solidFill>
            <a:srgbClr val="DAE3F3"/>
          </a:solidFill>
        </p:spPr>
        <p:txBody>
          <a:bodyPr wrap="square" rtlCol="0">
            <a:spAutoFit/>
          </a:bodyPr>
          <a:lstStyle/>
          <a:p>
            <a:pPr marL="0" indent="0" algn="ctr">
              <a:spcAft>
                <a:spcPts val="244"/>
              </a:spcAft>
              <a:buFont typeface="Arial" panose="020B0604020202020204" pitchFamily="34" charset="0"/>
              <a:buNone/>
            </a:pPr>
            <a:r>
              <a:rPr lang="en-GB" sz="975" dirty="0">
                <a:solidFill>
                  <a:srgbClr val="0B5196"/>
                </a:solidFill>
                <a:latin typeface="+mn-lt"/>
              </a:rPr>
              <a:t>Clear instruction and modelling</a:t>
            </a:r>
          </a:p>
          <a:p>
            <a:pPr marL="0" indent="0" algn="ctr">
              <a:spcAft>
                <a:spcPts val="244"/>
              </a:spcAft>
              <a:buFont typeface="Arial" panose="020B0604020202020204" pitchFamily="34" charset="0"/>
              <a:buNone/>
            </a:pPr>
            <a:r>
              <a:rPr lang="en-GB" sz="975" dirty="0">
                <a:solidFill>
                  <a:srgbClr val="0B5196"/>
                </a:solidFill>
                <a:latin typeface="+mn-lt"/>
              </a:rPr>
              <a:t>Model Reading Strategies </a:t>
            </a:r>
          </a:p>
          <a:p>
            <a:pPr marL="0" indent="0" algn="ctr">
              <a:spcAft>
                <a:spcPts val="244"/>
              </a:spcAft>
              <a:buFont typeface="Arial" panose="020B0604020202020204" pitchFamily="34" charset="0"/>
              <a:buNone/>
            </a:pPr>
            <a:r>
              <a:rPr lang="en-GB" sz="975" dirty="0">
                <a:solidFill>
                  <a:srgbClr val="0B5196"/>
                </a:solidFill>
                <a:latin typeface="+mn-lt"/>
              </a:rPr>
              <a:t>Use Knowledge Organiser</a:t>
            </a:r>
          </a:p>
        </p:txBody>
      </p:sp>
      <p:sp>
        <p:nvSpPr>
          <p:cNvPr id="19" name="TextBox 18"/>
          <p:cNvSpPr txBox="1"/>
          <p:nvPr/>
        </p:nvSpPr>
        <p:spPr>
          <a:xfrm>
            <a:off x="7354918" y="488379"/>
            <a:ext cx="2184669" cy="593752"/>
          </a:xfrm>
          <a:prstGeom prst="rect">
            <a:avLst/>
          </a:prstGeom>
          <a:solidFill>
            <a:srgbClr val="DAE3F3"/>
          </a:solidFill>
        </p:spPr>
        <p:txBody>
          <a:bodyPr wrap="square" rtlCol="0">
            <a:spAutoFit/>
          </a:bodyPr>
          <a:lstStyle/>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Remove scaffolding when</a:t>
            </a:r>
            <a:r>
              <a:rPr lang="en-GB" sz="975" baseline="0" dirty="0">
                <a:solidFill>
                  <a:srgbClr val="0B5196"/>
                </a:solidFill>
                <a:latin typeface="+mn-lt"/>
              </a:rPr>
              <a:t> appropriate</a:t>
            </a:r>
            <a:endParaRPr lang="en-GB" sz="975" dirty="0">
              <a:solidFill>
                <a:srgbClr val="0B5196"/>
              </a:solidFill>
              <a:latin typeface="+mn-lt"/>
            </a:endParaRPr>
          </a:p>
          <a:p>
            <a:pPr marL="0" indent="0" algn="ctr">
              <a:spcAft>
                <a:spcPts val="244"/>
              </a:spcAft>
              <a:buFont typeface="Arial" panose="020B0604020202020204" pitchFamily="34" charset="0"/>
              <a:buNone/>
            </a:pPr>
            <a:r>
              <a:rPr lang="en-GB" sz="975" dirty="0">
                <a:solidFill>
                  <a:srgbClr val="0B5196"/>
                </a:solidFill>
                <a:latin typeface="+mn-lt"/>
              </a:rPr>
              <a:t>Connect with existing knowledge</a:t>
            </a:r>
          </a:p>
          <a:p>
            <a:pPr marL="0" indent="0" algn="ctr">
              <a:spcAft>
                <a:spcPts val="244"/>
              </a:spcAft>
              <a:buFont typeface="Arial" panose="020B0604020202020204" pitchFamily="34" charset="0"/>
              <a:buNone/>
            </a:pPr>
            <a:r>
              <a:rPr lang="en-GB" sz="975" dirty="0">
                <a:solidFill>
                  <a:srgbClr val="0B5196"/>
                </a:solidFill>
                <a:latin typeface="+mn-lt"/>
              </a:rPr>
              <a:t>Capture in writing or performance</a:t>
            </a:r>
          </a:p>
        </p:txBody>
      </p:sp>
      <p:sp>
        <p:nvSpPr>
          <p:cNvPr id="11" name="Pentagon 10"/>
          <p:cNvSpPr/>
          <p:nvPr/>
        </p:nvSpPr>
        <p:spPr>
          <a:xfrm>
            <a:off x="138014" y="130891"/>
            <a:ext cx="2427750" cy="358139"/>
          </a:xfrm>
          <a:prstGeom prst="homePlate">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487512"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844982"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7199127"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7" name="TextBox 16"/>
          <p:cNvSpPr txBox="1"/>
          <p:nvPr/>
        </p:nvSpPr>
        <p:spPr>
          <a:xfrm>
            <a:off x="209892" y="475131"/>
            <a:ext cx="2166521" cy="593752"/>
          </a:xfrm>
          <a:prstGeom prst="rect">
            <a:avLst/>
          </a:prstGeom>
          <a:noFill/>
        </p:spPr>
        <p:txBody>
          <a:bodyPr wrap="square" rtlCol="0">
            <a:spAutoFit/>
          </a:bodyPr>
          <a:lstStyle/>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Space recent and long term knowledge </a:t>
            </a:r>
          </a:p>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Misconceptions from Track &amp; Transfer</a:t>
            </a:r>
          </a:p>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Connect to KO &amp; home learning</a:t>
            </a:r>
          </a:p>
        </p:txBody>
      </p:sp>
      <p:sp>
        <p:nvSpPr>
          <p:cNvPr id="21" name="TextBox 20"/>
          <p:cNvSpPr txBox="1"/>
          <p:nvPr/>
        </p:nvSpPr>
        <p:spPr>
          <a:xfrm>
            <a:off x="5111875" y="496542"/>
            <a:ext cx="2027144" cy="593752"/>
          </a:xfrm>
          <a:prstGeom prst="rect">
            <a:avLst/>
          </a:prstGeom>
          <a:noFill/>
        </p:spPr>
        <p:txBody>
          <a:bodyPr wrap="square" rtlCol="0">
            <a:spAutoFit/>
          </a:bodyPr>
          <a:lstStyle/>
          <a:p>
            <a:pPr marL="0" indent="0" algn="ctr">
              <a:spcAft>
                <a:spcPts val="244"/>
              </a:spcAft>
              <a:buFont typeface="Arial" panose="020B0604020202020204" pitchFamily="34" charset="0"/>
              <a:buNone/>
            </a:pPr>
            <a:r>
              <a:rPr lang="en-GB" sz="975" dirty="0">
                <a:solidFill>
                  <a:srgbClr val="0B5196"/>
                </a:solidFill>
                <a:latin typeface="+mn-lt"/>
              </a:rPr>
              <a:t>Add scaffolding where required</a:t>
            </a:r>
          </a:p>
          <a:p>
            <a:pPr marL="0" indent="0" algn="ctr">
              <a:spcAft>
                <a:spcPts val="244"/>
              </a:spcAft>
              <a:buFont typeface="Arial" panose="020B0604020202020204" pitchFamily="34" charset="0"/>
              <a:buNone/>
            </a:pPr>
            <a:r>
              <a:rPr lang="en-GB" sz="975" dirty="0">
                <a:solidFill>
                  <a:srgbClr val="0B5196"/>
                </a:solidFill>
                <a:latin typeface="+mn-lt"/>
              </a:rPr>
              <a:t>Use whiteboards &amp; visualisers</a:t>
            </a:r>
          </a:p>
          <a:p>
            <a:pPr marL="0" indent="0" algn="ctr">
              <a:spcAft>
                <a:spcPts val="244"/>
              </a:spcAft>
              <a:buFont typeface="Arial" panose="020B0604020202020204" pitchFamily="34" charset="0"/>
              <a:buNone/>
            </a:pPr>
            <a:r>
              <a:rPr lang="en-GB" sz="975" dirty="0">
                <a:solidFill>
                  <a:srgbClr val="0B5196"/>
                </a:solidFill>
                <a:latin typeface="+mn-lt"/>
              </a:rPr>
              <a:t>Make thinking visible </a:t>
            </a:r>
          </a:p>
        </p:txBody>
      </p:sp>
      <p:sp>
        <p:nvSpPr>
          <p:cNvPr id="25" name="Donut 24"/>
          <p:cNvSpPr/>
          <p:nvPr/>
        </p:nvSpPr>
        <p:spPr>
          <a:xfrm>
            <a:off x="1959770" y="2254578"/>
            <a:ext cx="2544750" cy="3132000"/>
          </a:xfrm>
          <a:prstGeom prst="donut">
            <a:avLst>
              <a:gd name="adj" fmla="val 1922"/>
            </a:avLst>
          </a:prstGeom>
          <a:no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26" name="Chevron 25"/>
          <p:cNvSpPr/>
          <p:nvPr/>
        </p:nvSpPr>
        <p:spPr>
          <a:xfrm>
            <a:off x="2568621" y="5086282"/>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PRACTISE</a:t>
            </a:r>
          </a:p>
        </p:txBody>
      </p:sp>
      <p:sp>
        <p:nvSpPr>
          <p:cNvPr id="27" name="Chevron 26"/>
          <p:cNvSpPr/>
          <p:nvPr/>
        </p:nvSpPr>
        <p:spPr>
          <a:xfrm>
            <a:off x="2576442" y="2199660"/>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RETRIEVE</a:t>
            </a:r>
          </a:p>
        </p:txBody>
      </p:sp>
      <p:sp>
        <p:nvSpPr>
          <p:cNvPr id="28" name="Chevron 27"/>
          <p:cNvSpPr/>
          <p:nvPr/>
        </p:nvSpPr>
        <p:spPr>
          <a:xfrm>
            <a:off x="4342188" y="3633423"/>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INSTRUCT</a:t>
            </a:r>
          </a:p>
        </p:txBody>
      </p:sp>
      <p:sp>
        <p:nvSpPr>
          <p:cNvPr id="29" name="Chevron 28"/>
          <p:cNvSpPr/>
          <p:nvPr/>
        </p:nvSpPr>
        <p:spPr>
          <a:xfrm>
            <a:off x="772020" y="3633423"/>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SECURE</a:t>
            </a:r>
          </a:p>
        </p:txBody>
      </p:sp>
      <p:cxnSp>
        <p:nvCxnSpPr>
          <p:cNvPr id="30" name="Straight Connector 29"/>
          <p:cNvCxnSpPr/>
          <p:nvPr/>
        </p:nvCxnSpPr>
        <p:spPr>
          <a:xfrm flipV="1">
            <a:off x="4660574" y="5052928"/>
            <a:ext cx="15080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Straight Connector 30"/>
          <p:cNvCxnSpPr>
            <a:endCxn id="8" idx="4"/>
          </p:cNvCxnSpPr>
          <p:nvPr/>
        </p:nvCxnSpPr>
        <p:spPr>
          <a:xfrm flipH="1" flipV="1">
            <a:off x="3225020" y="4648579"/>
            <a:ext cx="0" cy="4377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TextBox 31"/>
          <p:cNvSpPr txBox="1"/>
          <p:nvPr/>
        </p:nvSpPr>
        <p:spPr>
          <a:xfrm>
            <a:off x="4691410" y="4215441"/>
            <a:ext cx="1832275" cy="705899"/>
          </a:xfrm>
          <a:prstGeom prst="rect">
            <a:avLst/>
          </a:prstGeom>
          <a:noFill/>
        </p:spPr>
        <p:txBody>
          <a:bodyPr wrap="square" rtlCol="0">
            <a:spAutoFit/>
          </a:bodyPr>
          <a:lstStyle/>
          <a:p>
            <a:pPr marL="0" indent="0" algn="l">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Hinge Point Questions</a:t>
            </a:r>
          </a:p>
          <a:p>
            <a:pPr marL="0" indent="0" algn="l">
              <a:spcAft>
                <a:spcPts val="244"/>
              </a:spcAft>
              <a:buFont typeface="Arial" panose="020B0604020202020204" pitchFamily="34" charset="0"/>
              <a:buNone/>
            </a:pPr>
            <a:r>
              <a:rPr lang="en-GB" sz="894" baseline="0" dirty="0">
                <a:solidFill>
                  <a:srgbClr val="0B5196"/>
                </a:solidFill>
                <a:latin typeface="+mn-lt"/>
              </a:rPr>
              <a:t>Know whether to move forward into practice, or give more instruction</a:t>
            </a:r>
            <a:endParaRPr lang="en-GB" sz="894" dirty="0">
              <a:solidFill>
                <a:srgbClr val="0B5196"/>
              </a:solidFill>
              <a:latin typeface="+mn-lt"/>
            </a:endParaRPr>
          </a:p>
        </p:txBody>
      </p:sp>
      <p:cxnSp>
        <p:nvCxnSpPr>
          <p:cNvPr id="33" name="Straight Connector 32"/>
          <p:cNvCxnSpPr/>
          <p:nvPr/>
        </p:nvCxnSpPr>
        <p:spPr>
          <a:xfrm>
            <a:off x="4634737" y="2747693"/>
            <a:ext cx="1153654"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p:cNvCxnSpPr/>
          <p:nvPr/>
        </p:nvCxnSpPr>
        <p:spPr>
          <a:xfrm flipH="1">
            <a:off x="4364325" y="2747693"/>
            <a:ext cx="270411" cy="28961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5" name="TextBox 34"/>
          <p:cNvSpPr txBox="1"/>
          <p:nvPr/>
        </p:nvSpPr>
        <p:spPr>
          <a:xfrm>
            <a:off x="4651620" y="2073044"/>
            <a:ext cx="1416911" cy="568297"/>
          </a:xfrm>
          <a:prstGeom prst="rect">
            <a:avLst/>
          </a:prstGeom>
          <a:noFill/>
        </p:spPr>
        <p:txBody>
          <a:bodyPr wrap="square" rtlCol="0">
            <a:spAutoFit/>
          </a:bodyPr>
          <a:lstStyle/>
          <a:p>
            <a:pPr marL="0" indent="0" algn="l">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Show Me</a:t>
            </a:r>
          </a:p>
          <a:p>
            <a:pPr marL="0" indent="0" algn="l">
              <a:spcAft>
                <a:spcPts val="244"/>
              </a:spcAft>
              <a:buFont typeface="Arial" panose="020B0604020202020204" pitchFamily="34" charset="0"/>
              <a:buNone/>
            </a:pPr>
            <a:r>
              <a:rPr lang="en-GB" sz="894" baseline="0" dirty="0">
                <a:solidFill>
                  <a:srgbClr val="0B5196"/>
                </a:solidFill>
                <a:latin typeface="+mn-lt"/>
              </a:rPr>
              <a:t>All the pupils must show their retrieval work </a:t>
            </a:r>
            <a:endParaRPr lang="en-GB" sz="894" dirty="0">
              <a:solidFill>
                <a:srgbClr val="0B5196"/>
              </a:solidFill>
              <a:latin typeface="+mn-lt"/>
            </a:endParaRPr>
          </a:p>
        </p:txBody>
      </p:sp>
      <p:cxnSp>
        <p:nvCxnSpPr>
          <p:cNvPr id="36" name="Straight Connector 35"/>
          <p:cNvCxnSpPr/>
          <p:nvPr/>
        </p:nvCxnSpPr>
        <p:spPr>
          <a:xfrm flipV="1">
            <a:off x="332728" y="5147348"/>
            <a:ext cx="15080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Straight Connector 36"/>
          <p:cNvCxnSpPr/>
          <p:nvPr/>
        </p:nvCxnSpPr>
        <p:spPr>
          <a:xfrm flipV="1">
            <a:off x="1839116" y="4687227"/>
            <a:ext cx="346677" cy="437412"/>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p:cNvCxnSpPr/>
          <p:nvPr/>
        </p:nvCxnSpPr>
        <p:spPr>
          <a:xfrm>
            <a:off x="468489" y="2766313"/>
            <a:ext cx="1292305" cy="17606"/>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Straight Connector 38"/>
          <p:cNvCxnSpPr/>
          <p:nvPr/>
        </p:nvCxnSpPr>
        <p:spPr>
          <a:xfrm flipH="1" flipV="1">
            <a:off x="1740281" y="2778893"/>
            <a:ext cx="341831" cy="309582"/>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0" name="TextBox 39"/>
          <p:cNvSpPr txBox="1"/>
          <p:nvPr/>
        </p:nvSpPr>
        <p:spPr>
          <a:xfrm>
            <a:off x="140775" y="4440591"/>
            <a:ext cx="1622561" cy="568297"/>
          </a:xfrm>
          <a:prstGeom prst="rect">
            <a:avLst/>
          </a:prstGeom>
          <a:noFill/>
        </p:spPr>
        <p:txBody>
          <a:bodyPr wrap="square" rtlCol="0">
            <a:spAutoFit/>
          </a:bodyPr>
          <a:lstStyle/>
          <a:p>
            <a:pPr marL="0" indent="0" algn="r">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Live Marking</a:t>
            </a:r>
          </a:p>
          <a:p>
            <a:pPr marL="0" indent="0" algn="r">
              <a:spcAft>
                <a:spcPts val="244"/>
              </a:spcAft>
              <a:buFont typeface="Arial" panose="020B0604020202020204" pitchFamily="34" charset="0"/>
              <a:buNone/>
            </a:pPr>
            <a:r>
              <a:rPr lang="en-GB" sz="894" baseline="0" dirty="0">
                <a:solidFill>
                  <a:srgbClr val="0B5196"/>
                </a:solidFill>
                <a:latin typeface="+mn-lt"/>
              </a:rPr>
              <a:t>Circulate the room to find and solve problems as they happen</a:t>
            </a:r>
            <a:endParaRPr lang="en-GB" sz="894" dirty="0">
              <a:solidFill>
                <a:srgbClr val="0B5196"/>
              </a:solidFill>
              <a:latin typeface="+mn-lt"/>
            </a:endParaRPr>
          </a:p>
        </p:txBody>
      </p:sp>
      <p:sp>
        <p:nvSpPr>
          <p:cNvPr id="41" name="TextBox 40"/>
          <p:cNvSpPr txBox="1"/>
          <p:nvPr/>
        </p:nvSpPr>
        <p:spPr>
          <a:xfrm>
            <a:off x="140775" y="2110042"/>
            <a:ext cx="1671897" cy="568297"/>
          </a:xfrm>
          <a:prstGeom prst="rect">
            <a:avLst/>
          </a:prstGeom>
          <a:noFill/>
        </p:spPr>
        <p:txBody>
          <a:bodyPr wrap="square" rtlCol="0">
            <a:spAutoFit/>
          </a:bodyPr>
          <a:lstStyle/>
          <a:p>
            <a:pPr marL="0" indent="0" algn="r">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Track &amp; Transfer</a:t>
            </a:r>
          </a:p>
          <a:p>
            <a:pPr marL="0" indent="0" algn="r">
              <a:spcAft>
                <a:spcPts val="244"/>
              </a:spcAft>
              <a:buFont typeface="Arial" panose="020B0604020202020204" pitchFamily="34" charset="0"/>
              <a:buNone/>
            </a:pPr>
            <a:r>
              <a:rPr lang="en-GB" sz="894" baseline="0" dirty="0">
                <a:solidFill>
                  <a:srgbClr val="0B5196"/>
                </a:solidFill>
                <a:latin typeface="+mn-lt"/>
              </a:rPr>
              <a:t>Monitor learning to inform panning and retrieval</a:t>
            </a:r>
            <a:endParaRPr lang="en-GB" sz="894" dirty="0">
              <a:solidFill>
                <a:srgbClr val="0B5196"/>
              </a:solidFill>
              <a:latin typeface="+mn-lt"/>
            </a:endParaRPr>
          </a:p>
        </p:txBody>
      </p:sp>
      <p:sp>
        <p:nvSpPr>
          <p:cNvPr id="81" name="Rectangle 80"/>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82" name="Chevron 81"/>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LESSON CYCLE</a:t>
            </a:r>
            <a:endParaRPr lang="en-GB" sz="1300" b="0" dirty="0">
              <a:solidFill>
                <a:schemeClr val="bg1"/>
              </a:solidFill>
            </a:endParaRPr>
          </a:p>
        </p:txBody>
      </p:sp>
      <p:pic>
        <p:nvPicPr>
          <p:cNvPr id="83" name="Picture 82"/>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91" name="Rectangle 90"/>
          <p:cNvSpPr/>
          <p:nvPr/>
        </p:nvSpPr>
        <p:spPr>
          <a:xfrm>
            <a:off x="138013" y="1316916"/>
            <a:ext cx="9488863" cy="45719"/>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cxnSp>
        <p:nvCxnSpPr>
          <p:cNvPr id="43" name="Straight Connector 42"/>
          <p:cNvCxnSpPr/>
          <p:nvPr/>
        </p:nvCxnSpPr>
        <p:spPr>
          <a:xfrm flipH="1" flipV="1">
            <a:off x="4349757" y="4624552"/>
            <a:ext cx="327085" cy="410447"/>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Connector 43"/>
          <p:cNvCxnSpPr>
            <a:stCxn id="8" idx="0"/>
          </p:cNvCxnSpPr>
          <p:nvPr/>
        </p:nvCxnSpPr>
        <p:spPr>
          <a:xfrm flipV="1">
            <a:off x="3225020" y="2559660"/>
            <a:ext cx="0" cy="432918"/>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Straight Connector 44"/>
          <p:cNvCxnSpPr>
            <a:stCxn id="8" idx="6"/>
            <a:endCxn id="28" idx="1"/>
          </p:cNvCxnSpPr>
          <p:nvPr/>
        </p:nvCxnSpPr>
        <p:spPr>
          <a:xfrm flipV="1">
            <a:off x="3897770" y="3813423"/>
            <a:ext cx="444418"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Straight Connector 45"/>
          <p:cNvCxnSpPr>
            <a:stCxn id="29" idx="3"/>
            <a:endCxn id="8" idx="2"/>
          </p:cNvCxnSpPr>
          <p:nvPr/>
        </p:nvCxnSpPr>
        <p:spPr>
          <a:xfrm>
            <a:off x="2117520" y="3813423"/>
            <a:ext cx="4347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Chevron 48"/>
          <p:cNvSpPr/>
          <p:nvPr/>
        </p:nvSpPr>
        <p:spPr>
          <a:xfrm>
            <a:off x="7938499" y="2044275"/>
            <a:ext cx="1188041" cy="360000"/>
          </a:xfrm>
          <a:prstGeom prst="chevron">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50" b="0" dirty="0">
              <a:solidFill>
                <a:schemeClr val="bg1"/>
              </a:solidFill>
            </a:endParaRPr>
          </a:p>
        </p:txBody>
      </p:sp>
      <p:sp>
        <p:nvSpPr>
          <p:cNvPr id="50" name="TextBox 49"/>
          <p:cNvSpPr txBox="1"/>
          <p:nvPr/>
        </p:nvSpPr>
        <p:spPr>
          <a:xfrm>
            <a:off x="7079877" y="2098877"/>
            <a:ext cx="2651312" cy="1622239"/>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1950" b="1" dirty="0">
                <a:solidFill>
                  <a:srgbClr val="0B5196"/>
                </a:solidFill>
                <a:latin typeface="+mn-lt"/>
              </a:rPr>
              <a:t>CONNECT</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Core Knowledge and Concepts</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dirty="0">
                <a:solidFill>
                  <a:srgbClr val="0B5196"/>
                </a:solidFill>
                <a:latin typeface="+mn-lt"/>
              </a:rPr>
              <a:t>With Knowledge</a:t>
            </a:r>
            <a:r>
              <a:rPr lang="en-GB" sz="975" baseline="0" dirty="0">
                <a:solidFill>
                  <a:srgbClr val="0B5196"/>
                </a:solidFill>
                <a:latin typeface="+mn-lt"/>
              </a:rPr>
              <a:t> Organiser</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Home Learning</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the Curriculum Journey</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other Curriculum Subjects</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Personal Development and safeguarding</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Gatsby Benchmarks (Careers)</a:t>
            </a:r>
            <a:endParaRPr lang="en-GB" sz="975" dirty="0">
              <a:solidFill>
                <a:srgbClr val="0B5196"/>
              </a:solidFill>
              <a:latin typeface="+mn-lt"/>
            </a:endParaRPr>
          </a:p>
        </p:txBody>
      </p:sp>
      <p:sp>
        <p:nvSpPr>
          <p:cNvPr id="51" name="Chevron 50"/>
          <p:cNvSpPr/>
          <p:nvPr/>
        </p:nvSpPr>
        <p:spPr>
          <a:xfrm rot="3350193">
            <a:off x="4065357" y="2694754"/>
            <a:ext cx="268941" cy="308826"/>
          </a:xfrm>
          <a:prstGeom prst="chevron">
            <a:avLst>
              <a:gd name="adj" fmla="val 73333"/>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8" name="Donut 7"/>
          <p:cNvSpPr/>
          <p:nvPr/>
        </p:nvSpPr>
        <p:spPr>
          <a:xfrm>
            <a:off x="2552270" y="2992578"/>
            <a:ext cx="1345500" cy="1656000"/>
          </a:xfrm>
          <a:prstGeom prst="donut">
            <a:avLst>
              <a:gd name="adj" fmla="val 4035"/>
            </a:avLst>
          </a:prstGeom>
          <a:solidFill>
            <a:srgbClr val="DAE3F3"/>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42" name="Chevron 41"/>
          <p:cNvSpPr/>
          <p:nvPr/>
        </p:nvSpPr>
        <p:spPr>
          <a:xfrm>
            <a:off x="2634661" y="3634849"/>
            <a:ext cx="1188041" cy="360000"/>
          </a:xfrm>
          <a:prstGeom prst="chevron">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1" dirty="0">
                <a:solidFill>
                  <a:srgbClr val="0B5196"/>
                </a:solidFill>
              </a:rPr>
              <a:t>CONNECT</a:t>
            </a:r>
          </a:p>
        </p:txBody>
      </p:sp>
      <p:cxnSp>
        <p:nvCxnSpPr>
          <p:cNvPr id="47" name="Straight Connector 46"/>
          <p:cNvCxnSpPr/>
          <p:nvPr/>
        </p:nvCxnSpPr>
        <p:spPr>
          <a:xfrm>
            <a:off x="4388949" y="3173506"/>
            <a:ext cx="2690927"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Straight Connector 47"/>
          <p:cNvCxnSpPr/>
          <p:nvPr/>
        </p:nvCxnSpPr>
        <p:spPr>
          <a:xfrm flipH="1">
            <a:off x="3897770" y="3173507"/>
            <a:ext cx="491181" cy="425813"/>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967033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LT Assessment Pyramid">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4" name="Picture 13"/>
          <p:cNvPicPr>
            <a:picLocks noChangeAspect="1"/>
          </p:cNvPicPr>
          <p:nvPr/>
        </p:nvPicPr>
        <p:blipFill>
          <a:blip r:embed="rId2">
            <a:duotone>
              <a:prstClr val="black"/>
              <a:schemeClr val="accent1">
                <a:tint val="45000"/>
                <a:satMod val="400000"/>
              </a:schemeClr>
            </a:duotone>
            <a:lum bright="-40000"/>
          </a:blip>
          <a:stretch>
            <a:fillRect/>
          </a:stretch>
        </p:blipFill>
        <p:spPr>
          <a:xfrm>
            <a:off x="2966839" y="1467132"/>
            <a:ext cx="3536546" cy="4609876"/>
          </a:xfrm>
          <a:prstGeom prst="rect">
            <a:avLst/>
          </a:prstGeom>
        </p:spPr>
      </p:pic>
      <p:sp>
        <p:nvSpPr>
          <p:cNvPr id="17" name="TextBox 16"/>
          <p:cNvSpPr txBox="1"/>
          <p:nvPr/>
        </p:nvSpPr>
        <p:spPr>
          <a:xfrm rot="19391665">
            <a:off x="5388130" y="4889520"/>
            <a:ext cx="965487" cy="592470"/>
          </a:xfrm>
          <a:prstGeom prst="rect">
            <a:avLst/>
          </a:prstGeom>
          <a:noFill/>
        </p:spPr>
        <p:txBody>
          <a:bodyPr wrap="square" rtlCol="0">
            <a:spAutoFit/>
          </a:bodyPr>
          <a:lstStyle/>
          <a:p>
            <a:pPr algn="ctr"/>
            <a:r>
              <a:rPr lang="en-GB" sz="1625" b="0" dirty="0">
                <a:solidFill>
                  <a:srgbClr val="0B5196"/>
                </a:solidFill>
                <a:effectLst/>
                <a:latin typeface="Century Gothic" panose="020B0502020202020204" pitchFamily="34" charset="0"/>
              </a:rPr>
              <a:t>Every lesson</a:t>
            </a:r>
          </a:p>
        </p:txBody>
      </p:sp>
      <p:sp>
        <p:nvSpPr>
          <p:cNvPr id="18" name="TextBox 17"/>
          <p:cNvSpPr txBox="1"/>
          <p:nvPr/>
        </p:nvSpPr>
        <p:spPr>
          <a:xfrm rot="19817353">
            <a:off x="5207465" y="3840223"/>
            <a:ext cx="778201" cy="692497"/>
          </a:xfrm>
          <a:prstGeom prst="rect">
            <a:avLst/>
          </a:prstGeom>
          <a:noFill/>
        </p:spPr>
        <p:txBody>
          <a:bodyPr wrap="square" rtlCol="0">
            <a:spAutoFit/>
          </a:bodyPr>
          <a:lstStyle/>
          <a:p>
            <a:pPr algn="ctr"/>
            <a:r>
              <a:rPr lang="en-GB" sz="1300" b="0" dirty="0">
                <a:solidFill>
                  <a:srgbClr val="0B5196"/>
                </a:solidFill>
                <a:effectLst/>
                <a:latin typeface="Century Gothic" panose="020B0502020202020204" pitchFamily="34" charset="0"/>
              </a:rPr>
              <a:t>Every few weeks</a:t>
            </a:r>
          </a:p>
        </p:txBody>
      </p:sp>
      <p:sp>
        <p:nvSpPr>
          <p:cNvPr id="19" name="TextBox 18"/>
          <p:cNvSpPr txBox="1"/>
          <p:nvPr/>
        </p:nvSpPr>
        <p:spPr>
          <a:xfrm rot="19932370">
            <a:off x="5021948" y="2931389"/>
            <a:ext cx="567708" cy="617670"/>
          </a:xfrm>
          <a:prstGeom prst="rect">
            <a:avLst/>
          </a:prstGeom>
          <a:noFill/>
        </p:spPr>
        <p:txBody>
          <a:bodyPr wrap="square" rtlCol="0">
            <a:spAutoFit/>
          </a:bodyPr>
          <a:lstStyle/>
          <a:p>
            <a:pPr algn="ctr"/>
            <a:r>
              <a:rPr lang="en-GB" sz="1138" b="0" dirty="0">
                <a:solidFill>
                  <a:srgbClr val="0B5196"/>
                </a:solidFill>
                <a:effectLst/>
                <a:latin typeface="Century Gothic" panose="020B0502020202020204" pitchFamily="34" charset="0"/>
              </a:rPr>
              <a:t>One per unit</a:t>
            </a:r>
          </a:p>
        </p:txBody>
      </p:sp>
      <p:sp>
        <p:nvSpPr>
          <p:cNvPr id="20" name="TextBox 19"/>
          <p:cNvSpPr txBox="1"/>
          <p:nvPr/>
        </p:nvSpPr>
        <p:spPr>
          <a:xfrm>
            <a:off x="544286" y="4396421"/>
            <a:ext cx="2463219"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Recent and long term selected for interleaving</a:t>
            </a:r>
          </a:p>
        </p:txBody>
      </p:sp>
      <p:sp>
        <p:nvSpPr>
          <p:cNvPr id="21" name="TextBox 20"/>
          <p:cNvSpPr txBox="1"/>
          <p:nvPr/>
        </p:nvSpPr>
        <p:spPr>
          <a:xfrm>
            <a:off x="693827" y="3386515"/>
            <a:ext cx="2770322"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From the Knowledge Organiser – self studied homework</a:t>
            </a:r>
          </a:p>
        </p:txBody>
      </p:sp>
      <p:sp>
        <p:nvSpPr>
          <p:cNvPr id="22" name="TextBox 21"/>
          <p:cNvSpPr txBox="1"/>
          <p:nvPr/>
        </p:nvSpPr>
        <p:spPr>
          <a:xfrm>
            <a:off x="1118339" y="2369784"/>
            <a:ext cx="2886129"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Key learning from the current unit</a:t>
            </a:r>
          </a:p>
          <a:p>
            <a:pPr algn="ctr"/>
            <a:r>
              <a:rPr lang="en-GB" sz="1300" dirty="0">
                <a:solidFill>
                  <a:srgbClr val="0B5196"/>
                </a:solidFill>
                <a:latin typeface="Century Gothic" panose="020B0502020202020204" pitchFamily="34" charset="0"/>
              </a:rPr>
              <a:t> - specific revision homework</a:t>
            </a:r>
          </a:p>
        </p:txBody>
      </p:sp>
      <p:sp>
        <p:nvSpPr>
          <p:cNvPr id="23" name="TextBox 22"/>
          <p:cNvSpPr txBox="1"/>
          <p:nvPr/>
        </p:nvSpPr>
        <p:spPr>
          <a:xfrm>
            <a:off x="909402" y="1474673"/>
            <a:ext cx="3635812"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Key Assessment Point - Interleaved knowledge from the full course of study</a:t>
            </a:r>
          </a:p>
        </p:txBody>
      </p:sp>
      <p:sp>
        <p:nvSpPr>
          <p:cNvPr id="24" name="TextBox 23"/>
          <p:cNvSpPr txBox="1"/>
          <p:nvPr/>
        </p:nvSpPr>
        <p:spPr>
          <a:xfrm>
            <a:off x="6603786" y="3942809"/>
            <a:ext cx="2023874" cy="692497"/>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Self marked – no stakes</a:t>
            </a:r>
          </a:p>
          <a:p>
            <a:pPr algn="ctr"/>
            <a:r>
              <a:rPr lang="en-GB" sz="1300" dirty="0">
                <a:solidFill>
                  <a:srgbClr val="0B5196"/>
                </a:solidFill>
                <a:latin typeface="Century Gothic" panose="020B0502020202020204" pitchFamily="34" charset="0"/>
              </a:rPr>
              <a:t>silent &amp; individual</a:t>
            </a:r>
          </a:p>
        </p:txBody>
      </p:sp>
      <p:sp>
        <p:nvSpPr>
          <p:cNvPr id="25" name="TextBox 24"/>
          <p:cNvSpPr txBox="1"/>
          <p:nvPr/>
        </p:nvSpPr>
        <p:spPr>
          <a:xfrm>
            <a:off x="6262067" y="3146481"/>
            <a:ext cx="2190241" cy="692497"/>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Peer marked – low stakes</a:t>
            </a:r>
            <a:br>
              <a:rPr lang="en-GB" sz="1300" dirty="0">
                <a:solidFill>
                  <a:srgbClr val="0B5196"/>
                </a:solidFill>
                <a:latin typeface="Century Gothic" panose="020B0502020202020204" pitchFamily="34" charset="0"/>
              </a:rPr>
            </a:br>
            <a:r>
              <a:rPr lang="en-GB" sz="1300" dirty="0">
                <a:solidFill>
                  <a:srgbClr val="0B5196"/>
                </a:solidFill>
                <a:latin typeface="Century Gothic" panose="020B0502020202020204" pitchFamily="34" charset="0"/>
              </a:rPr>
              <a:t> – whole class feedback</a:t>
            </a:r>
          </a:p>
        </p:txBody>
      </p:sp>
      <p:sp>
        <p:nvSpPr>
          <p:cNvPr id="26" name="TextBox 25"/>
          <p:cNvSpPr txBox="1"/>
          <p:nvPr/>
        </p:nvSpPr>
        <p:spPr>
          <a:xfrm>
            <a:off x="5503747" y="2320708"/>
            <a:ext cx="3359647"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Teacher marked – medium stakes personalised formative feedback</a:t>
            </a:r>
          </a:p>
        </p:txBody>
      </p:sp>
      <p:sp>
        <p:nvSpPr>
          <p:cNvPr id="27" name="TextBox 26"/>
          <p:cNvSpPr txBox="1"/>
          <p:nvPr/>
        </p:nvSpPr>
        <p:spPr>
          <a:xfrm>
            <a:off x="5270984" y="1413765"/>
            <a:ext cx="3809735"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Teacher marked &amp; moderated – high stakes summative mark informs reports</a:t>
            </a:r>
          </a:p>
        </p:txBody>
      </p:sp>
      <p:cxnSp>
        <p:nvCxnSpPr>
          <p:cNvPr id="28" name="Straight Connector 27"/>
          <p:cNvCxnSpPr/>
          <p:nvPr/>
        </p:nvCxnSpPr>
        <p:spPr>
          <a:xfrm flipV="1">
            <a:off x="1285303" y="2060433"/>
            <a:ext cx="2790106"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p:nvPr/>
        </p:nvCxnSpPr>
        <p:spPr>
          <a:xfrm>
            <a:off x="4081365" y="2077033"/>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Connector 29"/>
          <p:cNvCxnSpPr/>
          <p:nvPr/>
        </p:nvCxnSpPr>
        <p:spPr>
          <a:xfrm flipV="1">
            <a:off x="1508189" y="2948097"/>
            <a:ext cx="2094386"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Straight Connector 30"/>
          <p:cNvCxnSpPr/>
          <p:nvPr/>
        </p:nvCxnSpPr>
        <p:spPr>
          <a:xfrm>
            <a:off x="3652166" y="2964697"/>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Straight Connector 31"/>
          <p:cNvCxnSpPr/>
          <p:nvPr/>
        </p:nvCxnSpPr>
        <p:spPr>
          <a:xfrm>
            <a:off x="1118339" y="3971289"/>
            <a:ext cx="2123364"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Straight Connector 32"/>
          <p:cNvCxnSpPr/>
          <p:nvPr/>
        </p:nvCxnSpPr>
        <p:spPr>
          <a:xfrm>
            <a:off x="3271160" y="3989874"/>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p:cNvCxnSpPr/>
          <p:nvPr/>
        </p:nvCxnSpPr>
        <p:spPr>
          <a:xfrm flipV="1">
            <a:off x="895554" y="4972491"/>
            <a:ext cx="19137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p:cNvCxnSpPr/>
          <p:nvPr/>
        </p:nvCxnSpPr>
        <p:spPr>
          <a:xfrm>
            <a:off x="2846949" y="4989091"/>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6" name="Straight Connector 35"/>
          <p:cNvCxnSpPr/>
          <p:nvPr/>
        </p:nvCxnSpPr>
        <p:spPr>
          <a:xfrm flipH="1">
            <a:off x="6655283" y="4559789"/>
            <a:ext cx="20182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Straight Connector 36"/>
          <p:cNvCxnSpPr/>
          <p:nvPr/>
        </p:nvCxnSpPr>
        <p:spPr>
          <a:xfrm flipH="1">
            <a:off x="6390119" y="4576389"/>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p:cNvCxnSpPr/>
          <p:nvPr/>
        </p:nvCxnSpPr>
        <p:spPr>
          <a:xfrm flipH="1">
            <a:off x="6250477" y="3740513"/>
            <a:ext cx="21937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Straight Connector 38"/>
          <p:cNvCxnSpPr/>
          <p:nvPr/>
        </p:nvCxnSpPr>
        <p:spPr>
          <a:xfrm flipH="1">
            <a:off x="5985313" y="3757113"/>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p:cNvCxnSpPr/>
          <p:nvPr/>
        </p:nvCxnSpPr>
        <p:spPr>
          <a:xfrm flipH="1">
            <a:off x="5854529" y="2905483"/>
            <a:ext cx="2589698" cy="1187"/>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p:cNvCxnSpPr/>
          <p:nvPr/>
        </p:nvCxnSpPr>
        <p:spPr>
          <a:xfrm flipH="1">
            <a:off x="5589366" y="2923269"/>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Connector 41"/>
          <p:cNvCxnSpPr/>
          <p:nvPr/>
        </p:nvCxnSpPr>
        <p:spPr>
          <a:xfrm flipH="1">
            <a:off x="5436552" y="2006776"/>
            <a:ext cx="3139422"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p:cNvCxnSpPr/>
          <p:nvPr/>
        </p:nvCxnSpPr>
        <p:spPr>
          <a:xfrm flipH="1">
            <a:off x="5171388" y="2023376"/>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4" name="TextBox 43"/>
          <p:cNvSpPr txBox="1"/>
          <p:nvPr/>
        </p:nvSpPr>
        <p:spPr>
          <a:xfrm>
            <a:off x="1853374" y="794101"/>
            <a:ext cx="2278326"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THE KNOWLEDGE</a:t>
            </a:r>
          </a:p>
        </p:txBody>
      </p:sp>
      <p:sp>
        <p:nvSpPr>
          <p:cNvPr id="45" name="TextBox 44"/>
          <p:cNvSpPr txBox="1"/>
          <p:nvPr/>
        </p:nvSpPr>
        <p:spPr>
          <a:xfrm>
            <a:off x="5897019" y="800301"/>
            <a:ext cx="1814802"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THE PROCESS</a:t>
            </a:r>
          </a:p>
        </p:txBody>
      </p:sp>
      <p:sp>
        <p:nvSpPr>
          <p:cNvPr id="46" name="TextBox 45"/>
          <p:cNvSpPr txBox="1"/>
          <p:nvPr/>
        </p:nvSpPr>
        <p:spPr>
          <a:xfrm rot="484968">
            <a:off x="3121790" y="5273127"/>
            <a:ext cx="2605321"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SPACED RETRIEVAL</a:t>
            </a:r>
          </a:p>
        </p:txBody>
      </p:sp>
      <p:sp>
        <p:nvSpPr>
          <p:cNvPr id="47" name="TextBox 46"/>
          <p:cNvSpPr txBox="1"/>
          <p:nvPr/>
        </p:nvSpPr>
        <p:spPr>
          <a:xfrm rot="406049">
            <a:off x="3519142" y="4224980"/>
            <a:ext cx="1848000" cy="342401"/>
          </a:xfrm>
          <a:prstGeom prst="rect">
            <a:avLst/>
          </a:prstGeom>
          <a:noFill/>
        </p:spPr>
        <p:txBody>
          <a:bodyPr wrap="square" rtlCol="0">
            <a:spAutoFit/>
          </a:bodyPr>
          <a:lstStyle/>
          <a:p>
            <a:r>
              <a:rPr lang="en-GB" sz="1625" b="1" dirty="0">
                <a:solidFill>
                  <a:srgbClr val="0B5196"/>
                </a:solidFill>
                <a:latin typeface="Century Gothic" panose="020B0502020202020204" pitchFamily="34" charset="0"/>
              </a:rPr>
              <a:t>ROLLING RECALL</a:t>
            </a:r>
          </a:p>
        </p:txBody>
      </p:sp>
      <p:sp>
        <p:nvSpPr>
          <p:cNvPr id="48" name="TextBox 47"/>
          <p:cNvSpPr txBox="1"/>
          <p:nvPr/>
        </p:nvSpPr>
        <p:spPr>
          <a:xfrm rot="416738">
            <a:off x="3963870" y="3048592"/>
            <a:ext cx="1056749" cy="542584"/>
          </a:xfrm>
          <a:prstGeom prst="rect">
            <a:avLst/>
          </a:prstGeom>
          <a:noFill/>
        </p:spPr>
        <p:txBody>
          <a:bodyPr wrap="square" rtlCol="0">
            <a:spAutoFit/>
          </a:bodyPr>
          <a:lstStyle/>
          <a:p>
            <a:pPr algn="ctr"/>
            <a:r>
              <a:rPr lang="en-GB" sz="1463" b="1" dirty="0">
                <a:solidFill>
                  <a:srgbClr val="0B5196"/>
                </a:solidFill>
                <a:latin typeface="Century Gothic" panose="020B0502020202020204" pitchFamily="34" charset="0"/>
              </a:rPr>
              <a:t>CHECK POINT</a:t>
            </a:r>
          </a:p>
        </p:txBody>
      </p:sp>
      <p:sp>
        <p:nvSpPr>
          <p:cNvPr id="49" name="TextBox 48"/>
          <p:cNvSpPr txBox="1"/>
          <p:nvPr/>
        </p:nvSpPr>
        <p:spPr>
          <a:xfrm rot="416738">
            <a:off x="4337631" y="2260496"/>
            <a:ext cx="570785" cy="317459"/>
          </a:xfrm>
          <a:prstGeom prst="rect">
            <a:avLst/>
          </a:prstGeom>
          <a:noFill/>
        </p:spPr>
        <p:txBody>
          <a:bodyPr wrap="square" rtlCol="0">
            <a:spAutoFit/>
          </a:bodyPr>
          <a:lstStyle/>
          <a:p>
            <a:pPr algn="ctr"/>
            <a:r>
              <a:rPr lang="en-GB" sz="1463" b="1" dirty="0">
                <a:solidFill>
                  <a:srgbClr val="0B5196"/>
                </a:solidFill>
                <a:latin typeface="Century Gothic" panose="020B0502020202020204" pitchFamily="34" charset="0"/>
              </a:rPr>
              <a:t>KAP</a:t>
            </a:r>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ASSESSMENT PYRAMID</a:t>
            </a:r>
            <a:endParaRPr lang="en-GB" sz="1300" b="0" dirty="0">
              <a:solidFill>
                <a:schemeClr val="bg1"/>
              </a:solidFill>
            </a:endParaRPr>
          </a:p>
        </p:txBody>
      </p:sp>
      <p:pic>
        <p:nvPicPr>
          <p:cNvPr id="50" name="Picture 49"/>
          <p:cNvPicPr>
            <a:picLocks noChangeAspect="1"/>
          </p:cNvPicPr>
          <p:nvPr/>
        </p:nvPicPr>
        <p:blipFill rotWithShape="1">
          <a:blip r:embed="rId3"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Tree>
    <p:extLst>
      <p:ext uri="{BB962C8B-B14F-4D97-AF65-F5344CB8AC3E}">
        <p14:creationId xmlns:p14="http://schemas.microsoft.com/office/powerpoint/2010/main" val="3447130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LT T&amp;L Framewor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40763" t="33990" b="15169"/>
          <a:stretch/>
        </p:blipFill>
        <p:spPr>
          <a:xfrm>
            <a:off x="10576" y="-1"/>
            <a:ext cx="6149718" cy="6451601"/>
          </a:xfrm>
          <a:prstGeom prst="rect">
            <a:avLst/>
          </a:prstGeom>
        </p:spPr>
      </p:pic>
      <p:sp>
        <p:nvSpPr>
          <p:cNvPr id="112" name="Rounded Rectangle 111"/>
          <p:cNvSpPr/>
          <p:nvPr/>
        </p:nvSpPr>
        <p:spPr>
          <a:xfrm>
            <a:off x="5156635" y="193871"/>
            <a:ext cx="3237764" cy="510285"/>
          </a:xfrm>
          <a:prstGeom prst="roundRect">
            <a:avLst>
              <a:gd name="adj" fmla="val 34537"/>
            </a:avLst>
          </a:prstGeom>
          <a:solidFill>
            <a:srgbClr val="233C7F"/>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ARCHWAY KNOWLEDGE CURRICULUM</a:t>
            </a:r>
          </a:p>
        </p:txBody>
      </p:sp>
      <p:sp>
        <p:nvSpPr>
          <p:cNvPr id="113" name="Rounded Rectangle 112"/>
          <p:cNvSpPr/>
          <p:nvPr/>
        </p:nvSpPr>
        <p:spPr>
          <a:xfrm>
            <a:off x="5156635" y="2094389"/>
            <a:ext cx="3239208" cy="493776"/>
          </a:xfrm>
          <a:prstGeom prst="roundRect">
            <a:avLst>
              <a:gd name="adj" fmla="val 34537"/>
            </a:avLst>
          </a:prstGeom>
          <a:solidFill>
            <a:srgbClr val="9259A4"/>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CORE EXPECTATIONS</a:t>
            </a:r>
          </a:p>
        </p:txBody>
      </p:sp>
      <p:sp>
        <p:nvSpPr>
          <p:cNvPr id="114" name="Rounded Rectangle 113"/>
          <p:cNvSpPr/>
          <p:nvPr/>
        </p:nvSpPr>
        <p:spPr>
          <a:xfrm>
            <a:off x="5153190" y="3389290"/>
            <a:ext cx="3237764" cy="482475"/>
          </a:xfrm>
          <a:prstGeom prst="roundRect">
            <a:avLst>
              <a:gd name="adj" fmla="val 34537"/>
            </a:avLst>
          </a:prstGeom>
          <a:solidFill>
            <a:srgbClr val="3985C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HIGH-IMPACT PEDAGOGY</a:t>
            </a:r>
          </a:p>
        </p:txBody>
      </p:sp>
      <p:sp>
        <p:nvSpPr>
          <p:cNvPr id="115" name="TextBox 114"/>
          <p:cNvSpPr txBox="1"/>
          <p:nvPr/>
        </p:nvSpPr>
        <p:spPr>
          <a:xfrm>
            <a:off x="5156635" y="692696"/>
            <a:ext cx="4481770" cy="1079847"/>
          </a:xfrm>
          <a:prstGeom prst="rect">
            <a:avLst/>
          </a:prstGeom>
          <a:noFill/>
        </p:spPr>
        <p:txBody>
          <a:bodyPr wrap="square" rtlCol="0">
            <a:spAutoFit/>
          </a:bodyPr>
          <a:lstStyle/>
          <a:p>
            <a:r>
              <a:rPr lang="en-GB" sz="1056" dirty="0"/>
              <a:t>The acquisition, retention and application of knowledge is the driving, underpinning philosophy of teaching and learning at Archway Learning Trust. Our knowledge curriculum is detailed, sequenced and mapped deliberately and coherently. Retention and retrieval is embedded and integral to the curriculum. Teachers deliver the knowledge curriculum and adapt the lessons to meet the specific needs of their classes</a:t>
            </a:r>
            <a:r>
              <a:rPr lang="en-GB" sz="1138" dirty="0"/>
              <a:t>.</a:t>
            </a:r>
          </a:p>
        </p:txBody>
      </p:sp>
      <p:sp>
        <p:nvSpPr>
          <p:cNvPr id="116" name="TextBox 115"/>
          <p:cNvSpPr txBox="1"/>
          <p:nvPr/>
        </p:nvSpPr>
        <p:spPr>
          <a:xfrm>
            <a:off x="5153191" y="2589288"/>
            <a:ext cx="4454893" cy="579774"/>
          </a:xfrm>
          <a:prstGeom prst="rect">
            <a:avLst/>
          </a:prstGeom>
          <a:noFill/>
        </p:spPr>
        <p:txBody>
          <a:bodyPr wrap="square" rtlCol="0">
            <a:spAutoFit/>
          </a:bodyPr>
          <a:lstStyle/>
          <a:p>
            <a:pPr>
              <a:spcAft>
                <a:spcPts val="488"/>
              </a:spcAft>
            </a:pPr>
            <a:r>
              <a:rPr lang="en-GB" sz="1056" dirty="0"/>
              <a:t>Our core expectations can be seen in every lesson, every day, everywhere within the Trust. They ensure the conditions for learning are optimised and allow teachers to focus on providing high-impact pedagogy. </a:t>
            </a:r>
          </a:p>
        </p:txBody>
      </p:sp>
      <p:sp>
        <p:nvSpPr>
          <p:cNvPr id="117" name="TextBox 116"/>
          <p:cNvSpPr txBox="1"/>
          <p:nvPr/>
        </p:nvSpPr>
        <p:spPr>
          <a:xfrm>
            <a:off x="5179189" y="3921306"/>
            <a:ext cx="4459104" cy="579774"/>
          </a:xfrm>
          <a:prstGeom prst="rect">
            <a:avLst/>
          </a:prstGeom>
          <a:noFill/>
        </p:spPr>
        <p:txBody>
          <a:bodyPr wrap="square" rtlCol="0">
            <a:spAutoFit/>
          </a:bodyPr>
          <a:lstStyle/>
          <a:p>
            <a:pPr>
              <a:spcAft>
                <a:spcPts val="488"/>
              </a:spcAft>
            </a:pPr>
            <a:r>
              <a:rPr lang="en-GB" sz="1056" dirty="0"/>
              <a:t>These evidence-informed, practical strategies build and secure powerful knowledge for our students. Our teachers plan their lessons with a clear focus on these high-impact strategies. </a:t>
            </a:r>
          </a:p>
        </p:txBody>
      </p:sp>
      <p:sp>
        <p:nvSpPr>
          <p:cNvPr id="118" name="Rounded Rectangle 117"/>
          <p:cNvSpPr/>
          <p:nvPr/>
        </p:nvSpPr>
        <p:spPr>
          <a:xfrm>
            <a:off x="5163155" y="4744144"/>
            <a:ext cx="3237764" cy="482475"/>
          </a:xfrm>
          <a:prstGeom prst="roundRect">
            <a:avLst>
              <a:gd name="adj" fmla="val 34537"/>
            </a:avLst>
          </a:prstGeom>
          <a:solidFill>
            <a:srgbClr val="FFEC9B"/>
          </a:solidFill>
          <a:ln w="3175">
            <a:solidFill>
              <a:schemeClr val="tx1"/>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solidFill>
                  <a:schemeClr val="tx1"/>
                </a:solidFill>
              </a:rPr>
              <a:t>RESEARCH-INFORMED INNOVATION</a:t>
            </a:r>
          </a:p>
        </p:txBody>
      </p:sp>
      <p:sp>
        <p:nvSpPr>
          <p:cNvPr id="119" name="TextBox 118"/>
          <p:cNvSpPr txBox="1"/>
          <p:nvPr/>
        </p:nvSpPr>
        <p:spPr>
          <a:xfrm>
            <a:off x="5157828" y="5272751"/>
            <a:ext cx="4468907" cy="742254"/>
          </a:xfrm>
          <a:prstGeom prst="rect">
            <a:avLst/>
          </a:prstGeom>
          <a:noFill/>
        </p:spPr>
        <p:txBody>
          <a:bodyPr wrap="square" rtlCol="0">
            <a:spAutoFit/>
          </a:bodyPr>
          <a:lstStyle/>
          <a:p>
            <a:pPr>
              <a:spcAft>
                <a:spcPts val="488"/>
              </a:spcAft>
            </a:pPr>
            <a:r>
              <a:rPr lang="en-GB" sz="1056" dirty="0"/>
              <a:t>We are passionate about enriching our teaching and learning with research-informed innovation into effective teaching and learning. Our teachers read, watch, listen to and engage in vibrant learning opportunities within and beyond the Trust, trialling, developing and sharing innovative practice.</a:t>
            </a:r>
          </a:p>
        </p:txBody>
      </p:sp>
      <p:sp>
        <p:nvSpPr>
          <p:cNvPr id="120" name="Rectangle 119"/>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21" name="Chevron 120"/>
          <p:cNvSpPr/>
          <p:nvPr/>
        </p:nvSpPr>
        <p:spPr>
          <a:xfrm>
            <a:off x="1537494" y="6281396"/>
            <a:ext cx="6853460"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TEACHING AND LEARNING FRAMEWORK</a:t>
            </a:r>
            <a:endParaRPr lang="en-GB" sz="1300" b="0" dirty="0">
              <a:solidFill>
                <a:schemeClr val="bg1"/>
              </a:solidFill>
            </a:endParaRPr>
          </a:p>
        </p:txBody>
      </p:sp>
      <p:pic>
        <p:nvPicPr>
          <p:cNvPr id="122" name="Picture 121"/>
          <p:cNvPicPr>
            <a:picLocks noChangeAspect="1"/>
          </p:cNvPicPr>
          <p:nvPr/>
        </p:nvPicPr>
        <p:blipFill rotWithShape="1">
          <a:blip r:embed="rId3"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Tree>
    <p:extLst>
      <p:ext uri="{BB962C8B-B14F-4D97-AF65-F5344CB8AC3E}">
        <p14:creationId xmlns:p14="http://schemas.microsoft.com/office/powerpoint/2010/main" val="22765083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Entrance and Exit WW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DFA1A3-2E3A-AAA8-D01C-E9FA15C7AC29}"/>
              </a:ext>
            </a:extLst>
          </p:cNvPr>
          <p:cNvPicPr>
            <a:picLocks noChangeAspect="1"/>
          </p:cNvPicPr>
          <p:nvPr userDrawn="1"/>
        </p:nvPicPr>
        <p:blipFill>
          <a:blip r:embed="rId2"/>
          <a:stretch>
            <a:fillRect/>
          </a:stretch>
        </p:blipFill>
        <p:spPr>
          <a:xfrm>
            <a:off x="99859" y="95252"/>
            <a:ext cx="9706283" cy="6667497"/>
          </a:xfrm>
          <a:prstGeom prst="rect">
            <a:avLst/>
          </a:prstGeom>
        </p:spPr>
      </p:pic>
    </p:spTree>
    <p:extLst>
      <p:ext uri="{BB962C8B-B14F-4D97-AF65-F5344CB8AC3E}">
        <p14:creationId xmlns:p14="http://schemas.microsoft.com/office/powerpoint/2010/main" val="114707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Entrance slide">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85072" y="147180"/>
            <a:ext cx="9535856" cy="6563641"/>
          </a:xfrm>
          <a:prstGeom prst="rect">
            <a:avLst/>
          </a:prstGeom>
        </p:spPr>
      </p:pic>
    </p:spTree>
    <p:extLst>
      <p:ext uri="{BB962C8B-B14F-4D97-AF65-F5344CB8AC3E}">
        <p14:creationId xmlns:p14="http://schemas.microsoft.com/office/powerpoint/2010/main" val="38243025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Lesson exit">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96683" y="147180"/>
            <a:ext cx="9512635" cy="6563641"/>
          </a:xfrm>
          <a:prstGeom prst="rect">
            <a:avLst/>
          </a:prstGeom>
        </p:spPr>
      </p:pic>
    </p:spTree>
    <p:extLst>
      <p:ext uri="{BB962C8B-B14F-4D97-AF65-F5344CB8AC3E}">
        <p14:creationId xmlns:p14="http://schemas.microsoft.com/office/powerpoint/2010/main" val="23470546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ALT Title - Spaced Retrieval">
    <p:spTree>
      <p:nvGrpSpPr>
        <p:cNvPr id="1" name=""/>
        <p:cNvGrpSpPr/>
        <p:nvPr/>
      </p:nvGrpSpPr>
      <p:grpSpPr>
        <a:xfrm>
          <a:off x="0" y="0"/>
          <a:ext cx="0" cy="0"/>
          <a:chOff x="0" y="0"/>
          <a:chExt cx="0" cy="0"/>
        </a:xfrm>
      </p:grpSpPr>
      <p:sp>
        <p:nvSpPr>
          <p:cNvPr id="25" name="TextBox 24"/>
          <p:cNvSpPr txBox="1"/>
          <p:nvPr/>
        </p:nvSpPr>
        <p:spPr>
          <a:xfrm>
            <a:off x="247649" y="1229340"/>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3" name="TextBox 32"/>
          <p:cNvSpPr txBox="1"/>
          <p:nvPr/>
        </p:nvSpPr>
        <p:spPr>
          <a:xfrm>
            <a:off x="3459814" y="1229339"/>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4" name="TextBox 33"/>
          <p:cNvSpPr txBox="1"/>
          <p:nvPr/>
        </p:nvSpPr>
        <p:spPr>
          <a:xfrm>
            <a:off x="6679263" y="1235972"/>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6" name="TextBox 25"/>
          <p:cNvSpPr txBox="1"/>
          <p:nvPr/>
        </p:nvSpPr>
        <p:spPr>
          <a:xfrm>
            <a:off x="247649"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Long-term Learning</a:t>
            </a:r>
            <a:endParaRPr lang="en-GB" sz="1950">
              <a:solidFill>
                <a:schemeClr val="bg1"/>
              </a:solidFill>
            </a:endParaRPr>
          </a:p>
        </p:txBody>
      </p:sp>
      <p:sp>
        <p:nvSpPr>
          <p:cNvPr id="36" name="TextBox 35"/>
          <p:cNvSpPr txBox="1"/>
          <p:nvPr/>
        </p:nvSpPr>
        <p:spPr>
          <a:xfrm>
            <a:off x="3468476"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Related Learning</a:t>
            </a:r>
            <a:endParaRPr lang="en-GB" sz="1950">
              <a:solidFill>
                <a:schemeClr val="bg1"/>
              </a:solidFill>
            </a:endParaRPr>
          </a:p>
        </p:txBody>
      </p:sp>
      <p:sp>
        <p:nvSpPr>
          <p:cNvPr id="37" name="TextBox 36"/>
          <p:cNvSpPr txBox="1"/>
          <p:nvPr/>
        </p:nvSpPr>
        <p:spPr>
          <a:xfrm>
            <a:off x="6693830"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From Independent Learning </a:t>
            </a:r>
          </a:p>
        </p:txBody>
      </p:sp>
      <p:sp>
        <p:nvSpPr>
          <p:cNvPr id="50" name="Text Placeholder 30"/>
          <p:cNvSpPr>
            <a:spLocks noGrp="1"/>
          </p:cNvSpPr>
          <p:nvPr>
            <p:ph type="body" sz="quarter" idx="11"/>
          </p:nvPr>
        </p:nvSpPr>
        <p:spPr>
          <a:xfrm>
            <a:off x="345329" y="1791633"/>
            <a:ext cx="2823134" cy="4026467"/>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1" name="Text Placeholder 30"/>
          <p:cNvSpPr>
            <a:spLocks noGrp="1"/>
          </p:cNvSpPr>
          <p:nvPr>
            <p:ph type="body" sz="quarter" idx="12"/>
          </p:nvPr>
        </p:nvSpPr>
        <p:spPr>
          <a:xfrm>
            <a:off x="3554622" y="1790543"/>
            <a:ext cx="2823134" cy="404706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2" name="Text Placeholder 30"/>
          <p:cNvSpPr>
            <a:spLocks noGrp="1"/>
          </p:cNvSpPr>
          <p:nvPr>
            <p:ph type="body" sz="quarter" idx="13"/>
          </p:nvPr>
        </p:nvSpPr>
        <p:spPr>
          <a:xfrm>
            <a:off x="6773433" y="1791633"/>
            <a:ext cx="2823134" cy="4053962"/>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32" name="TextBox 31"/>
          <p:cNvSpPr txBox="1"/>
          <p:nvPr/>
        </p:nvSpPr>
        <p:spPr>
          <a:xfrm>
            <a:off x="91090" y="5934642"/>
            <a:ext cx="9705652" cy="392415"/>
          </a:xfrm>
          <a:prstGeom prst="rect">
            <a:avLst/>
          </a:prstGeom>
          <a:noFill/>
        </p:spPr>
        <p:txBody>
          <a:bodyPr wrap="square" rtlCol="0">
            <a:spAutoFit/>
          </a:bodyPr>
          <a:lstStyle/>
          <a:p>
            <a:pPr algn="ctr"/>
            <a:r>
              <a:rPr lang="en-GB" sz="1950" i="1">
                <a:solidFill>
                  <a:srgbClr val="002060"/>
                </a:solidFill>
              </a:rPr>
              <a:t>Retrieve from memory</a:t>
            </a:r>
            <a:r>
              <a:rPr lang="en-GB" sz="1950" i="1" baseline="0">
                <a:solidFill>
                  <a:srgbClr val="002060"/>
                </a:solidFill>
              </a:rPr>
              <a:t> without </a:t>
            </a:r>
            <a:r>
              <a:rPr lang="en-GB" sz="1950" i="1">
                <a:solidFill>
                  <a:srgbClr val="002060"/>
                </a:solidFill>
              </a:rPr>
              <a:t>prompts or discussion.</a:t>
            </a:r>
            <a:r>
              <a:rPr lang="en-GB" sz="1950" i="1" baseline="0">
                <a:solidFill>
                  <a:srgbClr val="002060"/>
                </a:solidFill>
              </a:rPr>
              <a:t> Y</a:t>
            </a:r>
            <a:r>
              <a:rPr lang="en-GB" sz="1950" i="1">
                <a:solidFill>
                  <a:srgbClr val="002060"/>
                </a:solidFill>
              </a:rPr>
              <a:t>ou must write something for</a:t>
            </a:r>
            <a:r>
              <a:rPr lang="en-GB" sz="1950" i="1" baseline="0">
                <a:solidFill>
                  <a:srgbClr val="002060"/>
                </a:solidFill>
              </a:rPr>
              <a:t> each.</a:t>
            </a:r>
            <a:endParaRPr lang="en-GB" sz="1950" i="1">
              <a:solidFill>
                <a:srgbClr val="002060"/>
              </a:solidFill>
            </a:endParaRPr>
          </a:p>
        </p:txBody>
      </p:sp>
      <p:sp>
        <p:nvSpPr>
          <p:cNvPr id="24" name="TextBox 23"/>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8"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45" name="Rectangle 4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47" name="Pentagon 4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48" name="Chevron 4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49" name="Chevron 4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3" name="Chevron 5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4953272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paced retrieval no title">
    <p:spTree>
      <p:nvGrpSpPr>
        <p:cNvPr id="1" name=""/>
        <p:cNvGrpSpPr/>
        <p:nvPr/>
      </p:nvGrpSpPr>
      <p:grpSpPr>
        <a:xfrm>
          <a:off x="0" y="0"/>
          <a:ext cx="0" cy="0"/>
          <a:chOff x="0" y="0"/>
          <a:chExt cx="0" cy="0"/>
        </a:xfrm>
      </p:grpSpPr>
      <p:sp>
        <p:nvSpPr>
          <p:cNvPr id="25" name="TextBox 24"/>
          <p:cNvSpPr txBox="1"/>
          <p:nvPr/>
        </p:nvSpPr>
        <p:spPr>
          <a:xfrm>
            <a:off x="233083"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6" name="TextBox 25"/>
          <p:cNvSpPr txBox="1"/>
          <p:nvPr/>
        </p:nvSpPr>
        <p:spPr>
          <a:xfrm>
            <a:off x="219520"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Long-term Learning</a:t>
            </a:r>
            <a:endParaRPr lang="en-GB" sz="1950">
              <a:solidFill>
                <a:schemeClr val="bg1"/>
              </a:solidFill>
            </a:endParaRPr>
          </a:p>
        </p:txBody>
      </p:sp>
      <p:sp>
        <p:nvSpPr>
          <p:cNvPr id="50" name="Text Placeholder 30"/>
          <p:cNvSpPr>
            <a:spLocks noGrp="1"/>
          </p:cNvSpPr>
          <p:nvPr>
            <p:ph type="body" sz="quarter" idx="11"/>
          </p:nvPr>
        </p:nvSpPr>
        <p:spPr>
          <a:xfrm>
            <a:off x="314328"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45" name="Rectangle 4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47" name="Pentagon 4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48" name="Chevron 4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49" name="Chevron 4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3" name="Chevron 5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
        <p:nvSpPr>
          <p:cNvPr id="2" name="TextBox 1">
            <a:extLst>
              <a:ext uri="{FF2B5EF4-FFF2-40B4-BE49-F238E27FC236}">
                <a16:creationId xmlns:a16="http://schemas.microsoft.com/office/drawing/2014/main" id="{FDA86B50-68EA-8E2A-58D2-357291844027}"/>
              </a:ext>
            </a:extLst>
          </p:cNvPr>
          <p:cNvSpPr txBox="1"/>
          <p:nvPr userDrawn="1"/>
        </p:nvSpPr>
        <p:spPr>
          <a:xfrm>
            <a:off x="3449075"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 name="TextBox 2">
            <a:extLst>
              <a:ext uri="{FF2B5EF4-FFF2-40B4-BE49-F238E27FC236}">
                <a16:creationId xmlns:a16="http://schemas.microsoft.com/office/drawing/2014/main" id="{7D28B8B5-863B-9301-AEBC-1868D2B215E6}"/>
              </a:ext>
            </a:extLst>
          </p:cNvPr>
          <p:cNvSpPr txBox="1"/>
          <p:nvPr userDrawn="1"/>
        </p:nvSpPr>
        <p:spPr>
          <a:xfrm>
            <a:off x="3435512"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Related Learning</a:t>
            </a:r>
            <a:endParaRPr lang="en-GB" sz="1950">
              <a:solidFill>
                <a:schemeClr val="bg1"/>
              </a:solidFill>
            </a:endParaRPr>
          </a:p>
        </p:txBody>
      </p:sp>
      <p:sp>
        <p:nvSpPr>
          <p:cNvPr id="4" name="Text Placeholder 30">
            <a:extLst>
              <a:ext uri="{FF2B5EF4-FFF2-40B4-BE49-F238E27FC236}">
                <a16:creationId xmlns:a16="http://schemas.microsoft.com/office/drawing/2014/main" id="{1536B4DF-CA2C-912E-C76D-2C0298CB95BA}"/>
              </a:ext>
            </a:extLst>
          </p:cNvPr>
          <p:cNvSpPr>
            <a:spLocks noGrp="1"/>
          </p:cNvSpPr>
          <p:nvPr>
            <p:ph type="body" sz="quarter" idx="12"/>
          </p:nvPr>
        </p:nvSpPr>
        <p:spPr>
          <a:xfrm>
            <a:off x="3530320"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 name="TextBox 4">
            <a:extLst>
              <a:ext uri="{FF2B5EF4-FFF2-40B4-BE49-F238E27FC236}">
                <a16:creationId xmlns:a16="http://schemas.microsoft.com/office/drawing/2014/main" id="{3F7C0670-5F26-C970-D681-3A728C0E22A9}"/>
              </a:ext>
            </a:extLst>
          </p:cNvPr>
          <p:cNvSpPr txBox="1"/>
          <p:nvPr userDrawn="1"/>
        </p:nvSpPr>
        <p:spPr>
          <a:xfrm>
            <a:off x="6645951"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6" name="TextBox 5">
            <a:extLst>
              <a:ext uri="{FF2B5EF4-FFF2-40B4-BE49-F238E27FC236}">
                <a16:creationId xmlns:a16="http://schemas.microsoft.com/office/drawing/2014/main" id="{F62BB053-62D3-74DC-430F-4D667A8E8859}"/>
              </a:ext>
            </a:extLst>
          </p:cNvPr>
          <p:cNvSpPr txBox="1"/>
          <p:nvPr userDrawn="1"/>
        </p:nvSpPr>
        <p:spPr>
          <a:xfrm>
            <a:off x="6632389"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From Independent Learning</a:t>
            </a:r>
            <a:endParaRPr lang="en-GB" sz="1950">
              <a:solidFill>
                <a:schemeClr val="bg1"/>
              </a:solidFill>
            </a:endParaRPr>
          </a:p>
        </p:txBody>
      </p:sp>
      <p:sp>
        <p:nvSpPr>
          <p:cNvPr id="7" name="Text Placeholder 30">
            <a:extLst>
              <a:ext uri="{FF2B5EF4-FFF2-40B4-BE49-F238E27FC236}">
                <a16:creationId xmlns:a16="http://schemas.microsoft.com/office/drawing/2014/main" id="{E2BB397F-49F2-383B-9BF2-929BAE2DB994}"/>
              </a:ext>
            </a:extLst>
          </p:cNvPr>
          <p:cNvSpPr>
            <a:spLocks noGrp="1"/>
          </p:cNvSpPr>
          <p:nvPr>
            <p:ph type="body" sz="quarter" idx="13"/>
          </p:nvPr>
        </p:nvSpPr>
        <p:spPr>
          <a:xfrm>
            <a:off x="6727197"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9681725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5" name="TextBox 24"/>
          <p:cNvSpPr txBox="1"/>
          <p:nvPr/>
        </p:nvSpPr>
        <p:spPr>
          <a:xfrm>
            <a:off x="247649" y="1372769"/>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0" name="Text Placeholder 30"/>
          <p:cNvSpPr>
            <a:spLocks noGrp="1"/>
          </p:cNvSpPr>
          <p:nvPr>
            <p:ph type="body" sz="quarter" idx="11"/>
          </p:nvPr>
        </p:nvSpPr>
        <p:spPr>
          <a:xfrm>
            <a:off x="345329" y="1501023"/>
            <a:ext cx="9232899" cy="4460506"/>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22" name="Rectangle 21"/>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30" name="Picture 29"/>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32" name="Pentagon 31"/>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33" name="Chevron 32"/>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34" name="Chevron 33"/>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35" name="Chevron 34"/>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35504970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19" name="Rectangle 18"/>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25" name="Pentagon 24"/>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30" name="Chevron 29"/>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32" name="Chevron 3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33" name="Chevron 3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930783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LT Retrieve - Ruler">
    <p:spTree>
      <p:nvGrpSpPr>
        <p:cNvPr id="1" name=""/>
        <p:cNvGrpSpPr/>
        <p:nvPr/>
      </p:nvGrpSpPr>
      <p:grpSpPr>
        <a:xfrm>
          <a:off x="0" y="0"/>
          <a:ext cx="0" cy="0"/>
          <a:chOff x="0" y="0"/>
          <a:chExt cx="0" cy="0"/>
        </a:xfrm>
      </p:grpSpPr>
      <p:sp>
        <p:nvSpPr>
          <p:cNvPr id="44" name="Rectangle 43"/>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2409062454"/>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9449312" y="2865412"/>
            <a:ext cx="313716" cy="318172"/>
            <a:chOff x="3206569" y="2423806"/>
            <a:chExt cx="752955" cy="707366"/>
          </a:xfrm>
        </p:grpSpPr>
        <p:pic>
          <p:nvPicPr>
            <p:cNvPr id="54"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56" name="Picture 55"/>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57"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59" name="Picture 58"/>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60" name="Picture 59"/>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61" name="Picture 60"/>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62" name="Picture 61"/>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63" name="Pentagon 62"/>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64" name="Rectangle 63"/>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65" name="Rectangle 6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66" name="Picture 65"/>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67" name="Pentagon 6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68" name="Chevron 6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69" name="Chevron 6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70" name="Chevron 69"/>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0896797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LT Instruct ">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15" name="Chevron 14"/>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16" name="Chevron 15"/>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47473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LT Instruct - Ruler">
    <p:spTree>
      <p:nvGrpSpPr>
        <p:cNvPr id="1" name=""/>
        <p:cNvGrpSpPr/>
        <p:nvPr/>
      </p:nvGrpSpPr>
      <p:grpSpPr>
        <a:xfrm>
          <a:off x="0" y="0"/>
          <a:ext cx="0" cy="0"/>
          <a:chOff x="0" y="0"/>
          <a:chExt cx="0" cy="0"/>
        </a:xfrm>
      </p:grpSpPr>
      <p:sp>
        <p:nvSpPr>
          <p:cNvPr id="40" name="Rectangle 39"/>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2647292837"/>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9449312" y="2865412"/>
            <a:ext cx="313716"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2" name="Pentagon 51"/>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3" name="Rectangle 52"/>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4" name="Rectangle 53"/>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56" name="Pentagon 55"/>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57" name="Chevron 56"/>
          <p:cNvSpPr/>
          <p:nvPr/>
        </p:nvSpPr>
        <p:spPr>
          <a:xfrm>
            <a:off x="2243179" y="6429002"/>
            <a:ext cx="219375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58" name="Chevron 57"/>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9" name="Chevron 58"/>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8741870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LT Practise">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22" name="Chevron 21"/>
          <p:cNvSpPr/>
          <p:nvPr/>
        </p:nvSpPr>
        <p:spPr>
          <a:xfrm>
            <a:off x="4397322" y="6429002"/>
            <a:ext cx="219375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23" name="Chevron 2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42749404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LT Practise - Ruler">
    <p:spTree>
      <p:nvGrpSpPr>
        <p:cNvPr id="1" name=""/>
        <p:cNvGrpSpPr/>
        <p:nvPr/>
      </p:nvGrpSpPr>
      <p:grpSpPr>
        <a:xfrm>
          <a:off x="0" y="0"/>
          <a:ext cx="0" cy="0"/>
          <a:chOff x="0" y="0"/>
          <a:chExt cx="0" cy="0"/>
        </a:xfrm>
      </p:grpSpPr>
      <p:sp>
        <p:nvSpPr>
          <p:cNvPr id="40" name="Rectangle 39"/>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1452827472"/>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9449312" y="2865412"/>
            <a:ext cx="313716"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2" name="Pentagon 51"/>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3" name="Rectangle 52"/>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4" name="Rectangle 53"/>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56" name="Pentagon 55"/>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57" name="Chevron 56"/>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58" name="Chevron 57"/>
          <p:cNvSpPr/>
          <p:nvPr/>
        </p:nvSpPr>
        <p:spPr>
          <a:xfrm>
            <a:off x="4397322" y="6429002"/>
            <a:ext cx="219375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9" name="Chevron 58"/>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968973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LT Secure">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22" name="Chevron 2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23" name="Chevron 22"/>
          <p:cNvSpPr/>
          <p:nvPr/>
        </p:nvSpPr>
        <p:spPr>
          <a:xfrm>
            <a:off x="6555959" y="6429002"/>
            <a:ext cx="219375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7203538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ALT Secure - Ruler">
    <p:spTree>
      <p:nvGrpSpPr>
        <p:cNvPr id="1" name=""/>
        <p:cNvGrpSpPr/>
        <p:nvPr/>
      </p:nvGrpSpPr>
      <p:grpSpPr>
        <a:xfrm>
          <a:off x="0" y="0"/>
          <a:ext cx="0" cy="0"/>
          <a:chOff x="0" y="0"/>
          <a:chExt cx="0" cy="0"/>
        </a:xfrm>
      </p:grpSpPr>
      <p:sp>
        <p:nvSpPr>
          <p:cNvPr id="44" name="Rectangle 43"/>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1705629420"/>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9449312" y="2865412"/>
            <a:ext cx="313716" cy="318172"/>
            <a:chOff x="3206569" y="2423806"/>
            <a:chExt cx="752955" cy="707366"/>
          </a:xfrm>
        </p:grpSpPr>
        <p:pic>
          <p:nvPicPr>
            <p:cNvPr id="47"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48"/>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50"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52" name="Picture 5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53" name="Picture 5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4" name="Picture 5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5" name="Picture 5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6" name="Pentagon 5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7" name="Rectangle 56"/>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8" name="Rectangle 57"/>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9" name="Picture 58"/>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60" name="Pentagon 59"/>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61" name="Chevron 60"/>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62" name="Chevron 6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63" name="Chevron 62"/>
          <p:cNvSpPr/>
          <p:nvPr/>
        </p:nvSpPr>
        <p:spPr>
          <a:xfrm>
            <a:off x="6555959" y="6429002"/>
            <a:ext cx="219375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1474502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90759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CCC7D63C-E7F9-0F76-343A-2440593D2970}"/>
              </a:ext>
            </a:extLst>
          </p:cNvPr>
          <p:cNvSpPr/>
          <p:nvPr userDrawn="1"/>
        </p:nvSpPr>
        <p:spPr>
          <a:xfrm>
            <a:off x="294085" y="5458735"/>
            <a:ext cx="9281714" cy="100133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8" name="Rectangle: Rounded Corners 37">
            <a:extLst>
              <a:ext uri="{FF2B5EF4-FFF2-40B4-BE49-F238E27FC236}">
                <a16:creationId xmlns:a16="http://schemas.microsoft.com/office/drawing/2014/main" id="{901768EB-F049-510B-0513-1F28DD2BE6EB}"/>
              </a:ext>
            </a:extLst>
          </p:cNvPr>
          <p:cNvSpPr/>
          <p:nvPr userDrawn="1"/>
        </p:nvSpPr>
        <p:spPr>
          <a:xfrm>
            <a:off x="342240" y="5525775"/>
            <a:ext cx="1611443" cy="85105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 name="Rectangle: Rounded Corners 3">
            <a:extLst>
              <a:ext uri="{FF2B5EF4-FFF2-40B4-BE49-F238E27FC236}">
                <a16:creationId xmlns:a16="http://schemas.microsoft.com/office/drawing/2014/main" id="{9120BE04-E974-C01D-4D3C-152ABA7BC224}"/>
              </a:ext>
            </a:extLst>
          </p:cNvPr>
          <p:cNvSpPr/>
          <p:nvPr userDrawn="1"/>
        </p:nvSpPr>
        <p:spPr>
          <a:xfrm>
            <a:off x="3549650" y="965200"/>
            <a:ext cx="2806700" cy="432324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7" name="Rectangle: Rounded Corners 6">
            <a:extLst>
              <a:ext uri="{FF2B5EF4-FFF2-40B4-BE49-F238E27FC236}">
                <a16:creationId xmlns:a16="http://schemas.microsoft.com/office/drawing/2014/main" id="{03892EC6-3F79-1104-DB35-3C4DDA47B543}"/>
              </a:ext>
            </a:extLst>
          </p:cNvPr>
          <p:cNvSpPr/>
          <p:nvPr userDrawn="1"/>
        </p:nvSpPr>
        <p:spPr>
          <a:xfrm>
            <a:off x="294085" y="941631"/>
            <a:ext cx="2806700" cy="4346810"/>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8" name="Rectangle: Rounded Corners 7">
            <a:extLst>
              <a:ext uri="{FF2B5EF4-FFF2-40B4-BE49-F238E27FC236}">
                <a16:creationId xmlns:a16="http://schemas.microsoft.com/office/drawing/2014/main" id="{CC6CCD52-E29D-32BC-1629-27FCF6ECED4D}"/>
              </a:ext>
            </a:extLst>
          </p:cNvPr>
          <p:cNvSpPr/>
          <p:nvPr userDrawn="1"/>
        </p:nvSpPr>
        <p:spPr>
          <a:xfrm>
            <a:off x="6769100" y="973668"/>
            <a:ext cx="2806700" cy="432324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9" name="Rectangle: Rounded Corners 8">
            <a:extLst>
              <a:ext uri="{FF2B5EF4-FFF2-40B4-BE49-F238E27FC236}">
                <a16:creationId xmlns:a16="http://schemas.microsoft.com/office/drawing/2014/main" id="{C1B7BAB8-631D-8A79-A519-CAEFCC2ADF9F}"/>
              </a:ext>
            </a:extLst>
          </p:cNvPr>
          <p:cNvSpPr/>
          <p:nvPr userDrawn="1"/>
        </p:nvSpPr>
        <p:spPr>
          <a:xfrm>
            <a:off x="342239" y="1033763"/>
            <a:ext cx="2720946" cy="2987199"/>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icture Placeholder 10">
            <a:extLst>
              <a:ext uri="{FF2B5EF4-FFF2-40B4-BE49-F238E27FC236}">
                <a16:creationId xmlns:a16="http://schemas.microsoft.com/office/drawing/2014/main" id="{01A2A216-C44D-30FF-B511-2B57F8008AD8}"/>
              </a:ext>
            </a:extLst>
          </p:cNvPr>
          <p:cNvSpPr>
            <a:spLocks noGrp="1"/>
          </p:cNvSpPr>
          <p:nvPr>
            <p:ph type="pic" sz="quarter" idx="10"/>
          </p:nvPr>
        </p:nvSpPr>
        <p:spPr>
          <a:xfrm>
            <a:off x="656530" y="1397531"/>
            <a:ext cx="2154039" cy="2321291"/>
          </a:xfrm>
          <a:prstGeom prst="rect">
            <a:avLst/>
          </a:prstGeom>
        </p:spPr>
        <p:txBody>
          <a:bodyPr/>
          <a:lstStyle/>
          <a:p>
            <a:endParaRPr lang="en-GB"/>
          </a:p>
        </p:txBody>
      </p:sp>
      <p:sp>
        <p:nvSpPr>
          <p:cNvPr id="12" name="Rectangle: Rounded Corners 11">
            <a:extLst>
              <a:ext uri="{FF2B5EF4-FFF2-40B4-BE49-F238E27FC236}">
                <a16:creationId xmlns:a16="http://schemas.microsoft.com/office/drawing/2014/main" id="{93292BDF-D3C2-3439-5D56-345A596B67D4}"/>
              </a:ext>
            </a:extLst>
          </p:cNvPr>
          <p:cNvSpPr/>
          <p:nvPr userDrawn="1"/>
        </p:nvSpPr>
        <p:spPr>
          <a:xfrm>
            <a:off x="3608124" y="1033763"/>
            <a:ext cx="2701363" cy="419122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3" name="Rectangle: Rounded Corners 12">
            <a:extLst>
              <a:ext uri="{FF2B5EF4-FFF2-40B4-BE49-F238E27FC236}">
                <a16:creationId xmlns:a16="http://schemas.microsoft.com/office/drawing/2014/main" id="{732D75EA-3EC4-839C-A911-35977254A2CB}"/>
              </a:ext>
            </a:extLst>
          </p:cNvPr>
          <p:cNvSpPr/>
          <p:nvPr userDrawn="1"/>
        </p:nvSpPr>
        <p:spPr>
          <a:xfrm>
            <a:off x="330199" y="177800"/>
            <a:ext cx="9245600" cy="584200"/>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6" name="Text Placeholder 15">
            <a:extLst>
              <a:ext uri="{FF2B5EF4-FFF2-40B4-BE49-F238E27FC236}">
                <a16:creationId xmlns:a16="http://schemas.microsoft.com/office/drawing/2014/main" id="{D9CAC6CD-3D64-C5ED-6D1A-22E06AA17A5F}"/>
              </a:ext>
            </a:extLst>
          </p:cNvPr>
          <p:cNvSpPr>
            <a:spLocks noGrp="1"/>
          </p:cNvSpPr>
          <p:nvPr>
            <p:ph type="body" sz="quarter" idx="11" hasCustomPrompt="1"/>
          </p:nvPr>
        </p:nvSpPr>
        <p:spPr>
          <a:xfrm>
            <a:off x="377925" y="195263"/>
            <a:ext cx="9129514" cy="550116"/>
          </a:xfrm>
          <a:prstGeom prst="rect">
            <a:avLst/>
          </a:prstGeom>
        </p:spPr>
        <p:txBody>
          <a:bodyPr/>
          <a:lstStyle>
            <a:lvl1pPr algn="ctr">
              <a:buNone/>
              <a:defRPr>
                <a:solidFill>
                  <a:schemeClr val="bg1"/>
                </a:solidFill>
                <a:latin typeface="Comic Sans MS" panose="030F0702030302020204" pitchFamily="66" charset="0"/>
              </a:defRPr>
            </a:lvl1pPr>
          </a:lstStyle>
          <a:p>
            <a:pPr lvl="0"/>
            <a:r>
              <a:rPr lang="en-GB"/>
              <a:t>Click to enter Career</a:t>
            </a:r>
          </a:p>
        </p:txBody>
      </p:sp>
      <p:sp>
        <p:nvSpPr>
          <p:cNvPr id="29" name="Rectangle: Rounded Corners 28">
            <a:extLst>
              <a:ext uri="{FF2B5EF4-FFF2-40B4-BE49-F238E27FC236}">
                <a16:creationId xmlns:a16="http://schemas.microsoft.com/office/drawing/2014/main" id="{16EF73D4-89F9-F4D5-CC5E-E24C8C6BB01A}"/>
              </a:ext>
            </a:extLst>
          </p:cNvPr>
          <p:cNvSpPr/>
          <p:nvPr userDrawn="1"/>
        </p:nvSpPr>
        <p:spPr>
          <a:xfrm>
            <a:off x="6823273" y="1033763"/>
            <a:ext cx="2684167" cy="419122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0" name="TextBox 29">
            <a:extLst>
              <a:ext uri="{FF2B5EF4-FFF2-40B4-BE49-F238E27FC236}">
                <a16:creationId xmlns:a16="http://schemas.microsoft.com/office/drawing/2014/main" id="{C446152E-FCD3-1FA9-7447-7BC37B1B711A}"/>
              </a:ext>
            </a:extLst>
          </p:cNvPr>
          <p:cNvSpPr txBox="1"/>
          <p:nvPr userDrawn="1"/>
        </p:nvSpPr>
        <p:spPr>
          <a:xfrm>
            <a:off x="7312554" y="1368200"/>
            <a:ext cx="1719792" cy="317459"/>
          </a:xfrm>
          <a:prstGeom prst="rect">
            <a:avLst/>
          </a:prstGeom>
          <a:noFill/>
        </p:spPr>
        <p:txBody>
          <a:bodyPr wrap="square" rtlCol="0">
            <a:spAutoFit/>
          </a:bodyPr>
          <a:lstStyle/>
          <a:p>
            <a:pPr algn="ctr"/>
            <a:r>
              <a:rPr lang="en-GB" sz="1463">
                <a:solidFill>
                  <a:srgbClr val="002060"/>
                </a:solidFill>
                <a:latin typeface="Comic Sans MS" panose="030F0702030302020204" pitchFamily="66" charset="0"/>
              </a:rPr>
              <a:t>Maths Used</a:t>
            </a:r>
          </a:p>
        </p:txBody>
      </p:sp>
      <p:sp>
        <p:nvSpPr>
          <p:cNvPr id="31" name="Text Placeholder 24">
            <a:extLst>
              <a:ext uri="{FF2B5EF4-FFF2-40B4-BE49-F238E27FC236}">
                <a16:creationId xmlns:a16="http://schemas.microsoft.com/office/drawing/2014/main" id="{4431CA26-63B2-0BF1-EEC5-D5110174592A}"/>
              </a:ext>
            </a:extLst>
          </p:cNvPr>
          <p:cNvSpPr>
            <a:spLocks noGrp="1"/>
          </p:cNvSpPr>
          <p:nvPr>
            <p:ph type="body" sz="quarter" idx="16" hasCustomPrompt="1"/>
          </p:nvPr>
        </p:nvSpPr>
        <p:spPr>
          <a:xfrm>
            <a:off x="6978914" y="1974864"/>
            <a:ext cx="2387071" cy="442912"/>
          </a:xfrm>
          <a:prstGeom prst="rect">
            <a:avLst/>
          </a:prstGeom>
        </p:spPr>
        <p:txBody>
          <a:bodyPr/>
          <a:lstStyle>
            <a:lvl1pPr>
              <a:buFont typeface="Arial" panose="020B0604020202020204" pitchFamily="34" charset="0"/>
              <a:buChar char="•"/>
              <a:defRPr sz="1300">
                <a:solidFill>
                  <a:srgbClr val="002060"/>
                </a:solidFill>
                <a:latin typeface="Comic Sans MS" panose="030F0702030302020204" pitchFamily="66" charset="0"/>
              </a:defRPr>
            </a:lvl1pPr>
          </a:lstStyle>
          <a:p>
            <a:pPr lvl="0"/>
            <a:r>
              <a:rPr lang="en-GB"/>
              <a:t>Click to add bullet points</a:t>
            </a:r>
          </a:p>
        </p:txBody>
      </p:sp>
      <p:sp>
        <p:nvSpPr>
          <p:cNvPr id="32" name="Rectangle: Rounded Corners 31">
            <a:extLst>
              <a:ext uri="{FF2B5EF4-FFF2-40B4-BE49-F238E27FC236}">
                <a16:creationId xmlns:a16="http://schemas.microsoft.com/office/drawing/2014/main" id="{B252F1DF-DC99-BDFE-9BDD-15E7E81000D6}"/>
              </a:ext>
            </a:extLst>
          </p:cNvPr>
          <p:cNvSpPr/>
          <p:nvPr userDrawn="1"/>
        </p:nvSpPr>
        <p:spPr>
          <a:xfrm>
            <a:off x="377926" y="4082589"/>
            <a:ext cx="2623892" cy="1134961"/>
          </a:xfrm>
          <a:prstGeom prst="roundRect">
            <a:avLst>
              <a:gd name="adj" fmla="val 43076"/>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3" name="TextBox 32">
            <a:extLst>
              <a:ext uri="{FF2B5EF4-FFF2-40B4-BE49-F238E27FC236}">
                <a16:creationId xmlns:a16="http://schemas.microsoft.com/office/drawing/2014/main" id="{FD20E568-93FA-915C-BBE2-8D3D2C5D27BC}"/>
              </a:ext>
            </a:extLst>
          </p:cNvPr>
          <p:cNvSpPr txBox="1"/>
          <p:nvPr userDrawn="1"/>
        </p:nvSpPr>
        <p:spPr>
          <a:xfrm>
            <a:off x="4075046" y="1397532"/>
            <a:ext cx="1719792" cy="317459"/>
          </a:xfrm>
          <a:prstGeom prst="rect">
            <a:avLst/>
          </a:prstGeom>
          <a:noFill/>
        </p:spPr>
        <p:txBody>
          <a:bodyPr wrap="square" rtlCol="0">
            <a:spAutoFit/>
          </a:bodyPr>
          <a:lstStyle/>
          <a:p>
            <a:pPr algn="ctr"/>
            <a:r>
              <a:rPr lang="en-GB" sz="1463">
                <a:solidFill>
                  <a:srgbClr val="002060"/>
                </a:solidFill>
                <a:latin typeface="Comic Sans MS" panose="030F0702030302020204" pitchFamily="66" charset="0"/>
              </a:rPr>
              <a:t>Highlights</a:t>
            </a:r>
          </a:p>
        </p:txBody>
      </p:sp>
      <p:sp>
        <p:nvSpPr>
          <p:cNvPr id="36" name="Text Placeholder 24">
            <a:extLst>
              <a:ext uri="{FF2B5EF4-FFF2-40B4-BE49-F238E27FC236}">
                <a16:creationId xmlns:a16="http://schemas.microsoft.com/office/drawing/2014/main" id="{65806C46-79E5-18E0-46A1-54BC54AB92F2}"/>
              </a:ext>
            </a:extLst>
          </p:cNvPr>
          <p:cNvSpPr>
            <a:spLocks noGrp="1"/>
          </p:cNvSpPr>
          <p:nvPr>
            <p:ph type="body" sz="quarter" idx="17" hasCustomPrompt="1"/>
          </p:nvPr>
        </p:nvSpPr>
        <p:spPr>
          <a:xfrm>
            <a:off x="3771502" y="2011313"/>
            <a:ext cx="2387071" cy="442912"/>
          </a:xfrm>
          <a:prstGeom prst="rect">
            <a:avLst/>
          </a:prstGeom>
        </p:spPr>
        <p:txBody>
          <a:bodyPr/>
          <a:lstStyle>
            <a:lvl1pPr>
              <a:buFont typeface="Arial" panose="020B0604020202020204" pitchFamily="34" charset="0"/>
              <a:buChar char="•"/>
              <a:defRPr sz="1300">
                <a:solidFill>
                  <a:srgbClr val="002060"/>
                </a:solidFill>
                <a:latin typeface="Comic Sans MS" panose="030F0702030302020204" pitchFamily="66" charset="0"/>
              </a:defRPr>
            </a:lvl1pPr>
          </a:lstStyle>
          <a:p>
            <a:pPr lvl="0"/>
            <a:r>
              <a:rPr lang="en-GB"/>
              <a:t>Click to add bullet points</a:t>
            </a:r>
          </a:p>
        </p:txBody>
      </p:sp>
      <p:sp>
        <p:nvSpPr>
          <p:cNvPr id="17" name="TextBox 16">
            <a:extLst>
              <a:ext uri="{FF2B5EF4-FFF2-40B4-BE49-F238E27FC236}">
                <a16:creationId xmlns:a16="http://schemas.microsoft.com/office/drawing/2014/main" id="{5AFE6FAA-80A6-9314-7457-E0098041B15F}"/>
              </a:ext>
            </a:extLst>
          </p:cNvPr>
          <p:cNvSpPr txBox="1"/>
          <p:nvPr userDrawn="1"/>
        </p:nvSpPr>
        <p:spPr>
          <a:xfrm>
            <a:off x="342239" y="5730499"/>
            <a:ext cx="1501378" cy="317459"/>
          </a:xfrm>
          <a:prstGeom prst="rect">
            <a:avLst/>
          </a:prstGeom>
          <a:noFill/>
        </p:spPr>
        <p:txBody>
          <a:bodyPr wrap="square" rtlCol="0">
            <a:spAutoFit/>
          </a:bodyPr>
          <a:lstStyle/>
          <a:p>
            <a:pPr algn="ctr"/>
            <a:r>
              <a:rPr lang="en-GB" sz="1463" dirty="0">
                <a:solidFill>
                  <a:srgbClr val="002060"/>
                </a:solidFill>
                <a:latin typeface="Comic Sans MS" panose="030F0702030302020204" pitchFamily="66" charset="0"/>
              </a:rPr>
              <a:t>Career Path</a:t>
            </a:r>
          </a:p>
        </p:txBody>
      </p:sp>
      <p:sp>
        <p:nvSpPr>
          <p:cNvPr id="47" name="TextBox 46">
            <a:extLst>
              <a:ext uri="{FF2B5EF4-FFF2-40B4-BE49-F238E27FC236}">
                <a16:creationId xmlns:a16="http://schemas.microsoft.com/office/drawing/2014/main" id="{23257776-B47A-C6CA-C312-80F6FB68F786}"/>
              </a:ext>
            </a:extLst>
          </p:cNvPr>
          <p:cNvSpPr txBox="1"/>
          <p:nvPr userDrawn="1"/>
        </p:nvSpPr>
        <p:spPr>
          <a:xfrm>
            <a:off x="821201" y="4159620"/>
            <a:ext cx="1719792" cy="317459"/>
          </a:xfrm>
          <a:prstGeom prst="rect">
            <a:avLst/>
          </a:prstGeom>
          <a:noFill/>
        </p:spPr>
        <p:txBody>
          <a:bodyPr wrap="square" rtlCol="0">
            <a:spAutoFit/>
          </a:bodyPr>
          <a:lstStyle/>
          <a:p>
            <a:pPr algn="ctr"/>
            <a:r>
              <a:rPr lang="en-GB" sz="1463" dirty="0">
                <a:solidFill>
                  <a:srgbClr val="002060"/>
                </a:solidFill>
                <a:latin typeface="Comic Sans MS" panose="030F0702030302020204" pitchFamily="66" charset="0"/>
              </a:rPr>
              <a:t>Average Salary</a:t>
            </a:r>
          </a:p>
        </p:txBody>
      </p:sp>
      <p:sp>
        <p:nvSpPr>
          <p:cNvPr id="48" name="Text Placeholder 24">
            <a:extLst>
              <a:ext uri="{FF2B5EF4-FFF2-40B4-BE49-F238E27FC236}">
                <a16:creationId xmlns:a16="http://schemas.microsoft.com/office/drawing/2014/main" id="{6CC3A3AC-827F-91D2-A57D-E5D6D0DAE70D}"/>
              </a:ext>
            </a:extLst>
          </p:cNvPr>
          <p:cNvSpPr>
            <a:spLocks noGrp="1"/>
          </p:cNvSpPr>
          <p:nvPr>
            <p:ph type="body" sz="quarter" idx="20" hasCustomPrompt="1"/>
          </p:nvPr>
        </p:nvSpPr>
        <p:spPr>
          <a:xfrm>
            <a:off x="509176" y="4604845"/>
            <a:ext cx="2387071" cy="442912"/>
          </a:xfrm>
          <a:prstGeom prst="rect">
            <a:avLst/>
          </a:prstGeom>
        </p:spPr>
        <p:txBody>
          <a:bodyPr/>
          <a:lstStyle>
            <a:lvl1pPr algn="ctr">
              <a:buFont typeface="Arial" panose="020B0604020202020204" pitchFamily="34" charset="0"/>
              <a:buNone/>
              <a:defRPr sz="1300">
                <a:solidFill>
                  <a:srgbClr val="002060"/>
                </a:solidFill>
                <a:latin typeface="Comic Sans MS" panose="030F0702030302020204" pitchFamily="66" charset="0"/>
              </a:defRPr>
            </a:lvl1pPr>
          </a:lstStyle>
          <a:p>
            <a:pPr lvl="0"/>
            <a:r>
              <a:rPr lang="en-GB"/>
              <a:t>Click to add salary</a:t>
            </a:r>
          </a:p>
        </p:txBody>
      </p:sp>
      <p:sp>
        <p:nvSpPr>
          <p:cNvPr id="3" name="Rectangle: Rounded Corners 2">
            <a:extLst>
              <a:ext uri="{FF2B5EF4-FFF2-40B4-BE49-F238E27FC236}">
                <a16:creationId xmlns:a16="http://schemas.microsoft.com/office/drawing/2014/main" id="{65C11AA6-7CD9-74D5-2499-E00BF8393066}"/>
              </a:ext>
            </a:extLst>
          </p:cNvPr>
          <p:cNvSpPr/>
          <p:nvPr userDrawn="1"/>
        </p:nvSpPr>
        <p:spPr>
          <a:xfrm>
            <a:off x="2004846" y="5537805"/>
            <a:ext cx="7502593" cy="85105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Tree>
    <p:extLst>
      <p:ext uri="{BB962C8B-B14F-4D97-AF65-F5344CB8AC3E}">
        <p14:creationId xmlns:p14="http://schemas.microsoft.com/office/powerpoint/2010/main" val="3862839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theme" Target="../theme/theme4.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207846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30" r:id="rId11"/>
    <p:sldLayoutId id="2147483717" r:id="rId12"/>
  </p:sldLayoutIdLst>
  <p:txStyles>
    <p:titleStyle>
      <a:lvl1pPr algn="l" defTabSz="742928"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3" indent="-185733" algn="l" defTabSz="742928"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28" rtl="0" eaLnBrk="1" latinLnBrk="0" hangingPunct="1">
        <a:defRPr sz="1463" kern="1200">
          <a:solidFill>
            <a:schemeClr val="tx1"/>
          </a:solidFill>
          <a:latin typeface="+mn-lt"/>
          <a:ea typeface="+mn-ea"/>
          <a:cs typeface="+mn-cs"/>
        </a:defRPr>
      </a:lvl1pPr>
      <a:lvl2pPr marL="371464" algn="l" defTabSz="742928" rtl="0" eaLnBrk="1" latinLnBrk="0" hangingPunct="1">
        <a:defRPr sz="1463" kern="1200">
          <a:solidFill>
            <a:schemeClr val="tx1"/>
          </a:solidFill>
          <a:latin typeface="+mn-lt"/>
          <a:ea typeface="+mn-ea"/>
          <a:cs typeface="+mn-cs"/>
        </a:defRPr>
      </a:lvl2pPr>
      <a:lvl3pPr marL="742928" algn="l" defTabSz="742928" rtl="0" eaLnBrk="1" latinLnBrk="0" hangingPunct="1">
        <a:defRPr sz="1463" kern="1200">
          <a:solidFill>
            <a:schemeClr val="tx1"/>
          </a:solidFill>
          <a:latin typeface="+mn-lt"/>
          <a:ea typeface="+mn-ea"/>
          <a:cs typeface="+mn-cs"/>
        </a:defRPr>
      </a:lvl3pPr>
      <a:lvl4pPr marL="1114393" algn="l" defTabSz="742928" rtl="0" eaLnBrk="1" latinLnBrk="0" hangingPunct="1">
        <a:defRPr sz="1463" kern="1200">
          <a:solidFill>
            <a:schemeClr val="tx1"/>
          </a:solidFill>
          <a:latin typeface="+mn-lt"/>
          <a:ea typeface="+mn-ea"/>
          <a:cs typeface="+mn-cs"/>
        </a:defRPr>
      </a:lvl4pPr>
      <a:lvl5pPr marL="1485856" algn="l" defTabSz="742928" rtl="0" eaLnBrk="1" latinLnBrk="0" hangingPunct="1">
        <a:defRPr sz="1463" kern="1200">
          <a:solidFill>
            <a:schemeClr val="tx1"/>
          </a:solidFill>
          <a:latin typeface="+mn-lt"/>
          <a:ea typeface="+mn-ea"/>
          <a:cs typeface="+mn-cs"/>
        </a:defRPr>
      </a:lvl5pPr>
      <a:lvl6pPr marL="1857321" algn="l" defTabSz="742928" rtl="0" eaLnBrk="1" latinLnBrk="0" hangingPunct="1">
        <a:defRPr sz="1463" kern="1200">
          <a:solidFill>
            <a:schemeClr val="tx1"/>
          </a:solidFill>
          <a:latin typeface="+mn-lt"/>
          <a:ea typeface="+mn-ea"/>
          <a:cs typeface="+mn-cs"/>
        </a:defRPr>
      </a:lvl6pPr>
      <a:lvl7pPr marL="2228784" algn="l" defTabSz="742928" rtl="0" eaLnBrk="1" latinLnBrk="0" hangingPunct="1">
        <a:defRPr sz="1463" kern="1200">
          <a:solidFill>
            <a:schemeClr val="tx1"/>
          </a:solidFill>
          <a:latin typeface="+mn-lt"/>
          <a:ea typeface="+mn-ea"/>
          <a:cs typeface="+mn-cs"/>
        </a:defRPr>
      </a:lvl7pPr>
      <a:lvl8pPr marL="2600249" algn="l" defTabSz="742928" rtl="0" eaLnBrk="1" latinLnBrk="0" hangingPunct="1">
        <a:defRPr sz="1463" kern="1200">
          <a:solidFill>
            <a:schemeClr val="tx1"/>
          </a:solidFill>
          <a:latin typeface="+mn-lt"/>
          <a:ea typeface="+mn-ea"/>
          <a:cs typeface="+mn-cs"/>
        </a:defRPr>
      </a:lvl8pPr>
      <a:lvl9pPr marL="2971713" algn="l" defTabSz="742928" rtl="0" eaLnBrk="1" latinLnBrk="0" hangingPunct="1">
        <a:defRPr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B4240125-E44C-4956-8FAB-C26CF314FD88}" type="datetimeFigureOut">
              <a:rPr lang="en-GB" smtClean="0"/>
              <a:t>06/09/2026</a:t>
            </a:fld>
            <a:endParaRPr lang="en-GB"/>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BB2FEAA4-950A-4EE0-A8B2-306E83891A1B}" type="slidenum">
              <a:rPr lang="en-GB" smtClean="0"/>
              <a:t>‹#›</a:t>
            </a:fld>
            <a:endParaRPr lang="en-GB"/>
          </a:p>
        </p:txBody>
      </p:sp>
    </p:spTree>
    <p:extLst>
      <p:ext uri="{BB962C8B-B14F-4D97-AF65-F5344CB8AC3E}">
        <p14:creationId xmlns:p14="http://schemas.microsoft.com/office/powerpoint/2010/main" val="30350586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B4240125-E44C-4956-8FAB-C26CF314FD88}" type="datetimeFigureOut">
              <a:rPr lang="en-GB" smtClean="0"/>
              <a:t>06/09/2026</a:t>
            </a:fld>
            <a:endParaRPr lang="en-GB"/>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BB2FEAA4-950A-4EE0-A8B2-306E83891A1B}" type="slidenum">
              <a:rPr lang="en-GB" smtClean="0"/>
              <a:t>‹#›</a:t>
            </a:fld>
            <a:endParaRPr lang="en-GB"/>
          </a:p>
        </p:txBody>
      </p:sp>
    </p:spTree>
    <p:extLst>
      <p:ext uri="{BB962C8B-B14F-4D97-AF65-F5344CB8AC3E}">
        <p14:creationId xmlns:p14="http://schemas.microsoft.com/office/powerpoint/2010/main" val="216245445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9569402"/>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Lst>
  <p:txStyles>
    <p:titleStyle>
      <a:lvl1pPr algn="l" defTabSz="742928"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3" indent="-185733" algn="l" defTabSz="742928"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28" rtl="0" eaLnBrk="1" latinLnBrk="0" hangingPunct="1">
        <a:defRPr sz="1463" kern="1200">
          <a:solidFill>
            <a:schemeClr val="tx1"/>
          </a:solidFill>
          <a:latin typeface="+mn-lt"/>
          <a:ea typeface="+mn-ea"/>
          <a:cs typeface="+mn-cs"/>
        </a:defRPr>
      </a:lvl1pPr>
      <a:lvl2pPr marL="371464" algn="l" defTabSz="742928" rtl="0" eaLnBrk="1" latinLnBrk="0" hangingPunct="1">
        <a:defRPr sz="1463" kern="1200">
          <a:solidFill>
            <a:schemeClr val="tx1"/>
          </a:solidFill>
          <a:latin typeface="+mn-lt"/>
          <a:ea typeface="+mn-ea"/>
          <a:cs typeface="+mn-cs"/>
        </a:defRPr>
      </a:lvl2pPr>
      <a:lvl3pPr marL="742928" algn="l" defTabSz="742928" rtl="0" eaLnBrk="1" latinLnBrk="0" hangingPunct="1">
        <a:defRPr sz="1463" kern="1200">
          <a:solidFill>
            <a:schemeClr val="tx1"/>
          </a:solidFill>
          <a:latin typeface="+mn-lt"/>
          <a:ea typeface="+mn-ea"/>
          <a:cs typeface="+mn-cs"/>
        </a:defRPr>
      </a:lvl3pPr>
      <a:lvl4pPr marL="1114393" algn="l" defTabSz="742928" rtl="0" eaLnBrk="1" latinLnBrk="0" hangingPunct="1">
        <a:defRPr sz="1463" kern="1200">
          <a:solidFill>
            <a:schemeClr val="tx1"/>
          </a:solidFill>
          <a:latin typeface="+mn-lt"/>
          <a:ea typeface="+mn-ea"/>
          <a:cs typeface="+mn-cs"/>
        </a:defRPr>
      </a:lvl4pPr>
      <a:lvl5pPr marL="1485856" algn="l" defTabSz="742928" rtl="0" eaLnBrk="1" latinLnBrk="0" hangingPunct="1">
        <a:defRPr sz="1463" kern="1200">
          <a:solidFill>
            <a:schemeClr val="tx1"/>
          </a:solidFill>
          <a:latin typeface="+mn-lt"/>
          <a:ea typeface="+mn-ea"/>
          <a:cs typeface="+mn-cs"/>
        </a:defRPr>
      </a:lvl5pPr>
      <a:lvl6pPr marL="1857321" algn="l" defTabSz="742928" rtl="0" eaLnBrk="1" latinLnBrk="0" hangingPunct="1">
        <a:defRPr sz="1463" kern="1200">
          <a:solidFill>
            <a:schemeClr val="tx1"/>
          </a:solidFill>
          <a:latin typeface="+mn-lt"/>
          <a:ea typeface="+mn-ea"/>
          <a:cs typeface="+mn-cs"/>
        </a:defRPr>
      </a:lvl6pPr>
      <a:lvl7pPr marL="2228784" algn="l" defTabSz="742928" rtl="0" eaLnBrk="1" latinLnBrk="0" hangingPunct="1">
        <a:defRPr sz="1463" kern="1200">
          <a:solidFill>
            <a:schemeClr val="tx1"/>
          </a:solidFill>
          <a:latin typeface="+mn-lt"/>
          <a:ea typeface="+mn-ea"/>
          <a:cs typeface="+mn-cs"/>
        </a:defRPr>
      </a:lvl7pPr>
      <a:lvl8pPr marL="2600249" algn="l" defTabSz="742928" rtl="0" eaLnBrk="1" latinLnBrk="0" hangingPunct="1">
        <a:defRPr sz="1463" kern="1200">
          <a:solidFill>
            <a:schemeClr val="tx1"/>
          </a:solidFill>
          <a:latin typeface="+mn-lt"/>
          <a:ea typeface="+mn-ea"/>
          <a:cs typeface="+mn-cs"/>
        </a:defRPr>
      </a:lvl8pPr>
      <a:lvl9pPr marL="2971713" algn="l" defTabSz="742928"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12970-CB05-A46E-4359-AA144BE9FEB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E72159E-9D4D-E5FD-8860-CC714BA1A7A9}"/>
              </a:ext>
            </a:extLst>
          </p:cNvPr>
          <p:cNvSpPr>
            <a:spLocks noGrp="1"/>
          </p:cNvSpPr>
          <p:nvPr>
            <p:ph type="body" sz="quarter" idx="11"/>
          </p:nvPr>
        </p:nvSpPr>
        <p:spPr/>
        <p:txBody>
          <a:bodyPr lIns="74295" tIns="37148" rIns="74295" bIns="37148" anchor="t"/>
          <a:lstStyle/>
          <a:p>
            <a:pPr marL="185222" indent="-185222"/>
            <a:r>
              <a:rPr lang="en-GB">
                <a:latin typeface="Comic Sans MS"/>
              </a:rPr>
              <a:t>Property Manager</a:t>
            </a:r>
            <a:endParaRPr lang="en-GB"/>
          </a:p>
        </p:txBody>
      </p:sp>
      <p:sp>
        <p:nvSpPr>
          <p:cNvPr id="4" name="Text Placeholder 3">
            <a:extLst>
              <a:ext uri="{FF2B5EF4-FFF2-40B4-BE49-F238E27FC236}">
                <a16:creationId xmlns:a16="http://schemas.microsoft.com/office/drawing/2014/main" id="{C30814A5-BAA6-7128-5C85-B028857C4937}"/>
              </a:ext>
            </a:extLst>
          </p:cNvPr>
          <p:cNvSpPr>
            <a:spLocks noGrp="1"/>
          </p:cNvSpPr>
          <p:nvPr>
            <p:ph type="body" sz="quarter" idx="16"/>
          </p:nvPr>
        </p:nvSpPr>
        <p:spPr/>
        <p:txBody>
          <a:bodyPr lIns="74295" tIns="37148" rIns="74295" bIns="37148" anchor="t"/>
          <a:lstStyle/>
          <a:p>
            <a:pPr marL="185222" indent="-185222"/>
            <a:r>
              <a:rPr lang="en-GB">
                <a:latin typeface="Comic Sans MS"/>
              </a:rPr>
              <a:t>Calculating arrears</a:t>
            </a:r>
          </a:p>
          <a:p>
            <a:pPr marL="185222" indent="-185222"/>
            <a:r>
              <a:rPr lang="en-GB">
                <a:latin typeface="Comic Sans MS"/>
              </a:rPr>
              <a:t>Drawing up rent schedules</a:t>
            </a:r>
          </a:p>
          <a:p>
            <a:pPr marL="185222" indent="-185222"/>
            <a:r>
              <a:rPr lang="en-GB">
                <a:latin typeface="Comic Sans MS"/>
              </a:rPr>
              <a:t>Loan negotiations</a:t>
            </a:r>
          </a:p>
          <a:p>
            <a:pPr marL="185222" indent="-185222"/>
            <a:r>
              <a:rPr lang="en-GB">
                <a:latin typeface="Comic Sans MS"/>
              </a:rPr>
              <a:t>Monitoring interest payments</a:t>
            </a:r>
            <a:endParaRPr lang="en-GB"/>
          </a:p>
        </p:txBody>
      </p:sp>
      <p:sp>
        <p:nvSpPr>
          <p:cNvPr id="5" name="Text Placeholder 4">
            <a:extLst>
              <a:ext uri="{FF2B5EF4-FFF2-40B4-BE49-F238E27FC236}">
                <a16:creationId xmlns:a16="http://schemas.microsoft.com/office/drawing/2014/main" id="{0A7CB90A-3DD0-048D-54DE-DB75F8895A46}"/>
              </a:ext>
            </a:extLst>
          </p:cNvPr>
          <p:cNvSpPr>
            <a:spLocks noGrp="1"/>
          </p:cNvSpPr>
          <p:nvPr>
            <p:ph type="body" sz="quarter" idx="17"/>
          </p:nvPr>
        </p:nvSpPr>
        <p:spPr/>
        <p:txBody>
          <a:bodyPr lIns="74295" tIns="37148" rIns="74295" bIns="37148" anchor="t"/>
          <a:lstStyle/>
          <a:p>
            <a:pPr marL="185222" indent="-185222"/>
            <a:r>
              <a:rPr lang="en-GB" dirty="0"/>
              <a:t>Being a Business Owner</a:t>
            </a:r>
          </a:p>
          <a:p>
            <a:pPr marL="185222" indent="-185222"/>
            <a:r>
              <a:rPr lang="en-GB" dirty="0"/>
              <a:t>Providing high-quality service to ensure clients are satisfied with their rented properties</a:t>
            </a:r>
          </a:p>
          <a:p>
            <a:pPr marL="0" indent="0">
              <a:buNone/>
            </a:pPr>
            <a:endParaRPr lang="en-GB" dirty="0">
              <a:latin typeface="Comic Sans MS"/>
            </a:endParaRPr>
          </a:p>
        </p:txBody>
      </p:sp>
      <p:sp>
        <p:nvSpPr>
          <p:cNvPr id="6" name="Text Placeholder 5">
            <a:extLst>
              <a:ext uri="{FF2B5EF4-FFF2-40B4-BE49-F238E27FC236}">
                <a16:creationId xmlns:a16="http://schemas.microsoft.com/office/drawing/2014/main" id="{AAE24D63-2F99-F360-140C-E6EE07F38E13}"/>
              </a:ext>
            </a:extLst>
          </p:cNvPr>
          <p:cNvSpPr>
            <a:spLocks noGrp="1"/>
          </p:cNvSpPr>
          <p:nvPr>
            <p:ph type="body" sz="quarter" idx="4294967295"/>
          </p:nvPr>
        </p:nvSpPr>
        <p:spPr>
          <a:xfrm>
            <a:off x="2151794" y="5789704"/>
            <a:ext cx="854966" cy="231337"/>
          </a:xfrm>
          <a:prstGeom prst="rect">
            <a:avLst/>
          </a:prstGeom>
        </p:spPr>
        <p:txBody>
          <a:bodyPr lIns="74295" tIns="37148" rIns="74295" bIns="37148" anchor="t"/>
          <a:lstStyle/>
          <a:p>
            <a:pPr marL="0" indent="0">
              <a:buNone/>
            </a:pPr>
            <a:r>
              <a:rPr lang="en-GB" sz="1463" dirty="0">
                <a:solidFill>
                  <a:srgbClr val="002060"/>
                </a:solidFill>
                <a:latin typeface="Comic Sans MS"/>
              </a:rPr>
              <a:t>GCSEs</a:t>
            </a:r>
            <a:endParaRPr lang="en-GB" sz="1463" dirty="0">
              <a:solidFill>
                <a:srgbClr val="002060"/>
              </a:solidFill>
            </a:endParaRPr>
          </a:p>
        </p:txBody>
      </p:sp>
      <p:sp>
        <p:nvSpPr>
          <p:cNvPr id="7" name="Text Placeholder 6">
            <a:extLst>
              <a:ext uri="{FF2B5EF4-FFF2-40B4-BE49-F238E27FC236}">
                <a16:creationId xmlns:a16="http://schemas.microsoft.com/office/drawing/2014/main" id="{F15CB876-CB82-4006-F692-9BC40E627B9E}"/>
              </a:ext>
            </a:extLst>
          </p:cNvPr>
          <p:cNvSpPr>
            <a:spLocks noGrp="1"/>
          </p:cNvSpPr>
          <p:nvPr>
            <p:ph type="body" sz="quarter" idx="4294967295"/>
          </p:nvPr>
        </p:nvSpPr>
        <p:spPr>
          <a:xfrm>
            <a:off x="3340371" y="5789703"/>
            <a:ext cx="941495" cy="332226"/>
          </a:xfrm>
          <a:prstGeom prst="rect">
            <a:avLst/>
          </a:prstGeom>
        </p:spPr>
        <p:txBody>
          <a:bodyPr lIns="74295" tIns="37148" rIns="74295" bIns="37148" anchor="t"/>
          <a:lstStyle/>
          <a:p>
            <a:pPr marL="0" indent="0">
              <a:buNone/>
            </a:pPr>
            <a:r>
              <a:rPr lang="en-GB" sz="1463" dirty="0">
                <a:solidFill>
                  <a:srgbClr val="002060"/>
                </a:solidFill>
                <a:latin typeface="Comic Sans MS"/>
              </a:rPr>
              <a:t>A-levels</a:t>
            </a:r>
            <a:endParaRPr lang="en-US" sz="1463" dirty="0">
              <a:solidFill>
                <a:srgbClr val="002060"/>
              </a:solidFill>
            </a:endParaRPr>
          </a:p>
        </p:txBody>
      </p:sp>
      <p:sp>
        <p:nvSpPr>
          <p:cNvPr id="8" name="Text Placeholder 7">
            <a:extLst>
              <a:ext uri="{FF2B5EF4-FFF2-40B4-BE49-F238E27FC236}">
                <a16:creationId xmlns:a16="http://schemas.microsoft.com/office/drawing/2014/main" id="{58318B22-F7A3-7F0E-A97C-ACCCC7D29DD1}"/>
              </a:ext>
            </a:extLst>
          </p:cNvPr>
          <p:cNvSpPr>
            <a:spLocks noGrp="1"/>
          </p:cNvSpPr>
          <p:nvPr>
            <p:ph type="body" sz="quarter" idx="4294967295"/>
          </p:nvPr>
        </p:nvSpPr>
        <p:spPr>
          <a:xfrm>
            <a:off x="4626901" y="5775883"/>
            <a:ext cx="2235722" cy="359866"/>
          </a:xfrm>
          <a:prstGeom prst="rect">
            <a:avLst/>
          </a:prstGeom>
        </p:spPr>
        <p:txBody>
          <a:bodyPr lIns="74295" tIns="37148" rIns="74295" bIns="37148" anchor="t"/>
          <a:lstStyle/>
          <a:p>
            <a:pPr marL="0" indent="0">
              <a:buNone/>
            </a:pPr>
            <a:r>
              <a:rPr lang="en-GB" sz="1463" dirty="0">
                <a:solidFill>
                  <a:srgbClr val="002060"/>
                </a:solidFill>
                <a:latin typeface="Comic Sans MS"/>
              </a:rPr>
              <a:t>University Degree</a:t>
            </a:r>
            <a:endParaRPr lang="en-GB" sz="1463" dirty="0">
              <a:solidFill>
                <a:srgbClr val="002060"/>
              </a:solidFill>
            </a:endParaRPr>
          </a:p>
        </p:txBody>
      </p:sp>
      <p:sp>
        <p:nvSpPr>
          <p:cNvPr id="9" name="Text Placeholder 8">
            <a:extLst>
              <a:ext uri="{FF2B5EF4-FFF2-40B4-BE49-F238E27FC236}">
                <a16:creationId xmlns:a16="http://schemas.microsoft.com/office/drawing/2014/main" id="{326F7226-EEB1-13E2-FE7F-6DE119C7B3D3}"/>
              </a:ext>
            </a:extLst>
          </p:cNvPr>
          <p:cNvSpPr>
            <a:spLocks noGrp="1"/>
          </p:cNvSpPr>
          <p:nvPr>
            <p:ph type="body" sz="quarter" idx="4294967295"/>
          </p:nvPr>
        </p:nvSpPr>
        <p:spPr>
          <a:xfrm>
            <a:off x="6786658" y="5789703"/>
            <a:ext cx="3103735" cy="332226"/>
          </a:xfrm>
          <a:prstGeom prst="rect">
            <a:avLst/>
          </a:prstGeom>
        </p:spPr>
        <p:txBody>
          <a:bodyPr lIns="74295" tIns="37148" rIns="74295" bIns="37148" anchor="t"/>
          <a:lstStyle/>
          <a:p>
            <a:pPr marL="0" indent="0">
              <a:buNone/>
            </a:pPr>
            <a:r>
              <a:rPr lang="en-GB" sz="1463" dirty="0">
                <a:solidFill>
                  <a:srgbClr val="002060"/>
                </a:solidFill>
                <a:latin typeface="Comic Sans MS"/>
              </a:rPr>
              <a:t>Experience in Law and Admin</a:t>
            </a:r>
            <a:endParaRPr lang="en-GB" sz="1463" dirty="0">
              <a:solidFill>
                <a:srgbClr val="002060"/>
              </a:solidFill>
            </a:endParaRPr>
          </a:p>
        </p:txBody>
      </p:sp>
      <p:sp>
        <p:nvSpPr>
          <p:cNvPr id="10" name="Text Placeholder 9">
            <a:extLst>
              <a:ext uri="{FF2B5EF4-FFF2-40B4-BE49-F238E27FC236}">
                <a16:creationId xmlns:a16="http://schemas.microsoft.com/office/drawing/2014/main" id="{6D9203F7-42DD-8EB1-13D9-04CC0ABFC28A}"/>
              </a:ext>
            </a:extLst>
          </p:cNvPr>
          <p:cNvSpPr>
            <a:spLocks noGrp="1"/>
          </p:cNvSpPr>
          <p:nvPr>
            <p:ph type="body" sz="quarter" idx="20"/>
          </p:nvPr>
        </p:nvSpPr>
        <p:spPr>
          <a:xfrm>
            <a:off x="580963" y="4671680"/>
            <a:ext cx="2387071" cy="442912"/>
          </a:xfrm>
        </p:spPr>
        <p:txBody>
          <a:bodyPr lIns="74295" tIns="37148" rIns="74295" bIns="37148" anchor="t"/>
          <a:lstStyle/>
          <a:p>
            <a:pPr marL="185222" indent="-185222"/>
            <a:r>
              <a:rPr lang="en-GB">
                <a:latin typeface="Comic Sans MS"/>
              </a:rPr>
              <a:t>£55, 000</a:t>
            </a:r>
            <a:endParaRPr lang="en-GB"/>
          </a:p>
        </p:txBody>
      </p:sp>
      <p:cxnSp>
        <p:nvCxnSpPr>
          <p:cNvPr id="11" name="Straight Arrow Connector 10">
            <a:extLst>
              <a:ext uri="{FF2B5EF4-FFF2-40B4-BE49-F238E27FC236}">
                <a16:creationId xmlns:a16="http://schemas.microsoft.com/office/drawing/2014/main" id="{EFB42B82-2CB5-AD9C-9BB4-5FC49415B4F8}"/>
              </a:ext>
            </a:extLst>
          </p:cNvPr>
          <p:cNvCxnSpPr>
            <a:cxnSpLocks/>
          </p:cNvCxnSpPr>
          <p:nvPr/>
        </p:nvCxnSpPr>
        <p:spPr>
          <a:xfrm>
            <a:off x="2968034" y="5905372"/>
            <a:ext cx="372337"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96CBD14-F292-B91E-1151-91927DFC281F}"/>
              </a:ext>
            </a:extLst>
          </p:cNvPr>
          <p:cNvCxnSpPr>
            <a:cxnSpLocks/>
          </p:cNvCxnSpPr>
          <p:nvPr/>
        </p:nvCxnSpPr>
        <p:spPr>
          <a:xfrm>
            <a:off x="4239054" y="5905372"/>
            <a:ext cx="372337"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384909F-7869-23F8-F352-3AF548D1B106}"/>
              </a:ext>
            </a:extLst>
          </p:cNvPr>
          <p:cNvCxnSpPr>
            <a:cxnSpLocks/>
          </p:cNvCxnSpPr>
          <p:nvPr/>
        </p:nvCxnSpPr>
        <p:spPr>
          <a:xfrm>
            <a:off x="6392002" y="5905372"/>
            <a:ext cx="372337"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A3CDF429-F20F-9D14-4D87-B801EE2696D0}"/>
              </a:ext>
            </a:extLst>
          </p:cNvPr>
          <p:cNvPicPr>
            <a:picLocks noChangeAspect="1"/>
          </p:cNvPicPr>
          <p:nvPr/>
        </p:nvPicPr>
        <p:blipFill>
          <a:blip r:embed="rId2"/>
          <a:stretch>
            <a:fillRect/>
          </a:stretch>
        </p:blipFill>
        <p:spPr>
          <a:xfrm>
            <a:off x="377925" y="1634694"/>
            <a:ext cx="2635150" cy="2127388"/>
          </a:xfrm>
          <a:prstGeom prst="roundRect">
            <a:avLst/>
          </a:prstGeom>
        </p:spPr>
      </p:pic>
    </p:spTree>
    <p:extLst>
      <p:ext uri="{BB962C8B-B14F-4D97-AF65-F5344CB8AC3E}">
        <p14:creationId xmlns:p14="http://schemas.microsoft.com/office/powerpoint/2010/main" val="1522106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GB" dirty="0"/>
              <a:t>Work out the </a:t>
            </a:r>
            <a:r>
              <a:rPr lang="en-GB" b="1" dirty="0">
                <a:solidFill>
                  <a:srgbClr val="FF0000"/>
                </a:solidFill>
              </a:rPr>
              <a:t>percentage multipliers </a:t>
            </a:r>
          </a:p>
        </p:txBody>
      </p:sp>
      <p:pic>
        <p:nvPicPr>
          <p:cNvPr id="8" name="Content Placeholder 7"/>
          <p:cNvPicPr>
            <a:picLocks noGrp="1" noChangeAspect="1"/>
          </p:cNvPicPr>
          <p:nvPr>
            <p:ph sz="quarter" idx="11"/>
          </p:nvPr>
        </p:nvPicPr>
        <p:blipFill>
          <a:blip r:embed="rId3"/>
          <a:stretch>
            <a:fillRect/>
          </a:stretch>
        </p:blipFill>
        <p:spPr>
          <a:xfrm>
            <a:off x="976963" y="1055177"/>
            <a:ext cx="7381623" cy="4977323"/>
          </a:xfrm>
          <a:prstGeom prst="rect">
            <a:avLst/>
          </a:prstGeom>
        </p:spPr>
      </p:pic>
    </p:spTree>
    <p:extLst>
      <p:ext uri="{BB962C8B-B14F-4D97-AF65-F5344CB8AC3E}">
        <p14:creationId xmlns:p14="http://schemas.microsoft.com/office/powerpoint/2010/main" val="2875369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GB"/>
          </a:p>
        </p:txBody>
      </p:sp>
      <p:pic>
        <p:nvPicPr>
          <p:cNvPr id="4" name="Content Placeholder 3"/>
          <p:cNvPicPr>
            <a:picLocks noGrp="1" noChangeAspect="1"/>
          </p:cNvPicPr>
          <p:nvPr>
            <p:ph sz="quarter" idx="11"/>
          </p:nvPr>
        </p:nvPicPr>
        <p:blipFill>
          <a:blip r:embed="rId2"/>
          <a:stretch>
            <a:fillRect/>
          </a:stretch>
        </p:blipFill>
        <p:spPr>
          <a:xfrm>
            <a:off x="221039" y="208721"/>
            <a:ext cx="8948961" cy="5923722"/>
          </a:xfrm>
          <a:prstGeom prst="rect">
            <a:avLst/>
          </a:prstGeom>
        </p:spPr>
      </p:pic>
    </p:spTree>
    <p:extLst>
      <p:ext uri="{BB962C8B-B14F-4D97-AF65-F5344CB8AC3E}">
        <p14:creationId xmlns:p14="http://schemas.microsoft.com/office/powerpoint/2010/main" val="3602203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14">
            <a:extLst>
              <a:ext uri="{FF2B5EF4-FFF2-40B4-BE49-F238E27FC236}">
                <a16:creationId xmlns:a16="http://schemas.microsoft.com/office/drawing/2014/main" id="{3CAA21EB-51CA-F7C2-FFFA-3A069C6455AA}"/>
              </a:ext>
            </a:extLst>
          </p:cNvPr>
          <p:cNvSpPr/>
          <p:nvPr/>
        </p:nvSpPr>
        <p:spPr>
          <a:xfrm>
            <a:off x="344914" y="1338350"/>
            <a:ext cx="4156492" cy="2419002"/>
          </a:xfrm>
          <a:prstGeom prst="roundRect">
            <a:avLst>
              <a:gd name="adj" fmla="val 10785"/>
            </a:avLst>
          </a:prstGeom>
          <a:solidFill>
            <a:schemeClr val="accent6">
              <a:lumMod val="20000"/>
              <a:lumOff val="80000"/>
            </a:schemeClr>
          </a:solidFill>
          <a:ln w="28575">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TextBox 4">
            <a:extLst>
              <a:ext uri="{FF2B5EF4-FFF2-40B4-BE49-F238E27FC236}">
                <a16:creationId xmlns:a16="http://schemas.microsoft.com/office/drawing/2014/main" id="{93DAE7C2-EBFD-6D0B-B78F-22351C6D5B53}"/>
              </a:ext>
            </a:extLst>
          </p:cNvPr>
          <p:cNvSpPr txBox="1"/>
          <p:nvPr/>
        </p:nvSpPr>
        <p:spPr>
          <a:xfrm>
            <a:off x="2602069" y="72150"/>
            <a:ext cx="4714367" cy="400110"/>
          </a:xfrm>
          <a:prstGeom prst="rect">
            <a:avLst/>
          </a:prstGeom>
          <a:noFill/>
        </p:spPr>
        <p:txBody>
          <a:bodyPr wrap="none" rtlCol="0">
            <a:spAutoFit/>
          </a:bodyPr>
          <a:lstStyle/>
          <a:p>
            <a:pPr algn="ctr"/>
            <a:r>
              <a:rPr lang="en-GB" sz="2000" dirty="0"/>
              <a:t>A bank offers two types of investment plan:</a:t>
            </a:r>
          </a:p>
        </p:txBody>
      </p:sp>
      <p:sp>
        <p:nvSpPr>
          <p:cNvPr id="6" name="TextBox 5">
            <a:extLst>
              <a:ext uri="{FF2B5EF4-FFF2-40B4-BE49-F238E27FC236}">
                <a16:creationId xmlns:a16="http://schemas.microsoft.com/office/drawing/2014/main" id="{03BABB37-6249-6CA2-91ED-D64DDE527F49}"/>
              </a:ext>
            </a:extLst>
          </p:cNvPr>
          <p:cNvSpPr txBox="1"/>
          <p:nvPr/>
        </p:nvSpPr>
        <p:spPr>
          <a:xfrm>
            <a:off x="874275" y="3023169"/>
            <a:ext cx="3097771" cy="400110"/>
          </a:xfrm>
          <a:prstGeom prst="rect">
            <a:avLst/>
          </a:prstGeom>
          <a:noFill/>
        </p:spPr>
        <p:txBody>
          <a:bodyPr wrap="none" rtlCol="0">
            <a:spAutoFit/>
          </a:bodyPr>
          <a:lstStyle/>
          <a:p>
            <a:pPr algn="ctr"/>
            <a:r>
              <a:rPr lang="en-GB" sz="2000" dirty="0"/>
              <a:t>Interest paid out every year.</a:t>
            </a:r>
          </a:p>
        </p:txBody>
      </p:sp>
      <p:grpSp>
        <p:nvGrpSpPr>
          <p:cNvPr id="7" name="Group 6">
            <a:extLst>
              <a:ext uri="{FF2B5EF4-FFF2-40B4-BE49-F238E27FC236}">
                <a16:creationId xmlns:a16="http://schemas.microsoft.com/office/drawing/2014/main" id="{04FECBB6-A185-B3DB-A3AF-E874FCAC2C09}"/>
              </a:ext>
            </a:extLst>
          </p:cNvPr>
          <p:cNvGrpSpPr/>
          <p:nvPr/>
        </p:nvGrpSpPr>
        <p:grpSpPr>
          <a:xfrm>
            <a:off x="781241" y="1548525"/>
            <a:ext cx="2792262" cy="1328018"/>
            <a:chOff x="781241" y="2404736"/>
            <a:chExt cx="2792262" cy="1328018"/>
          </a:xfrm>
        </p:grpSpPr>
        <p:sp>
          <p:nvSpPr>
            <p:cNvPr id="8" name="TextBox 7">
              <a:extLst>
                <a:ext uri="{FF2B5EF4-FFF2-40B4-BE49-F238E27FC236}">
                  <a16:creationId xmlns:a16="http://schemas.microsoft.com/office/drawing/2014/main" id="{39521E07-813B-4A88-D5C8-D6F87BE44909}"/>
                </a:ext>
              </a:extLst>
            </p:cNvPr>
            <p:cNvSpPr txBox="1"/>
            <p:nvPr/>
          </p:nvSpPr>
          <p:spPr>
            <a:xfrm>
              <a:off x="1612939" y="2404736"/>
              <a:ext cx="1885453" cy="400110"/>
            </a:xfrm>
            <a:prstGeom prst="rect">
              <a:avLst/>
            </a:prstGeom>
            <a:noFill/>
          </p:spPr>
          <p:txBody>
            <a:bodyPr wrap="none" rtlCol="0">
              <a:spAutoFit/>
            </a:bodyPr>
            <a:lstStyle/>
            <a:p>
              <a:pPr algn="ctr"/>
              <a:r>
                <a:rPr lang="en-GB" sz="2000" b="1" dirty="0"/>
                <a:t>Principal</a:t>
              </a:r>
              <a:r>
                <a:rPr lang="en-GB" sz="2000" dirty="0"/>
                <a:t>: £2000</a:t>
              </a:r>
            </a:p>
          </p:txBody>
        </p:sp>
        <p:sp>
          <p:nvSpPr>
            <p:cNvPr id="9" name="TextBox 8">
              <a:extLst>
                <a:ext uri="{FF2B5EF4-FFF2-40B4-BE49-F238E27FC236}">
                  <a16:creationId xmlns:a16="http://schemas.microsoft.com/office/drawing/2014/main" id="{DD04ECD9-BF4A-987F-F526-CF4CDCE91BF7}"/>
                </a:ext>
              </a:extLst>
            </p:cNvPr>
            <p:cNvSpPr txBox="1"/>
            <p:nvPr/>
          </p:nvSpPr>
          <p:spPr>
            <a:xfrm>
              <a:off x="781241" y="2868690"/>
              <a:ext cx="2520498" cy="400110"/>
            </a:xfrm>
            <a:prstGeom prst="rect">
              <a:avLst/>
            </a:prstGeom>
            <a:noFill/>
          </p:spPr>
          <p:txBody>
            <a:bodyPr wrap="none" rtlCol="0">
              <a:spAutoFit/>
            </a:bodyPr>
            <a:lstStyle/>
            <a:p>
              <a:pPr algn="ctr"/>
              <a:r>
                <a:rPr lang="en-GB" sz="2000" b="1" dirty="0"/>
                <a:t>Interest per year</a:t>
              </a:r>
              <a:r>
                <a:rPr lang="en-GB" sz="2000" dirty="0"/>
                <a:t>: 10%</a:t>
              </a:r>
            </a:p>
          </p:txBody>
        </p:sp>
        <p:sp>
          <p:nvSpPr>
            <p:cNvPr id="10" name="TextBox 9">
              <a:extLst>
                <a:ext uri="{FF2B5EF4-FFF2-40B4-BE49-F238E27FC236}">
                  <a16:creationId xmlns:a16="http://schemas.microsoft.com/office/drawing/2014/main" id="{12A691F0-C9EE-753F-98B0-1D0830A69B5B}"/>
                </a:ext>
              </a:extLst>
            </p:cNvPr>
            <p:cNvSpPr txBox="1"/>
            <p:nvPr/>
          </p:nvSpPr>
          <p:spPr>
            <a:xfrm>
              <a:off x="1998841" y="3332644"/>
              <a:ext cx="1574662" cy="400110"/>
            </a:xfrm>
            <a:prstGeom prst="rect">
              <a:avLst/>
            </a:prstGeom>
            <a:noFill/>
          </p:spPr>
          <p:txBody>
            <a:bodyPr wrap="none" rtlCol="0">
              <a:spAutoFit/>
            </a:bodyPr>
            <a:lstStyle/>
            <a:p>
              <a:pPr algn="ctr"/>
              <a:r>
                <a:rPr lang="en-GB" sz="2000" b="1" dirty="0"/>
                <a:t>Term</a:t>
              </a:r>
              <a:r>
                <a:rPr lang="en-GB" sz="2000" dirty="0"/>
                <a:t>: 3 years</a:t>
              </a:r>
            </a:p>
          </p:txBody>
        </p:sp>
      </p:grpSp>
      <p:sp>
        <p:nvSpPr>
          <p:cNvPr id="11" name="Rectangle: Rounded Corners 16">
            <a:extLst>
              <a:ext uri="{FF2B5EF4-FFF2-40B4-BE49-F238E27FC236}">
                <a16:creationId xmlns:a16="http://schemas.microsoft.com/office/drawing/2014/main" id="{91CFBA76-9B6C-D113-CE72-28CD9B9B396C}"/>
              </a:ext>
            </a:extLst>
          </p:cNvPr>
          <p:cNvSpPr/>
          <p:nvPr/>
        </p:nvSpPr>
        <p:spPr>
          <a:xfrm>
            <a:off x="5507117" y="1338350"/>
            <a:ext cx="4156492" cy="2419002"/>
          </a:xfrm>
          <a:prstGeom prst="roundRect">
            <a:avLst>
              <a:gd name="adj" fmla="val 10785"/>
            </a:avLst>
          </a:prstGeom>
          <a:solidFill>
            <a:schemeClr val="accent2">
              <a:lumMod val="20000"/>
              <a:lumOff val="80000"/>
            </a:schemeClr>
          </a:solidFill>
          <a:ln w="28575">
            <a:solidFill>
              <a:schemeClr val="accent2">
                <a:lumMod val="75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TextBox 11">
            <a:extLst>
              <a:ext uri="{FF2B5EF4-FFF2-40B4-BE49-F238E27FC236}">
                <a16:creationId xmlns:a16="http://schemas.microsoft.com/office/drawing/2014/main" id="{C3CA2E11-BB48-6BAC-415F-6903BEA0E119}"/>
              </a:ext>
            </a:extLst>
          </p:cNvPr>
          <p:cNvSpPr txBox="1"/>
          <p:nvPr/>
        </p:nvSpPr>
        <p:spPr>
          <a:xfrm>
            <a:off x="5924139" y="3023169"/>
            <a:ext cx="3322448" cy="400110"/>
          </a:xfrm>
          <a:prstGeom prst="rect">
            <a:avLst/>
          </a:prstGeom>
          <a:noFill/>
        </p:spPr>
        <p:txBody>
          <a:bodyPr wrap="none" rtlCol="0">
            <a:spAutoFit/>
          </a:bodyPr>
          <a:lstStyle/>
          <a:p>
            <a:pPr algn="ctr"/>
            <a:r>
              <a:rPr lang="en-GB" sz="2000" dirty="0"/>
              <a:t>Interest reinvested every year.</a:t>
            </a:r>
          </a:p>
        </p:txBody>
      </p:sp>
      <p:grpSp>
        <p:nvGrpSpPr>
          <p:cNvPr id="13" name="Group 12">
            <a:extLst>
              <a:ext uri="{FF2B5EF4-FFF2-40B4-BE49-F238E27FC236}">
                <a16:creationId xmlns:a16="http://schemas.microsoft.com/office/drawing/2014/main" id="{494B2984-1C39-4878-DE50-62461A4710DF}"/>
              </a:ext>
            </a:extLst>
          </p:cNvPr>
          <p:cNvGrpSpPr/>
          <p:nvPr/>
        </p:nvGrpSpPr>
        <p:grpSpPr>
          <a:xfrm>
            <a:off x="5943444" y="1548525"/>
            <a:ext cx="2792262" cy="1328018"/>
            <a:chOff x="781241" y="2404736"/>
            <a:chExt cx="2792262" cy="1328018"/>
          </a:xfrm>
        </p:grpSpPr>
        <p:sp>
          <p:nvSpPr>
            <p:cNvPr id="14" name="TextBox 13">
              <a:extLst>
                <a:ext uri="{FF2B5EF4-FFF2-40B4-BE49-F238E27FC236}">
                  <a16:creationId xmlns:a16="http://schemas.microsoft.com/office/drawing/2014/main" id="{96F15205-0EC8-23B4-8F85-34B8249C1A87}"/>
                </a:ext>
              </a:extLst>
            </p:cNvPr>
            <p:cNvSpPr txBox="1"/>
            <p:nvPr/>
          </p:nvSpPr>
          <p:spPr>
            <a:xfrm>
              <a:off x="1612939" y="2404736"/>
              <a:ext cx="1885453" cy="400110"/>
            </a:xfrm>
            <a:prstGeom prst="rect">
              <a:avLst/>
            </a:prstGeom>
            <a:noFill/>
          </p:spPr>
          <p:txBody>
            <a:bodyPr wrap="none" rtlCol="0">
              <a:spAutoFit/>
            </a:bodyPr>
            <a:lstStyle/>
            <a:p>
              <a:pPr algn="ctr"/>
              <a:r>
                <a:rPr lang="en-GB" sz="2000" b="1" dirty="0"/>
                <a:t>Principal</a:t>
              </a:r>
              <a:r>
                <a:rPr lang="en-GB" sz="2000" dirty="0"/>
                <a:t>: £2000</a:t>
              </a:r>
            </a:p>
          </p:txBody>
        </p:sp>
        <p:sp>
          <p:nvSpPr>
            <p:cNvPr id="15" name="TextBox 14">
              <a:extLst>
                <a:ext uri="{FF2B5EF4-FFF2-40B4-BE49-F238E27FC236}">
                  <a16:creationId xmlns:a16="http://schemas.microsoft.com/office/drawing/2014/main" id="{5ECA206B-A61B-8D7D-8C9B-FAFA6433C5F1}"/>
                </a:ext>
              </a:extLst>
            </p:cNvPr>
            <p:cNvSpPr txBox="1"/>
            <p:nvPr/>
          </p:nvSpPr>
          <p:spPr>
            <a:xfrm>
              <a:off x="781241" y="2868690"/>
              <a:ext cx="2520498" cy="400110"/>
            </a:xfrm>
            <a:prstGeom prst="rect">
              <a:avLst/>
            </a:prstGeom>
            <a:noFill/>
          </p:spPr>
          <p:txBody>
            <a:bodyPr wrap="none" rtlCol="0">
              <a:spAutoFit/>
            </a:bodyPr>
            <a:lstStyle/>
            <a:p>
              <a:pPr algn="ctr"/>
              <a:r>
                <a:rPr lang="en-GB" sz="2000" b="1" dirty="0"/>
                <a:t>Interest per year</a:t>
              </a:r>
              <a:r>
                <a:rPr lang="en-GB" sz="2000" dirty="0"/>
                <a:t>: 10%</a:t>
              </a:r>
            </a:p>
          </p:txBody>
        </p:sp>
        <p:sp>
          <p:nvSpPr>
            <p:cNvPr id="16" name="TextBox 15">
              <a:extLst>
                <a:ext uri="{FF2B5EF4-FFF2-40B4-BE49-F238E27FC236}">
                  <a16:creationId xmlns:a16="http://schemas.microsoft.com/office/drawing/2014/main" id="{4AADE769-BE02-DC1D-490C-EADBABDFFF14}"/>
                </a:ext>
              </a:extLst>
            </p:cNvPr>
            <p:cNvSpPr txBox="1"/>
            <p:nvPr/>
          </p:nvSpPr>
          <p:spPr>
            <a:xfrm>
              <a:off x="1998841" y="3332644"/>
              <a:ext cx="1574662" cy="400110"/>
            </a:xfrm>
            <a:prstGeom prst="rect">
              <a:avLst/>
            </a:prstGeom>
            <a:noFill/>
          </p:spPr>
          <p:txBody>
            <a:bodyPr wrap="none" rtlCol="0">
              <a:spAutoFit/>
            </a:bodyPr>
            <a:lstStyle/>
            <a:p>
              <a:pPr algn="ctr"/>
              <a:r>
                <a:rPr lang="en-GB" sz="2000" b="1" dirty="0"/>
                <a:t>Term</a:t>
              </a:r>
              <a:r>
                <a:rPr lang="en-GB" sz="2000" dirty="0"/>
                <a:t>: 3 years</a:t>
              </a:r>
            </a:p>
          </p:txBody>
        </p:sp>
      </p:grpSp>
      <p:sp>
        <p:nvSpPr>
          <p:cNvPr id="17" name="TextBox 16">
            <a:extLst>
              <a:ext uri="{FF2B5EF4-FFF2-40B4-BE49-F238E27FC236}">
                <a16:creationId xmlns:a16="http://schemas.microsoft.com/office/drawing/2014/main" id="{47D02A3A-3F87-D264-BAB6-F9D3943649B3}"/>
              </a:ext>
            </a:extLst>
          </p:cNvPr>
          <p:cNvSpPr txBox="1"/>
          <p:nvPr/>
        </p:nvSpPr>
        <p:spPr>
          <a:xfrm>
            <a:off x="3007635" y="3929255"/>
            <a:ext cx="3903249" cy="400110"/>
          </a:xfrm>
          <a:prstGeom prst="rect">
            <a:avLst/>
          </a:prstGeom>
          <a:noFill/>
        </p:spPr>
        <p:txBody>
          <a:bodyPr wrap="none" rtlCol="0">
            <a:spAutoFit/>
          </a:bodyPr>
          <a:lstStyle/>
          <a:p>
            <a:pPr algn="ctr"/>
            <a:r>
              <a:rPr lang="en-GB" sz="2000" dirty="0"/>
              <a:t>Which plan will earn more interest?</a:t>
            </a:r>
          </a:p>
        </p:txBody>
      </p:sp>
      <p:sp>
        <p:nvSpPr>
          <p:cNvPr id="18" name="Rectangle: Rounded Corners 24">
            <a:extLst>
              <a:ext uri="{FF2B5EF4-FFF2-40B4-BE49-F238E27FC236}">
                <a16:creationId xmlns:a16="http://schemas.microsoft.com/office/drawing/2014/main" id="{3F853461-2294-95F6-A5A3-A44DCD5747E6}"/>
              </a:ext>
            </a:extLst>
          </p:cNvPr>
          <p:cNvSpPr/>
          <p:nvPr/>
        </p:nvSpPr>
        <p:spPr>
          <a:xfrm>
            <a:off x="1512570" y="4437791"/>
            <a:ext cx="1821180" cy="524018"/>
          </a:xfrm>
          <a:prstGeom prst="roundRect">
            <a:avLst>
              <a:gd name="adj" fmla="val 10785"/>
            </a:avLst>
          </a:prstGeom>
          <a:solidFill>
            <a:schemeClr val="accent6">
              <a:lumMod val="20000"/>
              <a:lumOff val="80000"/>
            </a:schemeClr>
          </a:solidFill>
          <a:ln w="28575">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en-GB" sz="2000" dirty="0"/>
              <a:t>£600 total</a:t>
            </a:r>
          </a:p>
        </p:txBody>
      </p:sp>
      <p:sp>
        <p:nvSpPr>
          <p:cNvPr id="19" name="Rectangle: Rounded Corners 25">
            <a:extLst>
              <a:ext uri="{FF2B5EF4-FFF2-40B4-BE49-F238E27FC236}">
                <a16:creationId xmlns:a16="http://schemas.microsoft.com/office/drawing/2014/main" id="{06FA9A0A-C2FC-5DAD-F623-14B7ADA36AD4}"/>
              </a:ext>
            </a:extLst>
          </p:cNvPr>
          <p:cNvSpPr/>
          <p:nvPr/>
        </p:nvSpPr>
        <p:spPr>
          <a:xfrm>
            <a:off x="6783559" y="4473367"/>
            <a:ext cx="1821180" cy="524018"/>
          </a:xfrm>
          <a:prstGeom prst="roundRect">
            <a:avLst>
              <a:gd name="adj" fmla="val 10785"/>
            </a:avLst>
          </a:prstGeom>
          <a:solidFill>
            <a:schemeClr val="accent2">
              <a:lumMod val="20000"/>
              <a:lumOff val="80000"/>
            </a:schemeClr>
          </a:solidFill>
          <a:ln w="28575">
            <a:solidFill>
              <a:schemeClr val="accent2">
                <a:lumMod val="75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en-GB" sz="2000" dirty="0"/>
              <a:t>£662 total</a:t>
            </a:r>
          </a:p>
        </p:txBody>
      </p:sp>
      <p:sp>
        <p:nvSpPr>
          <p:cNvPr id="20" name="TextBox 19">
            <a:extLst>
              <a:ext uri="{FF2B5EF4-FFF2-40B4-BE49-F238E27FC236}">
                <a16:creationId xmlns:a16="http://schemas.microsoft.com/office/drawing/2014/main" id="{B92B84BA-5F80-D822-178B-617C2691C21D}"/>
              </a:ext>
            </a:extLst>
          </p:cNvPr>
          <p:cNvSpPr txBox="1"/>
          <p:nvPr/>
        </p:nvSpPr>
        <p:spPr>
          <a:xfrm>
            <a:off x="1527754" y="5192090"/>
            <a:ext cx="1790811" cy="400110"/>
          </a:xfrm>
          <a:prstGeom prst="rect">
            <a:avLst/>
          </a:prstGeom>
          <a:noFill/>
        </p:spPr>
        <p:txBody>
          <a:bodyPr wrap="none" rtlCol="0">
            <a:spAutoFit/>
          </a:bodyPr>
          <a:lstStyle/>
          <a:p>
            <a:pPr algn="ctr"/>
            <a:r>
              <a:rPr lang="en-GB" sz="2000" b="1" dirty="0"/>
              <a:t>Simple Interest</a:t>
            </a:r>
          </a:p>
        </p:txBody>
      </p:sp>
      <p:sp>
        <p:nvSpPr>
          <p:cNvPr id="21" name="TextBox 20">
            <a:extLst>
              <a:ext uri="{FF2B5EF4-FFF2-40B4-BE49-F238E27FC236}">
                <a16:creationId xmlns:a16="http://schemas.microsoft.com/office/drawing/2014/main" id="{67B9B4BD-9BF1-578B-783A-8A0659879459}"/>
              </a:ext>
            </a:extLst>
          </p:cNvPr>
          <p:cNvSpPr txBox="1"/>
          <p:nvPr/>
        </p:nvSpPr>
        <p:spPr>
          <a:xfrm>
            <a:off x="6596357" y="5192090"/>
            <a:ext cx="2239652" cy="400110"/>
          </a:xfrm>
          <a:prstGeom prst="rect">
            <a:avLst/>
          </a:prstGeom>
          <a:noFill/>
        </p:spPr>
        <p:txBody>
          <a:bodyPr wrap="none" rtlCol="0">
            <a:spAutoFit/>
          </a:bodyPr>
          <a:lstStyle/>
          <a:p>
            <a:pPr algn="ctr"/>
            <a:r>
              <a:rPr lang="en-GB" sz="2000" b="1" dirty="0"/>
              <a:t>Compound Interest</a:t>
            </a:r>
          </a:p>
        </p:txBody>
      </p:sp>
      <p:grpSp>
        <p:nvGrpSpPr>
          <p:cNvPr id="22" name="Group 21">
            <a:extLst>
              <a:ext uri="{FF2B5EF4-FFF2-40B4-BE49-F238E27FC236}">
                <a16:creationId xmlns:a16="http://schemas.microsoft.com/office/drawing/2014/main" id="{D7727686-D4C4-7A2E-52F0-1BA3FD21483A}"/>
              </a:ext>
            </a:extLst>
          </p:cNvPr>
          <p:cNvGrpSpPr/>
          <p:nvPr/>
        </p:nvGrpSpPr>
        <p:grpSpPr>
          <a:xfrm>
            <a:off x="4138203" y="555486"/>
            <a:ext cx="1639142" cy="1639142"/>
            <a:chOff x="1376240" y="279110"/>
            <a:chExt cx="1549690" cy="1549690"/>
          </a:xfrm>
        </p:grpSpPr>
        <p:pic>
          <p:nvPicPr>
            <p:cNvPr id="23" name="Picture 22">
              <a:extLst>
                <a:ext uri="{FF2B5EF4-FFF2-40B4-BE49-F238E27FC236}">
                  <a16:creationId xmlns:a16="http://schemas.microsoft.com/office/drawing/2014/main" id="{DE214701-C353-E4A8-F2A8-6BF6544E706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376240" y="279110"/>
              <a:ext cx="1549690" cy="1549690"/>
            </a:xfrm>
            <a:prstGeom prst="rect">
              <a:avLst/>
            </a:prstGeom>
          </p:spPr>
        </p:pic>
        <p:sp>
          <p:nvSpPr>
            <p:cNvPr id="24" name="Rectangle 23">
              <a:extLst>
                <a:ext uri="{FF2B5EF4-FFF2-40B4-BE49-F238E27FC236}">
                  <a16:creationId xmlns:a16="http://schemas.microsoft.com/office/drawing/2014/main" id="{3A0C6415-649E-822D-14F1-093660BB9587}"/>
                </a:ext>
              </a:extLst>
            </p:cNvPr>
            <p:cNvSpPr/>
            <p:nvPr/>
          </p:nvSpPr>
          <p:spPr>
            <a:xfrm>
              <a:off x="2092960" y="551180"/>
              <a:ext cx="101600" cy="195580"/>
            </a:xfrm>
            <a:prstGeom prst="rect">
              <a:avLst/>
            </a:prstGeom>
            <a:solidFill>
              <a:srgbClr val="CCCCCC"/>
            </a:solidFill>
            <a:ln w="28575">
              <a:no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5" name="TextBox 24">
            <a:extLst>
              <a:ext uri="{FF2B5EF4-FFF2-40B4-BE49-F238E27FC236}">
                <a16:creationId xmlns:a16="http://schemas.microsoft.com/office/drawing/2014/main" id="{F49617A0-5983-0594-BE26-D0FDC68D6588}"/>
              </a:ext>
            </a:extLst>
          </p:cNvPr>
          <p:cNvSpPr txBox="1"/>
          <p:nvPr/>
        </p:nvSpPr>
        <p:spPr>
          <a:xfrm>
            <a:off x="617541" y="5790606"/>
            <a:ext cx="3611245" cy="400110"/>
          </a:xfrm>
          <a:prstGeom prst="rect">
            <a:avLst/>
          </a:prstGeom>
          <a:noFill/>
        </p:spPr>
        <p:txBody>
          <a:bodyPr wrap="none" rtlCol="0">
            <a:spAutoFit/>
          </a:bodyPr>
          <a:lstStyle/>
          <a:p>
            <a:pPr algn="ctr"/>
            <a:r>
              <a:rPr lang="en-GB" sz="2000" dirty="0"/>
              <a:t>Normally fixed-term investments</a:t>
            </a:r>
          </a:p>
        </p:txBody>
      </p:sp>
      <p:sp>
        <p:nvSpPr>
          <p:cNvPr id="26" name="TextBox 25">
            <a:extLst>
              <a:ext uri="{FF2B5EF4-FFF2-40B4-BE49-F238E27FC236}">
                <a16:creationId xmlns:a16="http://schemas.microsoft.com/office/drawing/2014/main" id="{B7672491-8555-8A29-10C4-FD0A4D50180C}"/>
              </a:ext>
            </a:extLst>
          </p:cNvPr>
          <p:cNvSpPr txBox="1"/>
          <p:nvPr/>
        </p:nvSpPr>
        <p:spPr>
          <a:xfrm>
            <a:off x="6297621" y="5700452"/>
            <a:ext cx="2837123" cy="707886"/>
          </a:xfrm>
          <a:prstGeom prst="rect">
            <a:avLst/>
          </a:prstGeom>
          <a:noFill/>
        </p:spPr>
        <p:txBody>
          <a:bodyPr wrap="none" rtlCol="0">
            <a:spAutoFit/>
          </a:bodyPr>
          <a:lstStyle/>
          <a:p>
            <a:pPr algn="ctr"/>
            <a:r>
              <a:rPr lang="en-GB" sz="2000" dirty="0"/>
              <a:t>Often, ongoing, </a:t>
            </a:r>
          </a:p>
          <a:p>
            <a:pPr algn="ctr"/>
            <a:r>
              <a:rPr lang="en-GB" sz="2000" dirty="0"/>
              <a:t>variable-rate investments</a:t>
            </a:r>
          </a:p>
        </p:txBody>
      </p:sp>
    </p:spTree>
    <p:extLst>
      <p:ext uri="{BB962C8B-B14F-4D97-AF65-F5344CB8AC3E}">
        <p14:creationId xmlns:p14="http://schemas.microsoft.com/office/powerpoint/2010/main" val="376613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1" grpId="0"/>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74506" y="148717"/>
            <a:ext cx="9446740" cy="750661"/>
          </a:xfrm>
        </p:spPr>
        <p:txBody>
          <a:bodyPr/>
          <a:lstStyle/>
          <a:p>
            <a:r>
              <a:rPr lang="en-GB" sz="4000" b="1" u="sng" dirty="0"/>
              <a:t>Compound Interest </a:t>
            </a:r>
          </a:p>
        </p:txBody>
      </p:sp>
      <p:sp>
        <p:nvSpPr>
          <p:cNvPr id="3" name="Content Placeholder 2"/>
          <p:cNvSpPr>
            <a:spLocks noGrp="1"/>
          </p:cNvSpPr>
          <p:nvPr>
            <p:ph sz="quarter" idx="11"/>
          </p:nvPr>
        </p:nvSpPr>
        <p:spPr>
          <a:xfrm>
            <a:off x="60255" y="5163819"/>
            <a:ext cx="9446739" cy="1932167"/>
          </a:xfrm>
        </p:spPr>
        <p:txBody>
          <a:bodyPr/>
          <a:lstStyle/>
          <a:p>
            <a:pPr marL="0" indent="0">
              <a:buNone/>
            </a:pPr>
            <a:r>
              <a:rPr lang="en-GB" dirty="0"/>
              <a:t>Year 1: 2000 x 0.1 = £200 interest earned </a:t>
            </a:r>
          </a:p>
          <a:p>
            <a:pPr marL="0" indent="0">
              <a:buNone/>
            </a:pPr>
            <a:r>
              <a:rPr lang="en-GB" dirty="0"/>
              <a:t>Year 2: 2200 x 0.1 = £220 interest earned </a:t>
            </a:r>
          </a:p>
          <a:p>
            <a:pPr marL="0" indent="0">
              <a:buNone/>
            </a:pPr>
            <a:r>
              <a:rPr lang="en-GB" dirty="0"/>
              <a:t>Year 3: 2420 x 0.1 = £242 interest earned </a:t>
            </a:r>
          </a:p>
        </p:txBody>
      </p:sp>
      <p:sp>
        <p:nvSpPr>
          <p:cNvPr id="4" name="Rectangle: Rounded Corners 16">
            <a:extLst>
              <a:ext uri="{FF2B5EF4-FFF2-40B4-BE49-F238E27FC236}">
                <a16:creationId xmlns:a16="http://schemas.microsoft.com/office/drawing/2014/main" id="{91CFBA76-9B6C-D113-CE72-28CD9B9B396C}"/>
              </a:ext>
            </a:extLst>
          </p:cNvPr>
          <p:cNvSpPr/>
          <p:nvPr/>
        </p:nvSpPr>
        <p:spPr>
          <a:xfrm>
            <a:off x="442863" y="2419327"/>
            <a:ext cx="4156492" cy="2419002"/>
          </a:xfrm>
          <a:prstGeom prst="roundRect">
            <a:avLst>
              <a:gd name="adj" fmla="val 10785"/>
            </a:avLst>
          </a:prstGeom>
          <a:solidFill>
            <a:schemeClr val="accent2">
              <a:lumMod val="20000"/>
              <a:lumOff val="80000"/>
            </a:schemeClr>
          </a:solidFill>
          <a:ln w="28575">
            <a:solidFill>
              <a:schemeClr val="accent2">
                <a:lumMod val="75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TextBox 4">
            <a:extLst>
              <a:ext uri="{FF2B5EF4-FFF2-40B4-BE49-F238E27FC236}">
                <a16:creationId xmlns:a16="http://schemas.microsoft.com/office/drawing/2014/main" id="{C3CA2E11-BB48-6BAC-415F-6903BEA0E119}"/>
              </a:ext>
            </a:extLst>
          </p:cNvPr>
          <p:cNvSpPr txBox="1"/>
          <p:nvPr/>
        </p:nvSpPr>
        <p:spPr>
          <a:xfrm>
            <a:off x="918841" y="4142546"/>
            <a:ext cx="3322448" cy="400110"/>
          </a:xfrm>
          <a:prstGeom prst="rect">
            <a:avLst/>
          </a:prstGeom>
          <a:noFill/>
        </p:spPr>
        <p:txBody>
          <a:bodyPr wrap="none" rtlCol="0">
            <a:spAutoFit/>
          </a:bodyPr>
          <a:lstStyle/>
          <a:p>
            <a:pPr algn="ctr"/>
            <a:r>
              <a:rPr lang="en-GB" sz="2000" dirty="0"/>
              <a:t>Interest reinvested every year.</a:t>
            </a:r>
          </a:p>
        </p:txBody>
      </p:sp>
      <p:grpSp>
        <p:nvGrpSpPr>
          <p:cNvPr id="6" name="Group 5">
            <a:extLst>
              <a:ext uri="{FF2B5EF4-FFF2-40B4-BE49-F238E27FC236}">
                <a16:creationId xmlns:a16="http://schemas.microsoft.com/office/drawing/2014/main" id="{494B2984-1C39-4878-DE50-62461A4710DF}"/>
              </a:ext>
            </a:extLst>
          </p:cNvPr>
          <p:cNvGrpSpPr/>
          <p:nvPr/>
        </p:nvGrpSpPr>
        <p:grpSpPr>
          <a:xfrm>
            <a:off x="938146" y="2667902"/>
            <a:ext cx="2792262" cy="1328018"/>
            <a:chOff x="781241" y="2404736"/>
            <a:chExt cx="2792262" cy="1328018"/>
          </a:xfrm>
        </p:grpSpPr>
        <p:sp>
          <p:nvSpPr>
            <p:cNvPr id="7" name="TextBox 6">
              <a:extLst>
                <a:ext uri="{FF2B5EF4-FFF2-40B4-BE49-F238E27FC236}">
                  <a16:creationId xmlns:a16="http://schemas.microsoft.com/office/drawing/2014/main" id="{96F15205-0EC8-23B4-8F85-34B8249C1A87}"/>
                </a:ext>
              </a:extLst>
            </p:cNvPr>
            <p:cNvSpPr txBox="1"/>
            <p:nvPr/>
          </p:nvSpPr>
          <p:spPr>
            <a:xfrm>
              <a:off x="1612939" y="2404736"/>
              <a:ext cx="1885453" cy="400110"/>
            </a:xfrm>
            <a:prstGeom prst="rect">
              <a:avLst/>
            </a:prstGeom>
            <a:noFill/>
          </p:spPr>
          <p:txBody>
            <a:bodyPr wrap="none" rtlCol="0">
              <a:spAutoFit/>
            </a:bodyPr>
            <a:lstStyle/>
            <a:p>
              <a:pPr algn="ctr"/>
              <a:r>
                <a:rPr lang="en-GB" sz="2000" b="1" dirty="0"/>
                <a:t>Principal</a:t>
              </a:r>
              <a:r>
                <a:rPr lang="en-GB" sz="2000" dirty="0"/>
                <a:t>: £2000</a:t>
              </a:r>
            </a:p>
          </p:txBody>
        </p:sp>
        <p:sp>
          <p:nvSpPr>
            <p:cNvPr id="8" name="TextBox 7">
              <a:extLst>
                <a:ext uri="{FF2B5EF4-FFF2-40B4-BE49-F238E27FC236}">
                  <a16:creationId xmlns:a16="http://schemas.microsoft.com/office/drawing/2014/main" id="{5ECA206B-A61B-8D7D-8C9B-FAFA6433C5F1}"/>
                </a:ext>
              </a:extLst>
            </p:cNvPr>
            <p:cNvSpPr txBox="1"/>
            <p:nvPr/>
          </p:nvSpPr>
          <p:spPr>
            <a:xfrm>
              <a:off x="781241" y="2868690"/>
              <a:ext cx="2520498" cy="400110"/>
            </a:xfrm>
            <a:prstGeom prst="rect">
              <a:avLst/>
            </a:prstGeom>
            <a:noFill/>
          </p:spPr>
          <p:txBody>
            <a:bodyPr wrap="none" rtlCol="0">
              <a:spAutoFit/>
            </a:bodyPr>
            <a:lstStyle/>
            <a:p>
              <a:pPr algn="ctr"/>
              <a:r>
                <a:rPr lang="en-GB" sz="2000" b="1" dirty="0"/>
                <a:t>Interest per year</a:t>
              </a:r>
              <a:r>
                <a:rPr lang="en-GB" sz="2000" dirty="0"/>
                <a:t>: 10%</a:t>
              </a:r>
            </a:p>
          </p:txBody>
        </p:sp>
        <p:sp>
          <p:nvSpPr>
            <p:cNvPr id="9" name="TextBox 8">
              <a:extLst>
                <a:ext uri="{FF2B5EF4-FFF2-40B4-BE49-F238E27FC236}">
                  <a16:creationId xmlns:a16="http://schemas.microsoft.com/office/drawing/2014/main" id="{4AADE769-BE02-DC1D-490C-EADBABDFFF14}"/>
                </a:ext>
              </a:extLst>
            </p:cNvPr>
            <p:cNvSpPr txBox="1"/>
            <p:nvPr/>
          </p:nvSpPr>
          <p:spPr>
            <a:xfrm>
              <a:off x="1998841" y="3332644"/>
              <a:ext cx="1574662" cy="400110"/>
            </a:xfrm>
            <a:prstGeom prst="rect">
              <a:avLst/>
            </a:prstGeom>
            <a:noFill/>
          </p:spPr>
          <p:txBody>
            <a:bodyPr wrap="none" rtlCol="0">
              <a:spAutoFit/>
            </a:bodyPr>
            <a:lstStyle/>
            <a:p>
              <a:pPr algn="ctr"/>
              <a:r>
                <a:rPr lang="en-GB" sz="2000" b="1" dirty="0"/>
                <a:t>Term</a:t>
              </a:r>
              <a:r>
                <a:rPr lang="en-GB" sz="2000" dirty="0"/>
                <a:t>: 3 years</a:t>
              </a:r>
            </a:p>
          </p:txBody>
        </p:sp>
      </p:grpSp>
      <p:pic>
        <p:nvPicPr>
          <p:cNvPr id="10" name="Picture 9"/>
          <p:cNvPicPr>
            <a:picLocks noChangeAspect="1"/>
          </p:cNvPicPr>
          <p:nvPr/>
        </p:nvPicPr>
        <p:blipFill>
          <a:blip r:embed="rId2"/>
          <a:stretch>
            <a:fillRect/>
          </a:stretch>
        </p:blipFill>
        <p:spPr>
          <a:xfrm>
            <a:off x="4740403" y="262679"/>
            <a:ext cx="5165597" cy="3555419"/>
          </a:xfrm>
          <a:prstGeom prst="rect">
            <a:avLst/>
          </a:prstGeom>
        </p:spPr>
      </p:pic>
    </p:spTree>
    <p:extLst>
      <p:ext uri="{BB962C8B-B14F-4D97-AF65-F5344CB8AC3E}">
        <p14:creationId xmlns:p14="http://schemas.microsoft.com/office/powerpoint/2010/main" val="338267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GB" dirty="0"/>
          </a:p>
        </p:txBody>
      </p:sp>
      <p:pic>
        <p:nvPicPr>
          <p:cNvPr id="4" name="Content Placeholder 3"/>
          <p:cNvPicPr>
            <a:picLocks noGrp="1" noChangeAspect="1"/>
          </p:cNvPicPr>
          <p:nvPr>
            <p:ph sz="quarter" idx="11"/>
          </p:nvPr>
        </p:nvPicPr>
        <p:blipFill>
          <a:blip r:embed="rId2"/>
          <a:stretch>
            <a:fillRect/>
          </a:stretch>
        </p:blipFill>
        <p:spPr>
          <a:xfrm>
            <a:off x="138632" y="146394"/>
            <a:ext cx="8677275" cy="2028825"/>
          </a:xfrm>
          <a:prstGeom prst="rect">
            <a:avLst/>
          </a:prstGeom>
        </p:spPr>
      </p:pic>
      <p:pic>
        <p:nvPicPr>
          <p:cNvPr id="5" name="Picture 4"/>
          <p:cNvPicPr>
            <a:picLocks noChangeAspect="1"/>
          </p:cNvPicPr>
          <p:nvPr/>
        </p:nvPicPr>
        <p:blipFill rotWithShape="1">
          <a:blip r:embed="rId3"/>
          <a:srcRect b="24004"/>
          <a:stretch/>
        </p:blipFill>
        <p:spPr>
          <a:xfrm>
            <a:off x="221039" y="2175219"/>
            <a:ext cx="6391275" cy="3807515"/>
          </a:xfrm>
          <a:prstGeom prst="rect">
            <a:avLst/>
          </a:prstGeom>
        </p:spPr>
      </p:pic>
    </p:spTree>
    <p:extLst>
      <p:ext uri="{BB962C8B-B14F-4D97-AF65-F5344CB8AC3E}">
        <p14:creationId xmlns:p14="http://schemas.microsoft.com/office/powerpoint/2010/main" val="1050800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a:t>On your whiteboard… show the calculation </a:t>
            </a:r>
          </a:p>
        </p:txBody>
      </p:sp>
      <p:pic>
        <p:nvPicPr>
          <p:cNvPr id="4" name="Content Placeholder 3"/>
          <p:cNvPicPr>
            <a:picLocks noGrp="1" noChangeAspect="1"/>
          </p:cNvPicPr>
          <p:nvPr>
            <p:ph sz="quarter" idx="11"/>
          </p:nvPr>
        </p:nvPicPr>
        <p:blipFill>
          <a:blip r:embed="rId2"/>
          <a:stretch>
            <a:fillRect/>
          </a:stretch>
        </p:blipFill>
        <p:spPr>
          <a:xfrm>
            <a:off x="360777" y="1397690"/>
            <a:ext cx="4543425" cy="2667000"/>
          </a:xfrm>
          <a:prstGeom prst="rect">
            <a:avLst/>
          </a:prstGeom>
        </p:spPr>
      </p:pic>
    </p:spTree>
    <p:extLst>
      <p:ext uri="{BB962C8B-B14F-4D97-AF65-F5344CB8AC3E}">
        <p14:creationId xmlns:p14="http://schemas.microsoft.com/office/powerpoint/2010/main" val="3878928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a:t>On your whiteboard… show the calculation </a:t>
            </a:r>
          </a:p>
        </p:txBody>
      </p:sp>
      <p:pic>
        <p:nvPicPr>
          <p:cNvPr id="5" name="Content Placeholder 4"/>
          <p:cNvPicPr>
            <a:picLocks noGrp="1" noChangeAspect="1"/>
          </p:cNvPicPr>
          <p:nvPr>
            <p:ph sz="quarter" idx="11"/>
          </p:nvPr>
        </p:nvPicPr>
        <p:blipFill>
          <a:blip r:embed="rId2"/>
          <a:stretch>
            <a:fillRect/>
          </a:stretch>
        </p:blipFill>
        <p:spPr>
          <a:xfrm>
            <a:off x="124350" y="1055177"/>
            <a:ext cx="4543425" cy="2438400"/>
          </a:xfrm>
          <a:prstGeom prst="rect">
            <a:avLst/>
          </a:prstGeom>
        </p:spPr>
      </p:pic>
    </p:spTree>
    <p:extLst>
      <p:ext uri="{BB962C8B-B14F-4D97-AF65-F5344CB8AC3E}">
        <p14:creationId xmlns:p14="http://schemas.microsoft.com/office/powerpoint/2010/main" val="1839902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a:t>On your whiteboard… show the calculation </a:t>
            </a:r>
          </a:p>
        </p:txBody>
      </p:sp>
      <p:pic>
        <p:nvPicPr>
          <p:cNvPr id="4" name="Content Placeholder 3"/>
          <p:cNvPicPr>
            <a:picLocks noGrp="1" noChangeAspect="1"/>
          </p:cNvPicPr>
          <p:nvPr>
            <p:ph sz="quarter" idx="11"/>
          </p:nvPr>
        </p:nvPicPr>
        <p:blipFill>
          <a:blip r:embed="rId2"/>
          <a:stretch>
            <a:fillRect/>
          </a:stretch>
        </p:blipFill>
        <p:spPr>
          <a:xfrm>
            <a:off x="133875" y="1361247"/>
            <a:ext cx="4533900" cy="2362200"/>
          </a:xfrm>
          <a:prstGeom prst="rect">
            <a:avLst/>
          </a:prstGeom>
        </p:spPr>
      </p:pic>
    </p:spTree>
    <p:extLst>
      <p:ext uri="{BB962C8B-B14F-4D97-AF65-F5344CB8AC3E}">
        <p14:creationId xmlns:p14="http://schemas.microsoft.com/office/powerpoint/2010/main" val="496344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endParaRPr lang="en-GB"/>
          </a:p>
        </p:txBody>
      </p:sp>
      <p:sp>
        <p:nvSpPr>
          <p:cNvPr id="6" name="Content Placeholder 5"/>
          <p:cNvSpPr>
            <a:spLocks noGrp="1"/>
          </p:cNvSpPr>
          <p:nvPr>
            <p:ph sz="quarter" idx="11"/>
          </p:nvPr>
        </p:nvSpPr>
        <p:spPr/>
        <p:txBody>
          <a:bodyPr/>
          <a:lstStyle/>
          <a:p>
            <a:endParaRPr lang="en-GB"/>
          </a:p>
        </p:txBody>
      </p:sp>
      <p:pic>
        <p:nvPicPr>
          <p:cNvPr id="4" name="Picture 3"/>
          <p:cNvPicPr>
            <a:picLocks noChangeAspect="1"/>
          </p:cNvPicPr>
          <p:nvPr/>
        </p:nvPicPr>
        <p:blipFill>
          <a:blip r:embed="rId2"/>
          <a:stretch>
            <a:fillRect/>
          </a:stretch>
        </p:blipFill>
        <p:spPr>
          <a:xfrm>
            <a:off x="332529" y="0"/>
            <a:ext cx="9223760" cy="6402663"/>
          </a:xfrm>
          <a:prstGeom prst="rect">
            <a:avLst/>
          </a:prstGeom>
        </p:spPr>
      </p:pic>
    </p:spTree>
    <p:extLst>
      <p:ext uri="{BB962C8B-B14F-4D97-AF65-F5344CB8AC3E}">
        <p14:creationId xmlns:p14="http://schemas.microsoft.com/office/powerpoint/2010/main" val="563653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b="1" u="sng" dirty="0"/>
              <a:t>Compound Interest </a:t>
            </a:r>
          </a:p>
        </p:txBody>
      </p:sp>
      <p:pic>
        <p:nvPicPr>
          <p:cNvPr id="4" name="Content Placeholder 3"/>
          <p:cNvPicPr>
            <a:picLocks noGrp="1" noChangeAspect="1"/>
          </p:cNvPicPr>
          <p:nvPr>
            <p:ph sz="quarter" idx="11"/>
          </p:nvPr>
        </p:nvPicPr>
        <p:blipFill rotWithShape="1">
          <a:blip r:embed="rId2"/>
          <a:srcRect b="37394"/>
          <a:stretch/>
        </p:blipFill>
        <p:spPr>
          <a:xfrm>
            <a:off x="499335" y="1189106"/>
            <a:ext cx="4552420" cy="4916353"/>
          </a:xfrm>
          <a:prstGeom prst="rect">
            <a:avLst/>
          </a:prstGeom>
        </p:spPr>
      </p:pic>
      <p:pic>
        <p:nvPicPr>
          <p:cNvPr id="5" name="Picture 4"/>
          <p:cNvPicPr>
            <a:picLocks noChangeAspect="1"/>
          </p:cNvPicPr>
          <p:nvPr/>
        </p:nvPicPr>
        <p:blipFill>
          <a:blip r:embed="rId3"/>
          <a:stretch>
            <a:fillRect/>
          </a:stretch>
        </p:blipFill>
        <p:spPr>
          <a:xfrm>
            <a:off x="5308452" y="2651728"/>
            <a:ext cx="4084982" cy="3562754"/>
          </a:xfrm>
          <a:prstGeom prst="rect">
            <a:avLst/>
          </a:prstGeom>
        </p:spPr>
      </p:pic>
      <p:pic>
        <p:nvPicPr>
          <p:cNvPr id="6" name="Picture 5"/>
          <p:cNvPicPr>
            <a:picLocks noChangeAspect="1"/>
          </p:cNvPicPr>
          <p:nvPr/>
        </p:nvPicPr>
        <p:blipFill rotWithShape="1">
          <a:blip r:embed="rId4"/>
          <a:srcRect t="62479"/>
          <a:stretch/>
        </p:blipFill>
        <p:spPr>
          <a:xfrm>
            <a:off x="5308452" y="0"/>
            <a:ext cx="4102630" cy="2651728"/>
          </a:xfrm>
          <a:prstGeom prst="rect">
            <a:avLst/>
          </a:prstGeom>
        </p:spPr>
      </p:pic>
    </p:spTree>
    <p:extLst>
      <p:ext uri="{BB962C8B-B14F-4D97-AF65-F5344CB8AC3E}">
        <p14:creationId xmlns:p14="http://schemas.microsoft.com/office/powerpoint/2010/main" val="850609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GB"/>
          </a:p>
        </p:txBody>
      </p:sp>
      <p:pic>
        <p:nvPicPr>
          <p:cNvPr id="4" name="Content Placeholder 3"/>
          <p:cNvPicPr>
            <a:picLocks noGrp="1" noChangeAspect="1"/>
          </p:cNvPicPr>
          <p:nvPr>
            <p:ph sz="quarter" idx="11"/>
          </p:nvPr>
        </p:nvPicPr>
        <p:blipFill>
          <a:blip r:embed="rId2"/>
          <a:stretch>
            <a:fillRect/>
          </a:stretch>
        </p:blipFill>
        <p:spPr>
          <a:xfrm>
            <a:off x="221039" y="165375"/>
            <a:ext cx="4589500" cy="6027083"/>
          </a:xfrm>
          <a:prstGeom prst="rect">
            <a:avLst/>
          </a:prstGeom>
        </p:spPr>
      </p:pic>
    </p:spTree>
    <p:extLst>
      <p:ext uri="{BB962C8B-B14F-4D97-AF65-F5344CB8AC3E}">
        <p14:creationId xmlns:p14="http://schemas.microsoft.com/office/powerpoint/2010/main" val="504415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en-GB" sz="5400" b="1" dirty="0"/>
              <a:t>Problem 1 </a:t>
            </a:r>
          </a:p>
        </p:txBody>
      </p:sp>
      <p:pic>
        <p:nvPicPr>
          <p:cNvPr id="4" name="Content Placeholder 3"/>
          <p:cNvPicPr>
            <a:picLocks noGrp="1" noChangeAspect="1"/>
          </p:cNvPicPr>
          <p:nvPr>
            <p:ph sz="quarter" idx="11"/>
          </p:nvPr>
        </p:nvPicPr>
        <p:blipFill>
          <a:blip r:embed="rId2"/>
          <a:stretch>
            <a:fillRect/>
          </a:stretch>
        </p:blipFill>
        <p:spPr>
          <a:xfrm>
            <a:off x="292444" y="1429785"/>
            <a:ext cx="6888519" cy="2605502"/>
          </a:xfrm>
          <a:prstGeom prst="rect">
            <a:avLst/>
          </a:prstGeom>
        </p:spPr>
      </p:pic>
    </p:spTree>
    <p:extLst>
      <p:ext uri="{BB962C8B-B14F-4D97-AF65-F5344CB8AC3E}">
        <p14:creationId xmlns:p14="http://schemas.microsoft.com/office/powerpoint/2010/main" val="3539168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en-GB" sz="5400" b="1" dirty="0"/>
              <a:t>Problem 2 </a:t>
            </a:r>
          </a:p>
        </p:txBody>
      </p:sp>
      <p:pic>
        <p:nvPicPr>
          <p:cNvPr id="4" name="Content Placeholder 3"/>
          <p:cNvPicPr>
            <a:picLocks noGrp="1" noChangeAspect="1"/>
          </p:cNvPicPr>
          <p:nvPr>
            <p:ph sz="quarter" idx="11"/>
          </p:nvPr>
        </p:nvPicPr>
        <p:blipFill>
          <a:blip r:embed="rId2"/>
          <a:stretch>
            <a:fillRect/>
          </a:stretch>
        </p:blipFill>
        <p:spPr>
          <a:xfrm>
            <a:off x="457891" y="1493767"/>
            <a:ext cx="6856430" cy="3893241"/>
          </a:xfrm>
          <a:prstGeom prst="rect">
            <a:avLst/>
          </a:prstGeom>
        </p:spPr>
      </p:pic>
    </p:spTree>
    <p:extLst>
      <p:ext uri="{BB962C8B-B14F-4D97-AF65-F5344CB8AC3E}">
        <p14:creationId xmlns:p14="http://schemas.microsoft.com/office/powerpoint/2010/main" val="2009289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en-GB" sz="5400" b="1" dirty="0"/>
              <a:t>Problem 3 </a:t>
            </a:r>
          </a:p>
        </p:txBody>
      </p:sp>
      <p:pic>
        <p:nvPicPr>
          <p:cNvPr id="4" name="Content Placeholder 3"/>
          <p:cNvPicPr>
            <a:picLocks noGrp="1" noChangeAspect="1"/>
          </p:cNvPicPr>
          <p:nvPr>
            <p:ph sz="quarter" idx="11"/>
          </p:nvPr>
        </p:nvPicPr>
        <p:blipFill>
          <a:blip r:embed="rId2"/>
          <a:stretch>
            <a:fillRect/>
          </a:stretch>
        </p:blipFill>
        <p:spPr>
          <a:xfrm>
            <a:off x="127622" y="1383402"/>
            <a:ext cx="8399031" cy="2622068"/>
          </a:xfrm>
          <a:prstGeom prst="rect">
            <a:avLst/>
          </a:prstGeom>
        </p:spPr>
      </p:pic>
    </p:spTree>
    <p:extLst>
      <p:ext uri="{BB962C8B-B14F-4D97-AF65-F5344CB8AC3E}">
        <p14:creationId xmlns:p14="http://schemas.microsoft.com/office/powerpoint/2010/main" val="3168699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en-GB" sz="5400" b="1" dirty="0"/>
              <a:t>Problem 4 </a:t>
            </a:r>
          </a:p>
        </p:txBody>
      </p:sp>
      <p:pic>
        <p:nvPicPr>
          <p:cNvPr id="4" name="Content Placeholder 3"/>
          <p:cNvPicPr>
            <a:picLocks noGrp="1" noChangeAspect="1"/>
          </p:cNvPicPr>
          <p:nvPr>
            <p:ph sz="quarter" idx="11"/>
          </p:nvPr>
        </p:nvPicPr>
        <p:blipFill>
          <a:blip r:embed="rId2"/>
          <a:stretch>
            <a:fillRect/>
          </a:stretch>
        </p:blipFill>
        <p:spPr>
          <a:xfrm>
            <a:off x="133212" y="1441173"/>
            <a:ext cx="7591246" cy="1590261"/>
          </a:xfrm>
          <a:prstGeom prst="rect">
            <a:avLst/>
          </a:prstGeom>
        </p:spPr>
      </p:pic>
    </p:spTree>
    <p:extLst>
      <p:ext uri="{BB962C8B-B14F-4D97-AF65-F5344CB8AC3E}">
        <p14:creationId xmlns:p14="http://schemas.microsoft.com/office/powerpoint/2010/main" val="3381994847"/>
      </p:ext>
    </p:extLst>
  </p:cSld>
  <p:clrMapOvr>
    <a:masterClrMapping/>
  </p:clrMapOvr>
</p:sld>
</file>

<file path=ppt/theme/theme1.xml><?xml version="1.0" encoding="utf-8"?>
<a:theme xmlns:a="http://schemas.openxmlformats.org/drawingml/2006/main" name="ALTCCv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TCCv2" id="{4F48670A-F939-4466-AF6F-90ADC58B0E17}" vid="{8887B371-F3E8-4C29-A510-C6481C3A9990}"/>
    </a:ext>
  </a:extLst>
</a:theme>
</file>

<file path=ppt/theme/theme2.xml><?xml version="1.0" encoding="utf-8"?>
<a:theme xmlns:a="http://schemas.openxmlformats.org/drawingml/2006/main" name="Assessment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acher Information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LT adapted for BW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173CFD5-A5F4-4CF9-A1C3-7578C1E8EB05}" vid="{FD0794F9-F2F0-4FF1-AE7D-D0A8F5CA8A3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ALTCCv2</Template>
  <TotalTime>12025</TotalTime>
  <Words>212</Words>
  <Application>Microsoft Office PowerPoint</Application>
  <PresentationFormat>A4 Paper (210x297 mm)</PresentationFormat>
  <Paragraphs>48</Paragraphs>
  <Slides>16</Slides>
  <Notes>1</Notes>
  <HiddenSlides>0</HiddenSlides>
  <MMClips>0</MMClips>
  <ScaleCrop>false</ScaleCrop>
  <HeadingPairs>
    <vt:vector size="4" baseType="variant">
      <vt:variant>
        <vt:lpstr>Theme</vt:lpstr>
      </vt:variant>
      <vt:variant>
        <vt:i4>4</vt:i4>
      </vt:variant>
      <vt:variant>
        <vt:lpstr>Slide Titles</vt:lpstr>
      </vt:variant>
      <vt:variant>
        <vt:i4>16</vt:i4>
      </vt:variant>
    </vt:vector>
  </HeadingPairs>
  <TitlesOfParts>
    <vt:vector size="20" baseType="lpstr">
      <vt:lpstr>ALTCCv2</vt:lpstr>
      <vt:lpstr>Assessment Slides</vt:lpstr>
      <vt:lpstr>Teacher Information Slides</vt:lpstr>
      <vt:lpstr>ALT adapted for BWA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LElder</dc:creator>
  <cp:lastModifiedBy>Mrs E Eyres - BWA Staff</cp:lastModifiedBy>
  <cp:revision>527</cp:revision>
  <cp:lastPrinted>2017-12-31T22:38:51Z</cp:lastPrinted>
  <dcterms:created xsi:type="dcterms:W3CDTF">2017-01-17T16:57:04Z</dcterms:created>
  <dcterms:modified xsi:type="dcterms:W3CDTF">2026-09-06T12:24:27Z</dcterms:modified>
</cp:coreProperties>
</file>