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6" r:id="rId2"/>
    <p:sldMasterId id="2147483681" r:id="rId3"/>
    <p:sldMasterId id="2147483707" r:id="rId4"/>
  </p:sldMasterIdLst>
  <p:notesMasterIdLst>
    <p:notesMasterId r:id="rId30"/>
  </p:notesMasterIdLst>
  <p:sldIdLst>
    <p:sldId id="256" r:id="rId5"/>
    <p:sldId id="308" r:id="rId6"/>
    <p:sldId id="309" r:id="rId7"/>
    <p:sldId id="336" r:id="rId8"/>
    <p:sldId id="337" r:id="rId9"/>
    <p:sldId id="1025" r:id="rId10"/>
    <p:sldId id="1026" r:id="rId11"/>
    <p:sldId id="1027" r:id="rId12"/>
    <p:sldId id="1028" r:id="rId13"/>
    <p:sldId id="1029" r:id="rId14"/>
    <p:sldId id="1030" r:id="rId15"/>
    <p:sldId id="1044" r:id="rId16"/>
    <p:sldId id="1045" r:id="rId17"/>
    <p:sldId id="1046" r:id="rId18"/>
    <p:sldId id="1047" r:id="rId19"/>
    <p:sldId id="1048" r:id="rId20"/>
    <p:sldId id="1049" r:id="rId21"/>
    <p:sldId id="1043" r:id="rId22"/>
    <p:sldId id="1055" r:id="rId23"/>
    <p:sldId id="1056" r:id="rId24"/>
    <p:sldId id="332" r:id="rId25"/>
    <p:sldId id="1050" r:id="rId26"/>
    <p:sldId id="1052" r:id="rId27"/>
    <p:sldId id="1053" r:id="rId28"/>
    <p:sldId id="105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nnected  knowledge" id="{3C02AB96-CC2C-4D2B-B655-9219C11AACEF}">
          <p14:sldIdLst>
            <p14:sldId id="256"/>
            <p14:sldId id="308"/>
          </p14:sldIdLst>
        </p14:section>
        <p14:section name="Instruct" id="{11B388BA-476C-44BA-B982-9891242A53A4}">
          <p14:sldIdLst>
            <p14:sldId id="309"/>
            <p14:sldId id="336"/>
            <p14:sldId id="337"/>
          </p14:sldIdLst>
        </p14:section>
        <p14:section name="Practise" id="{4DE20639-8298-416A-9823-DAF5577CFEA8}">
          <p14:sldIdLst>
            <p14:sldId id="1025"/>
            <p14:sldId id="1026"/>
            <p14:sldId id="1027"/>
            <p14:sldId id="1028"/>
            <p14:sldId id="1029"/>
            <p14:sldId id="1030"/>
            <p14:sldId id="1044"/>
            <p14:sldId id="1045"/>
            <p14:sldId id="1046"/>
            <p14:sldId id="1047"/>
            <p14:sldId id="1048"/>
            <p14:sldId id="1049"/>
            <p14:sldId id="1043"/>
            <p14:sldId id="1055"/>
            <p14:sldId id="1056"/>
          </p14:sldIdLst>
        </p14:section>
        <p14:section name="Secure" id="{251E3F4A-75B3-4372-91F1-369EBD96D304}">
          <p14:sldIdLst>
            <p14:sldId id="332"/>
            <p14:sldId id="1050"/>
            <p14:sldId id="1052"/>
            <p14:sldId id="1053"/>
            <p14:sldId id="1054"/>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975D077-1E48-8705-C7A2-4201F2275E0D}" name="Mr K Tilson - BWA Staff" initials="MS" userId="S::ktilson@bluecoat.uk.com::faf584f6-44ae-4884-ba2b-90ca8bf8454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627032-854A-4AC6-94F3-753C2B1131FD}" v="3" dt="2026-07-16T12:38:01.0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6504" autoAdjust="0"/>
  </p:normalViewPr>
  <p:slideViewPr>
    <p:cSldViewPr snapToGrid="0">
      <p:cViewPr varScale="1">
        <p:scale>
          <a:sx n="60" d="100"/>
          <a:sy n="60" d="100"/>
        </p:scale>
        <p:origin x="9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C18843-40E0-48BC-92FC-41E218EEEFDF}" type="datetimeFigureOut">
              <a:rPr lang="en-GB" smtClean="0"/>
              <a:t>06/09/2026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6B3249-BDC2-4093-BD93-4A530E7C1DE1}" type="slidenum">
              <a:rPr lang="en-GB" smtClean="0"/>
              <a:t>‹#›</a:t>
            </a:fld>
            <a:endParaRPr lang="en-GB"/>
          </a:p>
        </p:txBody>
      </p:sp>
    </p:spTree>
    <p:extLst>
      <p:ext uri="{BB962C8B-B14F-4D97-AF65-F5344CB8AC3E}">
        <p14:creationId xmlns:p14="http://schemas.microsoft.com/office/powerpoint/2010/main" val="26336289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Know from Archery (represented Britain, regional judge &amp; county chairman)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3552B6-FE8C-415C-B0B4-597755D4CC0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451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Can they find three that will work? How do they know it works?</a:t>
            </a:r>
          </a:p>
        </p:txBody>
      </p:sp>
      <p:sp>
        <p:nvSpPr>
          <p:cNvPr id="4" name="Slide Number Placeholder 3"/>
          <p:cNvSpPr>
            <a:spLocks noGrp="1"/>
          </p:cNvSpPr>
          <p:nvPr>
            <p:ph type="sldNum" sz="quarter" idx="5"/>
          </p:nvPr>
        </p:nvSpPr>
        <p:spPr/>
        <p:txBody>
          <a:bodyPr/>
          <a:lstStyle/>
          <a:p>
            <a:fld id="{4E6B3249-BDC2-4093-BD93-4A530E7C1DE1}" type="slidenum">
              <a:rPr lang="en-GB" smtClean="0"/>
              <a:t>2</a:t>
            </a:fld>
            <a:endParaRPr lang="en-GB"/>
          </a:p>
        </p:txBody>
      </p:sp>
    </p:spTree>
    <p:extLst>
      <p:ext uri="{BB962C8B-B14F-4D97-AF65-F5344CB8AC3E}">
        <p14:creationId xmlns:p14="http://schemas.microsoft.com/office/powerpoint/2010/main" val="648030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Additional Practice</a:t>
            </a:r>
          </a:p>
        </p:txBody>
      </p:sp>
      <p:sp>
        <p:nvSpPr>
          <p:cNvPr id="4" name="Slide Number Placeholder 3"/>
          <p:cNvSpPr>
            <a:spLocks noGrp="1"/>
          </p:cNvSpPr>
          <p:nvPr>
            <p:ph type="sldNum" sz="quarter" idx="5"/>
          </p:nvPr>
        </p:nvSpPr>
        <p:spPr/>
        <p:txBody>
          <a:bodyPr/>
          <a:lstStyle/>
          <a:p>
            <a:fld id="{D82EF796-CFF3-4610-B937-0E1943895395}" type="slidenum">
              <a:rPr lang="en-GB" smtClean="0"/>
              <a:t>18</a:t>
            </a:fld>
            <a:endParaRPr lang="en-GB" dirty="0"/>
          </a:p>
        </p:txBody>
      </p:sp>
    </p:spTree>
    <p:extLst>
      <p:ext uri="{BB962C8B-B14F-4D97-AF65-F5344CB8AC3E}">
        <p14:creationId xmlns:p14="http://schemas.microsoft.com/office/powerpoint/2010/main" val="16684495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Real life applications – is it close enough to right angled?</a:t>
            </a:r>
          </a:p>
        </p:txBody>
      </p:sp>
      <p:sp>
        <p:nvSpPr>
          <p:cNvPr id="4" name="Slide Number Placeholder 3"/>
          <p:cNvSpPr>
            <a:spLocks noGrp="1"/>
          </p:cNvSpPr>
          <p:nvPr>
            <p:ph type="sldNum" sz="quarter" idx="5"/>
          </p:nvPr>
        </p:nvSpPr>
        <p:spPr/>
        <p:txBody>
          <a:bodyPr/>
          <a:lstStyle/>
          <a:p>
            <a:fld id="{4E6B3249-BDC2-4093-BD93-4A530E7C1DE1}" type="slidenum">
              <a:rPr lang="en-GB" smtClean="0"/>
              <a:t>25</a:t>
            </a:fld>
            <a:endParaRPr lang="en-GB"/>
          </a:p>
        </p:txBody>
      </p:sp>
    </p:spTree>
    <p:extLst>
      <p:ext uri="{BB962C8B-B14F-4D97-AF65-F5344CB8AC3E}">
        <p14:creationId xmlns:p14="http://schemas.microsoft.com/office/powerpoint/2010/main" val="20233957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8.png"/><Relationship Id="rId18" Type="http://schemas.microsoft.com/office/2007/relationships/hdphoto" Target="../media/hdphoto8.wdp"/><Relationship Id="rId3" Type="http://schemas.openxmlformats.org/officeDocument/2006/relationships/image" Target="../media/image3.png"/><Relationship Id="rId7" Type="http://schemas.openxmlformats.org/officeDocument/2006/relationships/image" Target="../media/image5.png"/><Relationship Id="rId12" Type="http://schemas.microsoft.com/office/2007/relationships/hdphoto" Target="../media/hdphoto5.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7.wdp"/><Relationship Id="rId1" Type="http://schemas.openxmlformats.org/officeDocument/2006/relationships/slideMaster" Target="../slideMasters/slideMaster1.xml"/><Relationship Id="rId6" Type="http://schemas.microsoft.com/office/2007/relationships/hdphoto" Target="../media/hdphoto2.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4.wdp"/><Relationship Id="rId19" Type="http://schemas.openxmlformats.org/officeDocument/2006/relationships/image" Target="../media/image1.png"/><Relationship Id="rId4" Type="http://schemas.microsoft.com/office/2007/relationships/hdphoto" Target="../media/hdphoto1.wdp"/><Relationship Id="rId9" Type="http://schemas.openxmlformats.org/officeDocument/2006/relationships/image" Target="../media/image6.png"/><Relationship Id="rId14" Type="http://schemas.microsoft.com/office/2007/relationships/hdphoto" Target="../media/hdphoto6.wdp"/></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8.png"/><Relationship Id="rId18" Type="http://schemas.microsoft.com/office/2007/relationships/hdphoto" Target="../media/hdphoto8.wdp"/><Relationship Id="rId3" Type="http://schemas.openxmlformats.org/officeDocument/2006/relationships/image" Target="../media/image3.png"/><Relationship Id="rId7" Type="http://schemas.openxmlformats.org/officeDocument/2006/relationships/image" Target="../media/image5.png"/><Relationship Id="rId12" Type="http://schemas.microsoft.com/office/2007/relationships/hdphoto" Target="../media/hdphoto5.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7.wdp"/><Relationship Id="rId1" Type="http://schemas.openxmlformats.org/officeDocument/2006/relationships/slideMaster" Target="../slideMasters/slideMaster1.xml"/><Relationship Id="rId6" Type="http://schemas.microsoft.com/office/2007/relationships/hdphoto" Target="../media/hdphoto2.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4.wdp"/><Relationship Id="rId19" Type="http://schemas.openxmlformats.org/officeDocument/2006/relationships/image" Target="../media/image1.png"/><Relationship Id="rId4" Type="http://schemas.microsoft.com/office/2007/relationships/hdphoto" Target="../media/hdphoto1.wdp"/><Relationship Id="rId9" Type="http://schemas.openxmlformats.org/officeDocument/2006/relationships/image" Target="../media/image6.png"/><Relationship Id="rId14" Type="http://schemas.microsoft.com/office/2007/relationships/hdphoto" Target="../media/hdphoto6.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8.png"/><Relationship Id="rId18" Type="http://schemas.microsoft.com/office/2007/relationships/hdphoto" Target="../media/hdphoto8.wdp"/><Relationship Id="rId3" Type="http://schemas.openxmlformats.org/officeDocument/2006/relationships/image" Target="../media/image3.png"/><Relationship Id="rId7" Type="http://schemas.openxmlformats.org/officeDocument/2006/relationships/image" Target="../media/image5.png"/><Relationship Id="rId12" Type="http://schemas.microsoft.com/office/2007/relationships/hdphoto" Target="../media/hdphoto5.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7.wdp"/><Relationship Id="rId1" Type="http://schemas.openxmlformats.org/officeDocument/2006/relationships/slideMaster" Target="../slideMasters/slideMaster1.xml"/><Relationship Id="rId6" Type="http://schemas.microsoft.com/office/2007/relationships/hdphoto" Target="../media/hdphoto2.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4.wdp"/><Relationship Id="rId19" Type="http://schemas.openxmlformats.org/officeDocument/2006/relationships/image" Target="../media/image1.png"/><Relationship Id="rId4" Type="http://schemas.microsoft.com/office/2007/relationships/hdphoto" Target="../media/hdphoto1.wdp"/><Relationship Id="rId9" Type="http://schemas.openxmlformats.org/officeDocument/2006/relationships/image" Target="../media/image6.png"/><Relationship Id="rId14" Type="http://schemas.microsoft.com/office/2007/relationships/hdphoto" Target="../media/hdphoto6.wdp"/></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8.png"/><Relationship Id="rId18" Type="http://schemas.microsoft.com/office/2007/relationships/hdphoto" Target="../media/hdphoto8.wdp"/><Relationship Id="rId3" Type="http://schemas.openxmlformats.org/officeDocument/2006/relationships/image" Target="../media/image3.png"/><Relationship Id="rId7" Type="http://schemas.openxmlformats.org/officeDocument/2006/relationships/image" Target="../media/image5.png"/><Relationship Id="rId12" Type="http://schemas.microsoft.com/office/2007/relationships/hdphoto" Target="../media/hdphoto5.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7.wdp"/><Relationship Id="rId1" Type="http://schemas.openxmlformats.org/officeDocument/2006/relationships/slideMaster" Target="../slideMasters/slideMaster1.xml"/><Relationship Id="rId6" Type="http://schemas.microsoft.com/office/2007/relationships/hdphoto" Target="../media/hdphoto2.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4.wdp"/><Relationship Id="rId19" Type="http://schemas.openxmlformats.org/officeDocument/2006/relationships/image" Target="../media/image1.png"/><Relationship Id="rId4" Type="http://schemas.microsoft.com/office/2007/relationships/hdphoto" Target="../media/hdphoto1.wdp"/><Relationship Id="rId9" Type="http://schemas.openxmlformats.org/officeDocument/2006/relationships/image" Target="../media/image6.png"/><Relationship Id="rId14" Type="http://schemas.microsoft.com/office/2007/relationships/hdphoto" Target="../media/hdphoto6.wdp"/></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png"/><Relationship Id="rId3" Type="http://schemas.microsoft.com/office/2007/relationships/hdphoto" Target="../media/hdphoto9.wdp"/><Relationship Id="rId7" Type="http://schemas.microsoft.com/office/2007/relationships/hdphoto" Target="../media/hdphoto10.wdp"/><Relationship Id="rId12"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3.xml"/><Relationship Id="rId6" Type="http://schemas.openxmlformats.org/officeDocument/2006/relationships/image" Target="../media/image5.png"/><Relationship Id="rId11" Type="http://schemas.openxmlformats.org/officeDocument/2006/relationships/image" Target="../media/image9.png"/><Relationship Id="rId5" Type="http://schemas.openxmlformats.org/officeDocument/2006/relationships/image" Target="../media/image4.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png"/><Relationship Id="rId12"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 Id="rId6" Type="http://schemas.microsoft.com/office/2007/relationships/hdphoto" Target="../media/hdphoto10.wdp"/><Relationship Id="rId11" Type="http://schemas.openxmlformats.org/officeDocument/2006/relationships/image" Target="../media/image10.png"/><Relationship Id="rId5" Type="http://schemas.openxmlformats.org/officeDocument/2006/relationships/image" Target="../media/image5.png"/><Relationship Id="rId10" Type="http://schemas.openxmlformats.org/officeDocument/2006/relationships/image" Target="../media/image9.png"/><Relationship Id="rId4" Type="http://schemas.openxmlformats.org/officeDocument/2006/relationships/image" Target="../media/image4.png"/><Relationship Id="rId9"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png"/><Relationship Id="rId3" Type="http://schemas.microsoft.com/office/2007/relationships/hdphoto" Target="../media/hdphoto9.wdp"/><Relationship Id="rId7" Type="http://schemas.microsoft.com/office/2007/relationships/hdphoto" Target="../media/hdphoto10.wdp"/><Relationship Id="rId12"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3.xml"/><Relationship Id="rId6" Type="http://schemas.openxmlformats.org/officeDocument/2006/relationships/image" Target="../media/image5.png"/><Relationship Id="rId11" Type="http://schemas.openxmlformats.org/officeDocument/2006/relationships/image" Target="../media/image9.png"/><Relationship Id="rId5" Type="http://schemas.openxmlformats.org/officeDocument/2006/relationships/image" Target="../media/image4.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7.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png"/><Relationship Id="rId12"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 Id="rId6" Type="http://schemas.microsoft.com/office/2007/relationships/hdphoto" Target="../media/hdphoto10.wdp"/><Relationship Id="rId11" Type="http://schemas.openxmlformats.org/officeDocument/2006/relationships/image" Target="../media/image10.png"/><Relationship Id="rId5" Type="http://schemas.openxmlformats.org/officeDocument/2006/relationships/image" Target="../media/image5.png"/><Relationship Id="rId10" Type="http://schemas.openxmlformats.org/officeDocument/2006/relationships/image" Target="../media/image9.png"/><Relationship Id="rId4" Type="http://schemas.openxmlformats.org/officeDocument/2006/relationships/image" Target="../media/image4.png"/><Relationship Id="rId9" Type="http://schemas.openxmlformats.org/officeDocument/2006/relationships/image" Target="../media/image8.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8.png"/><Relationship Id="rId18" Type="http://schemas.microsoft.com/office/2007/relationships/hdphoto" Target="../media/hdphoto8.wdp"/><Relationship Id="rId3" Type="http://schemas.openxmlformats.org/officeDocument/2006/relationships/image" Target="../media/image3.png"/><Relationship Id="rId7" Type="http://schemas.openxmlformats.org/officeDocument/2006/relationships/image" Target="../media/image16.png"/><Relationship Id="rId12" Type="http://schemas.microsoft.com/office/2007/relationships/hdphoto" Target="../media/hdphoto5.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7.wdp"/><Relationship Id="rId1" Type="http://schemas.openxmlformats.org/officeDocument/2006/relationships/slideMaster" Target="../slideMasters/slideMaster4.xml"/><Relationship Id="rId6" Type="http://schemas.microsoft.com/office/2007/relationships/hdphoto" Target="../media/hdphoto2.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4.wdp"/><Relationship Id="rId19" Type="http://schemas.openxmlformats.org/officeDocument/2006/relationships/image" Target="../media/image1.png"/><Relationship Id="rId4" Type="http://schemas.microsoft.com/office/2007/relationships/hdphoto" Target="../media/hdphoto1.wdp"/><Relationship Id="rId9" Type="http://schemas.openxmlformats.org/officeDocument/2006/relationships/image" Target="../media/image6.png"/><Relationship Id="rId14" Type="http://schemas.microsoft.com/office/2007/relationships/hdphoto" Target="../media/hdphoto6.wdp"/></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8.png"/><Relationship Id="rId18" Type="http://schemas.microsoft.com/office/2007/relationships/hdphoto" Target="../media/hdphoto8.wdp"/><Relationship Id="rId3" Type="http://schemas.openxmlformats.org/officeDocument/2006/relationships/image" Target="../media/image3.png"/><Relationship Id="rId7" Type="http://schemas.openxmlformats.org/officeDocument/2006/relationships/image" Target="../media/image16.png"/><Relationship Id="rId12" Type="http://schemas.microsoft.com/office/2007/relationships/hdphoto" Target="../media/hdphoto5.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7.wdp"/><Relationship Id="rId1" Type="http://schemas.openxmlformats.org/officeDocument/2006/relationships/slideMaster" Target="../slideMasters/slideMaster4.xml"/><Relationship Id="rId6" Type="http://schemas.microsoft.com/office/2007/relationships/hdphoto" Target="../media/hdphoto2.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4.wdp"/><Relationship Id="rId19" Type="http://schemas.openxmlformats.org/officeDocument/2006/relationships/image" Target="../media/image1.png"/><Relationship Id="rId4" Type="http://schemas.microsoft.com/office/2007/relationships/hdphoto" Target="../media/hdphoto1.wdp"/><Relationship Id="rId9" Type="http://schemas.openxmlformats.org/officeDocument/2006/relationships/image" Target="../media/image6.png"/><Relationship Id="rId14" Type="http://schemas.microsoft.com/office/2007/relationships/hdphoto" Target="../media/hdphoto6.wdp"/></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8.png"/><Relationship Id="rId18" Type="http://schemas.microsoft.com/office/2007/relationships/hdphoto" Target="../media/hdphoto8.wdp"/><Relationship Id="rId3" Type="http://schemas.openxmlformats.org/officeDocument/2006/relationships/image" Target="../media/image3.png"/><Relationship Id="rId7" Type="http://schemas.openxmlformats.org/officeDocument/2006/relationships/image" Target="../media/image16.png"/><Relationship Id="rId12" Type="http://schemas.microsoft.com/office/2007/relationships/hdphoto" Target="../media/hdphoto5.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7.wdp"/><Relationship Id="rId1" Type="http://schemas.openxmlformats.org/officeDocument/2006/relationships/slideMaster" Target="../slideMasters/slideMaster4.xml"/><Relationship Id="rId6" Type="http://schemas.microsoft.com/office/2007/relationships/hdphoto" Target="../media/hdphoto2.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4.wdp"/><Relationship Id="rId19" Type="http://schemas.openxmlformats.org/officeDocument/2006/relationships/image" Target="../media/image1.png"/><Relationship Id="rId4" Type="http://schemas.microsoft.com/office/2007/relationships/hdphoto" Target="../media/hdphoto1.wdp"/><Relationship Id="rId9" Type="http://schemas.openxmlformats.org/officeDocument/2006/relationships/image" Target="../media/image6.png"/><Relationship Id="rId14" Type="http://schemas.microsoft.com/office/2007/relationships/hdphoto" Target="../media/hdphoto6.wdp"/></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8.png"/><Relationship Id="rId18" Type="http://schemas.microsoft.com/office/2007/relationships/hdphoto" Target="../media/hdphoto8.wdp"/><Relationship Id="rId3" Type="http://schemas.openxmlformats.org/officeDocument/2006/relationships/image" Target="../media/image3.png"/><Relationship Id="rId7" Type="http://schemas.openxmlformats.org/officeDocument/2006/relationships/image" Target="../media/image16.png"/><Relationship Id="rId12" Type="http://schemas.microsoft.com/office/2007/relationships/hdphoto" Target="../media/hdphoto5.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7.wdp"/><Relationship Id="rId1" Type="http://schemas.openxmlformats.org/officeDocument/2006/relationships/slideMaster" Target="../slideMasters/slideMaster4.xml"/><Relationship Id="rId6" Type="http://schemas.microsoft.com/office/2007/relationships/hdphoto" Target="../media/hdphoto2.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4.wdp"/><Relationship Id="rId19" Type="http://schemas.openxmlformats.org/officeDocument/2006/relationships/image" Target="../media/image1.png"/><Relationship Id="rId4" Type="http://schemas.microsoft.com/office/2007/relationships/hdphoto" Target="../media/hdphoto1.wdp"/><Relationship Id="rId9" Type="http://schemas.openxmlformats.org/officeDocument/2006/relationships/image" Target="../media/image6.png"/><Relationship Id="rId14" Type="http://schemas.microsoft.com/office/2007/relationships/hdphoto" Target="../media/hdphoto6.wdp"/></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LT Title - Spaced Retrieval">
    <p:spTree>
      <p:nvGrpSpPr>
        <p:cNvPr id="1" name=""/>
        <p:cNvGrpSpPr/>
        <p:nvPr/>
      </p:nvGrpSpPr>
      <p:grpSpPr>
        <a:xfrm>
          <a:off x="0" y="0"/>
          <a:ext cx="0" cy="0"/>
          <a:chOff x="0" y="0"/>
          <a:chExt cx="0" cy="0"/>
        </a:xfrm>
      </p:grpSpPr>
      <p:sp>
        <p:nvSpPr>
          <p:cNvPr id="25" name="TextBox 24"/>
          <p:cNvSpPr txBox="1"/>
          <p:nvPr/>
        </p:nvSpPr>
        <p:spPr>
          <a:xfrm>
            <a:off x="304799" y="1229339"/>
            <a:ext cx="3708000" cy="4680000"/>
          </a:xfrm>
          <a:prstGeom prst="rect">
            <a:avLst/>
          </a:prstGeom>
          <a:solidFill>
            <a:srgbClr val="DEEBF7"/>
          </a:solidFill>
          <a:ln w="28575">
            <a:solidFill>
              <a:srgbClr val="0B5196"/>
            </a:solidFill>
          </a:ln>
        </p:spPr>
        <p:txBody>
          <a:bodyPr wrap="square" rtlCol="0">
            <a:spAutoFit/>
          </a:bodyPr>
          <a:lstStyle/>
          <a:p>
            <a:endParaRPr lang="en-GB"/>
          </a:p>
        </p:txBody>
      </p:sp>
      <p:sp>
        <p:nvSpPr>
          <p:cNvPr id="33" name="TextBox 32"/>
          <p:cNvSpPr txBox="1"/>
          <p:nvPr/>
        </p:nvSpPr>
        <p:spPr>
          <a:xfrm>
            <a:off x="4258232" y="1229338"/>
            <a:ext cx="3708000" cy="4680000"/>
          </a:xfrm>
          <a:prstGeom prst="rect">
            <a:avLst/>
          </a:prstGeom>
          <a:solidFill>
            <a:srgbClr val="DEEBF7"/>
          </a:solidFill>
          <a:ln w="28575">
            <a:solidFill>
              <a:srgbClr val="0B5196"/>
            </a:solidFill>
          </a:ln>
        </p:spPr>
        <p:txBody>
          <a:bodyPr wrap="square" rtlCol="0">
            <a:spAutoFit/>
          </a:bodyPr>
          <a:lstStyle/>
          <a:p>
            <a:endParaRPr lang="en-GB"/>
          </a:p>
        </p:txBody>
      </p:sp>
      <p:sp>
        <p:nvSpPr>
          <p:cNvPr id="34" name="TextBox 33"/>
          <p:cNvSpPr txBox="1"/>
          <p:nvPr/>
        </p:nvSpPr>
        <p:spPr>
          <a:xfrm>
            <a:off x="8220631" y="1235971"/>
            <a:ext cx="3708000" cy="4680000"/>
          </a:xfrm>
          <a:prstGeom prst="rect">
            <a:avLst/>
          </a:prstGeom>
          <a:solidFill>
            <a:srgbClr val="DEEBF7"/>
          </a:solidFill>
          <a:ln w="28575">
            <a:solidFill>
              <a:srgbClr val="0B5196"/>
            </a:solidFill>
          </a:ln>
        </p:spPr>
        <p:txBody>
          <a:bodyPr wrap="square" rtlCol="0">
            <a:spAutoFit/>
          </a:bodyPr>
          <a:lstStyle/>
          <a:p>
            <a:endParaRPr lang="en-GB"/>
          </a:p>
        </p:txBody>
      </p:sp>
      <p:sp>
        <p:nvSpPr>
          <p:cNvPr id="26" name="TextBox 25"/>
          <p:cNvSpPr txBox="1"/>
          <p:nvPr/>
        </p:nvSpPr>
        <p:spPr>
          <a:xfrm>
            <a:off x="304799" y="1245664"/>
            <a:ext cx="3708000" cy="414024"/>
          </a:xfrm>
          <a:prstGeom prst="rect">
            <a:avLst/>
          </a:prstGeom>
          <a:solidFill>
            <a:srgbClr val="002060"/>
          </a:solidFill>
        </p:spPr>
        <p:txBody>
          <a:bodyPr wrap="square" rtlCol="0">
            <a:spAutoFit/>
          </a:bodyPr>
          <a:lstStyle/>
          <a:p>
            <a:pPr algn="ctr">
              <a:lnSpc>
                <a:spcPts val="2500"/>
              </a:lnSpc>
            </a:pPr>
            <a:r>
              <a:rPr lang="en-GB" sz="2400" baseline="0">
                <a:solidFill>
                  <a:schemeClr val="bg1"/>
                </a:solidFill>
              </a:rPr>
              <a:t>Current Learning from KO</a:t>
            </a:r>
            <a:endParaRPr lang="en-GB" sz="2400">
              <a:solidFill>
                <a:schemeClr val="bg1"/>
              </a:solidFill>
            </a:endParaRPr>
          </a:p>
        </p:txBody>
      </p:sp>
      <p:sp>
        <p:nvSpPr>
          <p:cNvPr id="36" name="TextBox 35"/>
          <p:cNvSpPr txBox="1"/>
          <p:nvPr/>
        </p:nvSpPr>
        <p:spPr>
          <a:xfrm>
            <a:off x="4268894" y="1245664"/>
            <a:ext cx="3708000" cy="412934"/>
          </a:xfrm>
          <a:prstGeom prst="rect">
            <a:avLst/>
          </a:prstGeom>
          <a:solidFill>
            <a:srgbClr val="002060"/>
          </a:solidFill>
        </p:spPr>
        <p:txBody>
          <a:bodyPr wrap="square" rtlCol="0">
            <a:spAutoFit/>
          </a:bodyPr>
          <a:lstStyle/>
          <a:p>
            <a:pPr algn="ctr">
              <a:lnSpc>
                <a:spcPts val="2500"/>
              </a:lnSpc>
            </a:pPr>
            <a:r>
              <a:rPr lang="en-GB" sz="2400" baseline="0">
                <a:solidFill>
                  <a:schemeClr val="bg1"/>
                </a:solidFill>
              </a:rPr>
              <a:t>Recent Learning</a:t>
            </a:r>
            <a:endParaRPr lang="en-GB" sz="2400">
              <a:solidFill>
                <a:schemeClr val="bg1"/>
              </a:solidFill>
            </a:endParaRPr>
          </a:p>
        </p:txBody>
      </p:sp>
      <p:sp>
        <p:nvSpPr>
          <p:cNvPr id="37" name="TextBox 36"/>
          <p:cNvSpPr txBox="1"/>
          <p:nvPr/>
        </p:nvSpPr>
        <p:spPr>
          <a:xfrm>
            <a:off x="8238560" y="1245664"/>
            <a:ext cx="3708000" cy="414024"/>
          </a:xfrm>
          <a:prstGeom prst="rect">
            <a:avLst/>
          </a:prstGeom>
          <a:solidFill>
            <a:srgbClr val="002060"/>
          </a:solidFill>
        </p:spPr>
        <p:txBody>
          <a:bodyPr wrap="square" rtlCol="0">
            <a:spAutoFit/>
          </a:bodyPr>
          <a:lstStyle/>
          <a:p>
            <a:pPr algn="ctr">
              <a:lnSpc>
                <a:spcPts val="2500"/>
              </a:lnSpc>
            </a:pPr>
            <a:r>
              <a:rPr lang="en-GB" sz="2400" baseline="0">
                <a:solidFill>
                  <a:schemeClr val="bg1"/>
                </a:solidFill>
              </a:rPr>
              <a:t>Long-term Learning </a:t>
            </a:r>
          </a:p>
        </p:txBody>
      </p:sp>
      <p:sp>
        <p:nvSpPr>
          <p:cNvPr id="50" name="Text Placeholder 30"/>
          <p:cNvSpPr>
            <a:spLocks noGrp="1"/>
          </p:cNvSpPr>
          <p:nvPr>
            <p:ph type="body" sz="quarter" idx="11"/>
          </p:nvPr>
        </p:nvSpPr>
        <p:spPr>
          <a:xfrm>
            <a:off x="425020" y="1791632"/>
            <a:ext cx="3474627" cy="4026467"/>
          </a:xfrm>
          <a:prstGeom prst="rect">
            <a:avLst/>
          </a:prstGeom>
        </p:spPr>
        <p:txBody>
          <a:bodyPr/>
          <a:lstStyle>
            <a:lvl1pPr marL="0" indent="0">
              <a:buNone/>
              <a:defRPr sz="2400">
                <a:solidFill>
                  <a:srgbClr val="002060"/>
                </a:solidFill>
              </a:defRPr>
            </a:lvl1pPr>
            <a:lvl5pPr marL="1828746" indent="0">
              <a:buNone/>
              <a:defRPr/>
            </a:lvl5pPr>
          </a:lstStyle>
          <a:p>
            <a:pPr lvl="0"/>
            <a:r>
              <a:rPr lang="en-US"/>
              <a:t>Edit Master text styles</a:t>
            </a:r>
          </a:p>
        </p:txBody>
      </p:sp>
      <p:sp>
        <p:nvSpPr>
          <p:cNvPr id="51" name="Text Placeholder 30"/>
          <p:cNvSpPr>
            <a:spLocks noGrp="1"/>
          </p:cNvSpPr>
          <p:nvPr>
            <p:ph type="body" sz="quarter" idx="12"/>
          </p:nvPr>
        </p:nvSpPr>
        <p:spPr>
          <a:xfrm>
            <a:off x="4374918" y="1790542"/>
            <a:ext cx="3474627" cy="4047069"/>
          </a:xfrm>
          <a:prstGeom prst="rect">
            <a:avLst/>
          </a:prstGeom>
        </p:spPr>
        <p:txBody>
          <a:bodyPr/>
          <a:lstStyle>
            <a:lvl1pPr marL="0" indent="0">
              <a:buNone/>
              <a:defRPr sz="2400">
                <a:solidFill>
                  <a:srgbClr val="002060"/>
                </a:solidFill>
              </a:defRPr>
            </a:lvl1pPr>
            <a:lvl5pPr marL="1828746" indent="0">
              <a:buNone/>
              <a:defRPr/>
            </a:lvl5pPr>
          </a:lstStyle>
          <a:p>
            <a:pPr lvl="0"/>
            <a:r>
              <a:rPr lang="en-US"/>
              <a:t>Edit Master text styles</a:t>
            </a:r>
          </a:p>
        </p:txBody>
      </p:sp>
      <p:sp>
        <p:nvSpPr>
          <p:cNvPr id="52" name="Text Placeholder 30"/>
          <p:cNvSpPr>
            <a:spLocks noGrp="1"/>
          </p:cNvSpPr>
          <p:nvPr>
            <p:ph type="body" sz="quarter" idx="13"/>
          </p:nvPr>
        </p:nvSpPr>
        <p:spPr>
          <a:xfrm>
            <a:off x="8336532" y="1791633"/>
            <a:ext cx="3474627" cy="4053962"/>
          </a:xfrm>
          <a:prstGeom prst="rect">
            <a:avLst/>
          </a:prstGeom>
        </p:spPr>
        <p:txBody>
          <a:bodyPr/>
          <a:lstStyle>
            <a:lvl1pPr marL="0" indent="0">
              <a:buNone/>
              <a:defRPr sz="2400">
                <a:solidFill>
                  <a:srgbClr val="002060"/>
                </a:solidFill>
              </a:defRPr>
            </a:lvl1pPr>
            <a:lvl5pPr marL="1828746" indent="0">
              <a:buNone/>
              <a:defRPr/>
            </a:lvl5pPr>
          </a:lstStyle>
          <a:p>
            <a:pPr lvl="0"/>
            <a:r>
              <a:rPr lang="en-US"/>
              <a:t>Edit Master text styles</a:t>
            </a:r>
          </a:p>
        </p:txBody>
      </p:sp>
      <p:sp>
        <p:nvSpPr>
          <p:cNvPr id="32" name="TextBox 31"/>
          <p:cNvSpPr txBox="1"/>
          <p:nvPr/>
        </p:nvSpPr>
        <p:spPr>
          <a:xfrm>
            <a:off x="112111" y="5934641"/>
            <a:ext cx="11945418" cy="461665"/>
          </a:xfrm>
          <a:prstGeom prst="rect">
            <a:avLst/>
          </a:prstGeom>
          <a:noFill/>
        </p:spPr>
        <p:txBody>
          <a:bodyPr wrap="square" rtlCol="0">
            <a:spAutoFit/>
          </a:bodyPr>
          <a:lstStyle/>
          <a:p>
            <a:pPr algn="ctr"/>
            <a:r>
              <a:rPr lang="en-GB" sz="2400" i="1">
                <a:solidFill>
                  <a:srgbClr val="002060"/>
                </a:solidFill>
              </a:rPr>
              <a:t>Retrieve from memory</a:t>
            </a:r>
            <a:r>
              <a:rPr lang="en-GB" sz="2400" i="1" baseline="0">
                <a:solidFill>
                  <a:srgbClr val="002060"/>
                </a:solidFill>
              </a:rPr>
              <a:t> without </a:t>
            </a:r>
            <a:r>
              <a:rPr lang="en-GB" sz="2400" i="1">
                <a:solidFill>
                  <a:srgbClr val="002060"/>
                </a:solidFill>
              </a:rPr>
              <a:t>prompts or discussion.</a:t>
            </a:r>
            <a:r>
              <a:rPr lang="en-GB" sz="2400" i="1" baseline="0">
                <a:solidFill>
                  <a:srgbClr val="002060"/>
                </a:solidFill>
              </a:rPr>
              <a:t> Y</a:t>
            </a:r>
            <a:r>
              <a:rPr lang="en-GB" sz="2400" i="1">
                <a:solidFill>
                  <a:srgbClr val="002060"/>
                </a:solidFill>
              </a:rPr>
              <a:t>ou must write something for</a:t>
            </a:r>
            <a:r>
              <a:rPr lang="en-GB" sz="2400" i="1" baseline="0">
                <a:solidFill>
                  <a:srgbClr val="002060"/>
                </a:solidFill>
              </a:rPr>
              <a:t> each.</a:t>
            </a:r>
            <a:endParaRPr lang="en-GB" sz="2400" i="1">
              <a:solidFill>
                <a:srgbClr val="002060"/>
              </a:solidFill>
            </a:endParaRPr>
          </a:p>
        </p:txBody>
      </p:sp>
      <p:sp>
        <p:nvSpPr>
          <p:cNvPr id="24" name="TextBox 23"/>
          <p:cNvSpPr txBox="1"/>
          <p:nvPr/>
        </p:nvSpPr>
        <p:spPr>
          <a:xfrm>
            <a:off x="304799" y="72885"/>
            <a:ext cx="11623832" cy="983979"/>
          </a:xfrm>
          <a:prstGeom prst="rect">
            <a:avLst/>
          </a:prstGeom>
          <a:solidFill>
            <a:srgbClr val="DEEBF7"/>
          </a:solidFill>
          <a:ln w="28575">
            <a:solidFill>
              <a:srgbClr val="0B5196"/>
            </a:solidFill>
          </a:ln>
        </p:spPr>
        <p:txBody>
          <a:bodyPr wrap="square" rtlCol="0">
            <a:spAutoFit/>
          </a:bodyPr>
          <a:lstStyle/>
          <a:p>
            <a:endParaRPr lang="en-GB"/>
          </a:p>
        </p:txBody>
      </p:sp>
      <p:sp>
        <p:nvSpPr>
          <p:cNvPr id="28" name="Text Placeholder 30"/>
          <p:cNvSpPr>
            <a:spLocks noGrp="1"/>
          </p:cNvSpPr>
          <p:nvPr>
            <p:ph type="body" sz="quarter" idx="10"/>
          </p:nvPr>
        </p:nvSpPr>
        <p:spPr>
          <a:xfrm>
            <a:off x="425020" y="434384"/>
            <a:ext cx="9099550" cy="488983"/>
          </a:xfrm>
          <a:prstGeom prst="rect">
            <a:avLst/>
          </a:prstGeom>
        </p:spPr>
        <p:txBody>
          <a:bodyPr/>
          <a:lstStyle>
            <a:lvl1pPr marL="0" indent="0">
              <a:buNone/>
              <a:defRPr sz="2400">
                <a:solidFill>
                  <a:srgbClr val="002060"/>
                </a:solidFill>
              </a:defRPr>
            </a:lvl1pPr>
            <a:lvl5pPr marL="1828746" indent="0">
              <a:buNone/>
              <a:defRPr/>
            </a:lvl5pPr>
          </a:lstStyle>
          <a:p>
            <a:pPr lvl="0"/>
            <a:r>
              <a:rPr lang="en-US"/>
              <a:t>Edit Master text styles</a:t>
            </a:r>
          </a:p>
        </p:txBody>
      </p:sp>
      <p:sp>
        <p:nvSpPr>
          <p:cNvPr id="45" name="Rectangle 44"/>
          <p:cNvSpPr/>
          <p:nvPr/>
        </p:nvSpPr>
        <p:spPr>
          <a:xfrm>
            <a:off x="0" y="6339146"/>
            <a:ext cx="12192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6" name="Picture 45"/>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10875132" y="6420115"/>
            <a:ext cx="1316867" cy="394572"/>
          </a:xfrm>
          <a:prstGeom prst="rect">
            <a:avLst/>
          </a:prstGeom>
        </p:spPr>
      </p:pic>
      <p:sp>
        <p:nvSpPr>
          <p:cNvPr id="47" name="Pentagon 46"/>
          <p:cNvSpPr/>
          <p:nvPr/>
        </p:nvSpPr>
        <p:spPr>
          <a:xfrm>
            <a:off x="90521" y="6429002"/>
            <a:ext cx="270000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RETRIEVE</a:t>
            </a:r>
            <a:endParaRPr lang="en-GB" sz="1600" b="0">
              <a:solidFill>
                <a:schemeClr val="bg1"/>
              </a:solidFill>
            </a:endParaRPr>
          </a:p>
        </p:txBody>
      </p:sp>
      <p:sp>
        <p:nvSpPr>
          <p:cNvPr id="48" name="Chevron 47"/>
          <p:cNvSpPr/>
          <p:nvPr/>
        </p:nvSpPr>
        <p:spPr>
          <a:xfrm>
            <a:off x="2760836"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INSTRUCT</a:t>
            </a:r>
          </a:p>
        </p:txBody>
      </p:sp>
      <p:sp>
        <p:nvSpPr>
          <p:cNvPr id="49" name="Chevron 48"/>
          <p:cNvSpPr/>
          <p:nvPr/>
        </p:nvSpPr>
        <p:spPr>
          <a:xfrm>
            <a:off x="5412088"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PRACTISE</a:t>
            </a:r>
            <a:endParaRPr lang="en-GB" sz="1600" b="0">
              <a:solidFill>
                <a:schemeClr val="bg1"/>
              </a:solidFill>
            </a:endParaRPr>
          </a:p>
        </p:txBody>
      </p:sp>
      <p:sp>
        <p:nvSpPr>
          <p:cNvPr id="53" name="Chevron 52"/>
          <p:cNvSpPr/>
          <p:nvPr/>
        </p:nvSpPr>
        <p:spPr>
          <a:xfrm>
            <a:off x="8068872"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SECURE</a:t>
            </a:r>
            <a:endParaRPr lang="en-GB" sz="1600" b="0">
              <a:solidFill>
                <a:schemeClr val="bg1"/>
              </a:solidFill>
            </a:endParaRPr>
          </a:p>
        </p:txBody>
      </p:sp>
    </p:spTree>
    <p:extLst>
      <p:ext uri="{BB962C8B-B14F-4D97-AF65-F5344CB8AC3E}">
        <p14:creationId xmlns:p14="http://schemas.microsoft.com/office/powerpoint/2010/main" val="3059231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LT Title - Retrieval Blank">
    <p:spTree>
      <p:nvGrpSpPr>
        <p:cNvPr id="1" name=""/>
        <p:cNvGrpSpPr/>
        <p:nvPr/>
      </p:nvGrpSpPr>
      <p:grpSpPr>
        <a:xfrm>
          <a:off x="0" y="0"/>
          <a:ext cx="0" cy="0"/>
          <a:chOff x="0" y="0"/>
          <a:chExt cx="0" cy="0"/>
        </a:xfrm>
      </p:grpSpPr>
      <p:sp>
        <p:nvSpPr>
          <p:cNvPr id="38" name="TextBox 37"/>
          <p:cNvSpPr txBox="1"/>
          <p:nvPr/>
        </p:nvSpPr>
        <p:spPr>
          <a:xfrm>
            <a:off x="304799" y="72885"/>
            <a:ext cx="11623832" cy="983979"/>
          </a:xfrm>
          <a:prstGeom prst="rect">
            <a:avLst/>
          </a:prstGeom>
          <a:solidFill>
            <a:srgbClr val="DEEBF7"/>
          </a:solidFill>
          <a:ln w="28575">
            <a:solidFill>
              <a:srgbClr val="0B5196"/>
            </a:solidFill>
          </a:ln>
        </p:spPr>
        <p:txBody>
          <a:bodyPr wrap="square" rtlCol="0">
            <a:spAutoFit/>
          </a:bodyPr>
          <a:lstStyle/>
          <a:p>
            <a:endParaRPr lang="en-GB"/>
          </a:p>
        </p:txBody>
      </p:sp>
      <p:sp>
        <p:nvSpPr>
          <p:cNvPr id="25" name="TextBox 24"/>
          <p:cNvSpPr txBox="1"/>
          <p:nvPr/>
        </p:nvSpPr>
        <p:spPr>
          <a:xfrm>
            <a:off x="304799" y="1372768"/>
            <a:ext cx="11623832" cy="4680000"/>
          </a:xfrm>
          <a:prstGeom prst="rect">
            <a:avLst/>
          </a:prstGeom>
          <a:solidFill>
            <a:srgbClr val="DEEBF7"/>
          </a:solidFill>
          <a:ln w="28575">
            <a:solidFill>
              <a:srgbClr val="0B5196"/>
            </a:solidFill>
          </a:ln>
        </p:spPr>
        <p:txBody>
          <a:bodyPr wrap="square" rtlCol="0">
            <a:spAutoFit/>
          </a:bodyPr>
          <a:lstStyle/>
          <a:p>
            <a:endParaRPr lang="en-GB"/>
          </a:p>
        </p:txBody>
      </p:sp>
      <p:sp>
        <p:nvSpPr>
          <p:cNvPr id="31" name="Text Placeholder 30"/>
          <p:cNvSpPr>
            <a:spLocks noGrp="1"/>
          </p:cNvSpPr>
          <p:nvPr>
            <p:ph type="body" sz="quarter" idx="10"/>
          </p:nvPr>
        </p:nvSpPr>
        <p:spPr>
          <a:xfrm>
            <a:off x="425020" y="434384"/>
            <a:ext cx="9099550" cy="488983"/>
          </a:xfrm>
          <a:prstGeom prst="rect">
            <a:avLst/>
          </a:prstGeom>
        </p:spPr>
        <p:txBody>
          <a:bodyPr/>
          <a:lstStyle>
            <a:lvl1pPr marL="0" indent="0">
              <a:buNone/>
              <a:defRPr sz="2400">
                <a:solidFill>
                  <a:srgbClr val="002060"/>
                </a:solidFill>
              </a:defRPr>
            </a:lvl1pPr>
            <a:lvl5pPr marL="1828746" indent="0">
              <a:buNone/>
              <a:defRPr/>
            </a:lvl5pPr>
          </a:lstStyle>
          <a:p>
            <a:pPr lvl="0"/>
            <a:r>
              <a:rPr lang="en-US"/>
              <a:t>Edit Master text styles</a:t>
            </a:r>
          </a:p>
        </p:txBody>
      </p:sp>
      <p:sp>
        <p:nvSpPr>
          <p:cNvPr id="50" name="Text Placeholder 30"/>
          <p:cNvSpPr>
            <a:spLocks noGrp="1"/>
          </p:cNvSpPr>
          <p:nvPr>
            <p:ph type="body" sz="quarter" idx="11"/>
          </p:nvPr>
        </p:nvSpPr>
        <p:spPr>
          <a:xfrm>
            <a:off x="425020" y="1501023"/>
            <a:ext cx="11363568" cy="4460506"/>
          </a:xfrm>
          <a:prstGeom prst="rect">
            <a:avLst/>
          </a:prstGeom>
        </p:spPr>
        <p:txBody>
          <a:bodyPr/>
          <a:lstStyle>
            <a:lvl1pPr marL="0" indent="0">
              <a:buNone/>
              <a:defRPr sz="2400">
                <a:solidFill>
                  <a:srgbClr val="002060"/>
                </a:solidFill>
              </a:defRPr>
            </a:lvl1pPr>
            <a:lvl5pPr marL="1828746" indent="0">
              <a:buNone/>
              <a:defRPr/>
            </a:lvl5pPr>
          </a:lstStyle>
          <a:p>
            <a:pPr lvl="0"/>
            <a:r>
              <a:rPr lang="en-US"/>
              <a:t>Edit Master text styles</a:t>
            </a:r>
          </a:p>
        </p:txBody>
      </p:sp>
      <p:sp>
        <p:nvSpPr>
          <p:cNvPr id="22" name="Rectangle 21"/>
          <p:cNvSpPr/>
          <p:nvPr/>
        </p:nvSpPr>
        <p:spPr>
          <a:xfrm>
            <a:off x="0" y="6339146"/>
            <a:ext cx="12192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 name="Picture 29"/>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10875132" y="6420115"/>
            <a:ext cx="1316867" cy="394572"/>
          </a:xfrm>
          <a:prstGeom prst="rect">
            <a:avLst/>
          </a:prstGeom>
        </p:spPr>
      </p:pic>
      <p:sp>
        <p:nvSpPr>
          <p:cNvPr id="32" name="Pentagon 31"/>
          <p:cNvSpPr/>
          <p:nvPr/>
        </p:nvSpPr>
        <p:spPr>
          <a:xfrm>
            <a:off x="90521" y="6429002"/>
            <a:ext cx="270000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RETRIEVE</a:t>
            </a:r>
            <a:endParaRPr lang="en-GB" sz="1600" b="0">
              <a:solidFill>
                <a:schemeClr val="bg1"/>
              </a:solidFill>
            </a:endParaRPr>
          </a:p>
        </p:txBody>
      </p:sp>
      <p:sp>
        <p:nvSpPr>
          <p:cNvPr id="33" name="Chevron 32"/>
          <p:cNvSpPr/>
          <p:nvPr/>
        </p:nvSpPr>
        <p:spPr>
          <a:xfrm>
            <a:off x="2760836"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INSTRUCT</a:t>
            </a:r>
          </a:p>
        </p:txBody>
      </p:sp>
      <p:sp>
        <p:nvSpPr>
          <p:cNvPr id="34" name="Chevron 33"/>
          <p:cNvSpPr/>
          <p:nvPr/>
        </p:nvSpPr>
        <p:spPr>
          <a:xfrm>
            <a:off x="5412088"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PRACTISE</a:t>
            </a:r>
            <a:endParaRPr lang="en-GB" sz="1600" b="0">
              <a:solidFill>
                <a:schemeClr val="bg1"/>
              </a:solidFill>
            </a:endParaRPr>
          </a:p>
        </p:txBody>
      </p:sp>
      <p:sp>
        <p:nvSpPr>
          <p:cNvPr id="35" name="Chevron 34"/>
          <p:cNvSpPr/>
          <p:nvPr/>
        </p:nvSpPr>
        <p:spPr>
          <a:xfrm>
            <a:off x="8068872"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SECURE</a:t>
            </a:r>
            <a:endParaRPr lang="en-GB" sz="1600" b="0">
              <a:solidFill>
                <a:schemeClr val="bg1"/>
              </a:solidFill>
            </a:endParaRPr>
          </a:p>
        </p:txBody>
      </p:sp>
    </p:spTree>
    <p:extLst>
      <p:ext uri="{BB962C8B-B14F-4D97-AF65-F5344CB8AC3E}">
        <p14:creationId xmlns:p14="http://schemas.microsoft.com/office/powerpoint/2010/main" val="2569280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ALT Title - Retrieval Blank">
    <p:spTree>
      <p:nvGrpSpPr>
        <p:cNvPr id="1" name=""/>
        <p:cNvGrpSpPr/>
        <p:nvPr/>
      </p:nvGrpSpPr>
      <p:grpSpPr>
        <a:xfrm>
          <a:off x="0" y="0"/>
          <a:ext cx="0" cy="0"/>
          <a:chOff x="0" y="0"/>
          <a:chExt cx="0" cy="0"/>
        </a:xfrm>
      </p:grpSpPr>
      <p:sp>
        <p:nvSpPr>
          <p:cNvPr id="38" name="TextBox 37"/>
          <p:cNvSpPr txBox="1"/>
          <p:nvPr/>
        </p:nvSpPr>
        <p:spPr>
          <a:xfrm>
            <a:off x="304799" y="72885"/>
            <a:ext cx="11623832" cy="983979"/>
          </a:xfrm>
          <a:prstGeom prst="rect">
            <a:avLst/>
          </a:prstGeom>
          <a:solidFill>
            <a:srgbClr val="DEEBF7"/>
          </a:solidFill>
          <a:ln w="28575">
            <a:solidFill>
              <a:srgbClr val="0B5196"/>
            </a:solidFill>
          </a:ln>
        </p:spPr>
        <p:txBody>
          <a:bodyPr wrap="square" rtlCol="0">
            <a:spAutoFit/>
          </a:bodyPr>
          <a:lstStyle/>
          <a:p>
            <a:endParaRPr lang="en-GB"/>
          </a:p>
        </p:txBody>
      </p:sp>
      <p:sp>
        <p:nvSpPr>
          <p:cNvPr id="31" name="Text Placeholder 30"/>
          <p:cNvSpPr>
            <a:spLocks noGrp="1"/>
          </p:cNvSpPr>
          <p:nvPr>
            <p:ph type="body" sz="quarter" idx="10"/>
          </p:nvPr>
        </p:nvSpPr>
        <p:spPr>
          <a:xfrm>
            <a:off x="425020" y="434384"/>
            <a:ext cx="9099550" cy="488983"/>
          </a:xfrm>
          <a:prstGeom prst="rect">
            <a:avLst/>
          </a:prstGeom>
        </p:spPr>
        <p:txBody>
          <a:bodyPr/>
          <a:lstStyle>
            <a:lvl1pPr marL="0" indent="0">
              <a:buNone/>
              <a:defRPr sz="2400">
                <a:solidFill>
                  <a:srgbClr val="002060"/>
                </a:solidFill>
              </a:defRPr>
            </a:lvl1pPr>
            <a:lvl5pPr marL="1828746" indent="0">
              <a:buNone/>
              <a:defRPr/>
            </a:lvl5pPr>
          </a:lstStyle>
          <a:p>
            <a:pPr lvl="0"/>
            <a:r>
              <a:rPr lang="en-US"/>
              <a:t>Edit Master text styles</a:t>
            </a:r>
          </a:p>
        </p:txBody>
      </p:sp>
      <p:sp>
        <p:nvSpPr>
          <p:cNvPr id="50" name="Text Placeholder 30"/>
          <p:cNvSpPr>
            <a:spLocks noGrp="1"/>
          </p:cNvSpPr>
          <p:nvPr>
            <p:ph type="body" sz="quarter" idx="11"/>
          </p:nvPr>
        </p:nvSpPr>
        <p:spPr>
          <a:xfrm>
            <a:off x="425020" y="1501023"/>
            <a:ext cx="11363568" cy="4460506"/>
          </a:xfrm>
          <a:prstGeom prst="rect">
            <a:avLst/>
          </a:prstGeom>
        </p:spPr>
        <p:txBody>
          <a:bodyPr/>
          <a:lstStyle>
            <a:lvl1pPr marL="0" indent="0">
              <a:buNone/>
              <a:defRPr sz="2400">
                <a:solidFill>
                  <a:srgbClr val="002060"/>
                </a:solidFill>
              </a:defRPr>
            </a:lvl1pPr>
            <a:lvl5pPr marL="1828746" indent="0">
              <a:buNone/>
              <a:defRPr/>
            </a:lvl5pPr>
          </a:lstStyle>
          <a:p>
            <a:pPr lvl="0"/>
            <a:r>
              <a:rPr lang="en-US"/>
              <a:t>Edit Master text styles</a:t>
            </a:r>
          </a:p>
        </p:txBody>
      </p:sp>
      <p:sp>
        <p:nvSpPr>
          <p:cNvPr id="19" name="Rectangle 18"/>
          <p:cNvSpPr/>
          <p:nvPr/>
        </p:nvSpPr>
        <p:spPr>
          <a:xfrm>
            <a:off x="0" y="6339146"/>
            <a:ext cx="12192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 name="Picture 21"/>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10875132" y="6420115"/>
            <a:ext cx="1316867" cy="394572"/>
          </a:xfrm>
          <a:prstGeom prst="rect">
            <a:avLst/>
          </a:prstGeom>
        </p:spPr>
      </p:pic>
      <p:sp>
        <p:nvSpPr>
          <p:cNvPr id="25" name="Pentagon 24"/>
          <p:cNvSpPr/>
          <p:nvPr/>
        </p:nvSpPr>
        <p:spPr>
          <a:xfrm>
            <a:off x="90521" y="6429002"/>
            <a:ext cx="270000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RETRIEVE</a:t>
            </a:r>
            <a:endParaRPr lang="en-GB" sz="1600" b="0">
              <a:solidFill>
                <a:schemeClr val="bg1"/>
              </a:solidFill>
            </a:endParaRPr>
          </a:p>
        </p:txBody>
      </p:sp>
      <p:sp>
        <p:nvSpPr>
          <p:cNvPr id="30" name="Chevron 29"/>
          <p:cNvSpPr/>
          <p:nvPr/>
        </p:nvSpPr>
        <p:spPr>
          <a:xfrm>
            <a:off x="2760836"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INSTRUCT</a:t>
            </a:r>
          </a:p>
        </p:txBody>
      </p:sp>
      <p:sp>
        <p:nvSpPr>
          <p:cNvPr id="32" name="Chevron 31"/>
          <p:cNvSpPr/>
          <p:nvPr/>
        </p:nvSpPr>
        <p:spPr>
          <a:xfrm>
            <a:off x="5412088"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PRACTISE</a:t>
            </a:r>
            <a:endParaRPr lang="en-GB" sz="1600" b="0">
              <a:solidFill>
                <a:schemeClr val="bg1"/>
              </a:solidFill>
            </a:endParaRPr>
          </a:p>
        </p:txBody>
      </p:sp>
      <p:sp>
        <p:nvSpPr>
          <p:cNvPr id="33" name="Chevron 32"/>
          <p:cNvSpPr/>
          <p:nvPr/>
        </p:nvSpPr>
        <p:spPr>
          <a:xfrm>
            <a:off x="8068872"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SECURE</a:t>
            </a:r>
            <a:endParaRPr lang="en-GB" sz="1600" b="0">
              <a:solidFill>
                <a:schemeClr val="bg1"/>
              </a:solidFill>
            </a:endParaRPr>
          </a:p>
        </p:txBody>
      </p:sp>
    </p:spTree>
    <p:extLst>
      <p:ext uri="{BB962C8B-B14F-4D97-AF65-F5344CB8AC3E}">
        <p14:creationId xmlns:p14="http://schemas.microsoft.com/office/powerpoint/2010/main" val="2231781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LT Retrieve - Ruler">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272048" y="304515"/>
            <a:ext cx="10945813" cy="750661"/>
          </a:xfrm>
          <a:prstGeom prst="rect">
            <a:avLst/>
          </a:prstGeom>
        </p:spPr>
        <p:txBody>
          <a:bodyPr/>
          <a:lstStyle>
            <a:lvl1pPr marL="0" indent="0">
              <a:buNone/>
              <a:defRPr sz="3600"/>
            </a:lvl1pPr>
          </a:lstStyle>
          <a:p>
            <a:pPr lvl="0"/>
            <a:r>
              <a:rPr lang="en-US"/>
              <a:t>Edit Master text styles</a:t>
            </a:r>
          </a:p>
        </p:txBody>
      </p:sp>
      <p:sp>
        <p:nvSpPr>
          <p:cNvPr id="7" name="Content Placeholder 6"/>
          <p:cNvSpPr>
            <a:spLocks noGrp="1"/>
          </p:cNvSpPr>
          <p:nvPr>
            <p:ph sz="quarter" idx="11"/>
          </p:nvPr>
        </p:nvSpPr>
        <p:spPr>
          <a:xfrm>
            <a:off x="287338" y="1377950"/>
            <a:ext cx="10945812"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4" name="Rectangle 43"/>
          <p:cNvSpPr/>
          <p:nvPr/>
        </p:nvSpPr>
        <p:spPr>
          <a:xfrm>
            <a:off x="11498874" y="-12902"/>
            <a:ext cx="696730" cy="65059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n-lt"/>
            </a:endParaRPr>
          </a:p>
        </p:txBody>
      </p:sp>
      <p:graphicFrame>
        <p:nvGraphicFramePr>
          <p:cNvPr id="45" name="Table 44"/>
          <p:cNvGraphicFramePr>
            <a:graphicFrameLocks noGrp="1"/>
          </p:cNvGraphicFramePr>
          <p:nvPr>
            <p:extLst>
              <p:ext uri="{D42A27DB-BD31-4B8C-83A1-F6EECF244321}">
                <p14:modId xmlns:p14="http://schemas.microsoft.com/office/powerpoint/2010/main" val="1548719632"/>
              </p:ext>
            </p:extLst>
          </p:nvPr>
        </p:nvGraphicFramePr>
        <p:xfrm>
          <a:off x="11559521" y="529722"/>
          <a:ext cx="612157" cy="5581320"/>
        </p:xfrm>
        <a:graphic>
          <a:graphicData uri="http://schemas.openxmlformats.org/drawingml/2006/table">
            <a:tbl>
              <a:tblPr firstRow="1" bandRow="1">
                <a:tableStyleId>{5C22544A-7EE6-4342-B048-85BDC9FD1C3A}</a:tableStyleId>
              </a:tblPr>
              <a:tblGrid>
                <a:gridCol w="612157">
                  <a:extLst>
                    <a:ext uri="{9D8B030D-6E8A-4147-A177-3AD203B41FA5}">
                      <a16:colId xmlns:a16="http://schemas.microsoft.com/office/drawing/2014/main" val="1173439250"/>
                    </a:ext>
                  </a:extLst>
                </a:gridCol>
              </a:tblGrid>
              <a:tr h="670794">
                <a:tc>
                  <a:txBody>
                    <a:bodyPr/>
                    <a:lstStyle/>
                    <a:p>
                      <a:pPr algn="ctr"/>
                      <a:r>
                        <a:rPr lang="en-GB" sz="800" b="1">
                          <a:solidFill>
                            <a:schemeClr val="bg1"/>
                          </a:solidFill>
                          <a:latin typeface="Lato" panose="020F0502020204030203" pitchFamily="34" charset="0"/>
                        </a:rPr>
                        <a:t>RETRIEVE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a:solidFill>
                            <a:schemeClr val="bg1"/>
                          </a:solidFill>
                          <a:latin typeface="Lato" panose="020F0502020204030203" pitchFamily="34" charset="0"/>
                        </a:rPr>
                        <a:t>DECODE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a:solidFill>
                            <a:schemeClr val="bg1"/>
                          </a:solidFill>
                          <a:effectLst/>
                          <a:latin typeface="Lato" panose="020F0502020204030203" pitchFamily="34" charset="0"/>
                        </a:rPr>
                        <a:t>CONNECT</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a:solidFill>
                            <a:schemeClr val="bg1"/>
                          </a:solidFill>
                          <a:latin typeface="Lato" panose="020F0502020204030203" pitchFamily="34" charset="0"/>
                        </a:rPr>
                        <a:t>VISUALISE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a:solidFill>
                            <a:schemeClr val="bg1"/>
                          </a:solidFill>
                          <a:latin typeface="Lato" panose="020F0502020204030203" pitchFamily="34" charset="0"/>
                        </a:rPr>
                        <a:t>SUMMARISE</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a:solidFill>
                            <a:schemeClr val="bg1"/>
                          </a:solidFill>
                          <a:latin typeface="Lato" panose="020F0502020204030203" pitchFamily="34" charset="0"/>
                        </a:rPr>
                        <a:t>INFER</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a:solidFill>
                            <a:schemeClr val="bg1"/>
                          </a:solidFill>
                          <a:latin typeface="Lato" panose="020F0502020204030203" pitchFamily="34" charset="0"/>
                        </a:rPr>
                        <a:t>PREDICT</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a:solidFill>
                            <a:schemeClr val="bg1"/>
                          </a:solidFill>
                          <a:latin typeface="Lato" panose="020F0502020204030203" pitchFamily="34" charset="0"/>
                        </a:rPr>
                        <a:t>EXAMINE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46" name="Group 45"/>
          <p:cNvGrpSpPr/>
          <p:nvPr/>
        </p:nvGrpSpPr>
        <p:grpSpPr>
          <a:xfrm>
            <a:off x="11629923" y="2865412"/>
            <a:ext cx="386112" cy="318172"/>
            <a:chOff x="3206569" y="2423806"/>
            <a:chExt cx="752955" cy="707366"/>
          </a:xfrm>
        </p:grpSpPr>
        <p:pic>
          <p:nvPicPr>
            <p:cNvPr id="54"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56" name="Picture 55"/>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725168" y="4247201"/>
            <a:ext cx="267421" cy="314182"/>
          </a:xfrm>
          <a:prstGeom prst="rect">
            <a:avLst/>
          </a:prstGeom>
        </p:spPr>
      </p:pic>
      <p:pic>
        <p:nvPicPr>
          <p:cNvPr id="57"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1741486" y="3561335"/>
            <a:ext cx="206961" cy="291029"/>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57"/>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646190" y="2166177"/>
            <a:ext cx="377815" cy="361612"/>
          </a:xfrm>
          <a:prstGeom prst="rect">
            <a:avLst/>
          </a:prstGeom>
        </p:spPr>
      </p:pic>
      <p:pic>
        <p:nvPicPr>
          <p:cNvPr id="59" name="Picture 58"/>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11625043" y="1378197"/>
            <a:ext cx="416216" cy="361939"/>
          </a:xfrm>
          <a:prstGeom prst="rect">
            <a:avLst/>
          </a:prstGeom>
        </p:spPr>
      </p:pic>
      <p:pic>
        <p:nvPicPr>
          <p:cNvPr id="60" name="Picture 59"/>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11631028" y="733844"/>
            <a:ext cx="397619" cy="321332"/>
          </a:xfrm>
          <a:prstGeom prst="rect">
            <a:avLst/>
          </a:prstGeom>
        </p:spPr>
      </p:pic>
      <p:pic>
        <p:nvPicPr>
          <p:cNvPr id="61" name="Picture 60"/>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11646190" y="5004136"/>
            <a:ext cx="393846" cy="291102"/>
          </a:xfrm>
          <a:prstGeom prst="rect">
            <a:avLst/>
          </a:prstGeom>
        </p:spPr>
      </p:pic>
      <p:pic>
        <p:nvPicPr>
          <p:cNvPr id="62" name="Picture 61"/>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11736533" y="5610059"/>
            <a:ext cx="237138" cy="317761"/>
          </a:xfrm>
          <a:prstGeom prst="rect">
            <a:avLst/>
          </a:prstGeom>
        </p:spPr>
      </p:pic>
      <p:sp>
        <p:nvSpPr>
          <p:cNvPr id="63" name="Pentagon 62"/>
          <p:cNvSpPr/>
          <p:nvPr/>
        </p:nvSpPr>
        <p:spPr>
          <a:xfrm rot="5400000">
            <a:off x="11561796" y="3400"/>
            <a:ext cx="552955" cy="602231"/>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p:cNvSpPr/>
          <p:nvPr/>
        </p:nvSpPr>
        <p:spPr>
          <a:xfrm>
            <a:off x="11489909" y="-6595"/>
            <a:ext cx="704800" cy="584775"/>
          </a:xfrm>
          <a:prstGeom prst="rect">
            <a:avLst/>
          </a:prstGeom>
        </p:spPr>
        <p:txBody>
          <a:bodyPr wrap="square">
            <a:spAutoFit/>
          </a:bodyPr>
          <a:lstStyle/>
          <a:p>
            <a:pPr algn="ctr"/>
            <a:r>
              <a:rPr lang="en-GB" sz="1000" b="1" i="0">
                <a:solidFill>
                  <a:srgbClr val="0B5196"/>
                </a:solidFill>
                <a:latin typeface="+mn-lt"/>
              </a:rPr>
              <a:t>EVERY CHILD A READER</a:t>
            </a:r>
          </a:p>
          <a:p>
            <a:pPr algn="ctr"/>
            <a:endParaRPr lang="en-GB" sz="200" b="0" i="1">
              <a:solidFill>
                <a:srgbClr val="002060"/>
              </a:solidFill>
              <a:latin typeface="+mn-lt"/>
            </a:endParaRPr>
          </a:p>
        </p:txBody>
      </p:sp>
      <p:sp>
        <p:nvSpPr>
          <p:cNvPr id="65" name="Rectangle 64"/>
          <p:cNvSpPr/>
          <p:nvPr/>
        </p:nvSpPr>
        <p:spPr>
          <a:xfrm>
            <a:off x="0" y="6339146"/>
            <a:ext cx="12192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6" name="Picture 65"/>
          <p:cNvPicPr>
            <a:picLocks noChangeAspect="1"/>
          </p:cNvPicPr>
          <p:nvPr/>
        </p:nvPicPr>
        <p:blipFill rotWithShape="1">
          <a:blip r:embed="rId19" cstate="print">
            <a:extLst>
              <a:ext uri="{28A0092B-C50C-407E-A947-70E740481C1C}">
                <a14:useLocalDpi xmlns:a14="http://schemas.microsoft.com/office/drawing/2010/main" val="0"/>
              </a:ext>
            </a:extLst>
          </a:blip>
          <a:srcRect l="-1" t="1" r="-6700" b="2639"/>
          <a:stretch/>
        </p:blipFill>
        <p:spPr>
          <a:xfrm>
            <a:off x="10875132" y="6420115"/>
            <a:ext cx="1316867" cy="394572"/>
          </a:xfrm>
          <a:prstGeom prst="rect">
            <a:avLst/>
          </a:prstGeom>
        </p:spPr>
      </p:pic>
      <p:sp>
        <p:nvSpPr>
          <p:cNvPr id="67" name="Pentagon 66"/>
          <p:cNvSpPr/>
          <p:nvPr/>
        </p:nvSpPr>
        <p:spPr>
          <a:xfrm>
            <a:off x="90521" y="6429002"/>
            <a:ext cx="270000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RETRIEVE</a:t>
            </a:r>
            <a:endParaRPr lang="en-GB" sz="1600" b="0">
              <a:solidFill>
                <a:schemeClr val="bg1"/>
              </a:solidFill>
            </a:endParaRPr>
          </a:p>
        </p:txBody>
      </p:sp>
      <p:sp>
        <p:nvSpPr>
          <p:cNvPr id="68" name="Chevron 67"/>
          <p:cNvSpPr/>
          <p:nvPr/>
        </p:nvSpPr>
        <p:spPr>
          <a:xfrm>
            <a:off x="2760836"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INSTRUCT</a:t>
            </a:r>
          </a:p>
        </p:txBody>
      </p:sp>
      <p:sp>
        <p:nvSpPr>
          <p:cNvPr id="69" name="Chevron 68"/>
          <p:cNvSpPr/>
          <p:nvPr/>
        </p:nvSpPr>
        <p:spPr>
          <a:xfrm>
            <a:off x="5412088"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PRACTISE</a:t>
            </a:r>
            <a:endParaRPr lang="en-GB" sz="1600" b="0">
              <a:solidFill>
                <a:schemeClr val="bg1"/>
              </a:solidFill>
            </a:endParaRPr>
          </a:p>
        </p:txBody>
      </p:sp>
      <p:sp>
        <p:nvSpPr>
          <p:cNvPr id="70" name="Chevron 69"/>
          <p:cNvSpPr/>
          <p:nvPr/>
        </p:nvSpPr>
        <p:spPr>
          <a:xfrm>
            <a:off x="8068872"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SECURE</a:t>
            </a:r>
            <a:endParaRPr lang="en-GB" sz="1600" b="0">
              <a:solidFill>
                <a:schemeClr val="bg1"/>
              </a:solidFill>
            </a:endParaRPr>
          </a:p>
        </p:txBody>
      </p:sp>
    </p:spTree>
    <p:extLst>
      <p:ext uri="{BB962C8B-B14F-4D97-AF65-F5344CB8AC3E}">
        <p14:creationId xmlns:p14="http://schemas.microsoft.com/office/powerpoint/2010/main" val="3016576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LT Instruct ">
    <p:spTree>
      <p:nvGrpSpPr>
        <p:cNvPr id="1" name=""/>
        <p:cNvGrpSpPr/>
        <p:nvPr/>
      </p:nvGrpSpPr>
      <p:grpSpPr>
        <a:xfrm>
          <a:off x="0" y="0"/>
          <a:ext cx="0" cy="0"/>
          <a:chOff x="0" y="0"/>
          <a:chExt cx="0" cy="0"/>
        </a:xfrm>
      </p:grpSpPr>
      <p:sp>
        <p:nvSpPr>
          <p:cNvPr id="24" name="Text Placeholder 4"/>
          <p:cNvSpPr>
            <a:spLocks noGrp="1"/>
          </p:cNvSpPr>
          <p:nvPr>
            <p:ph type="body" sz="quarter" idx="10"/>
          </p:nvPr>
        </p:nvSpPr>
        <p:spPr>
          <a:xfrm>
            <a:off x="272048" y="304515"/>
            <a:ext cx="10945813" cy="750661"/>
          </a:xfrm>
          <a:prstGeom prst="rect">
            <a:avLst/>
          </a:prstGeom>
        </p:spPr>
        <p:txBody>
          <a:bodyPr/>
          <a:lstStyle>
            <a:lvl1pPr marL="0" indent="0">
              <a:buNone/>
              <a:defRPr sz="3600"/>
            </a:lvl1pPr>
          </a:lstStyle>
          <a:p>
            <a:pPr lvl="0"/>
            <a:r>
              <a:rPr lang="en-US"/>
              <a:t>Edit Master text styles</a:t>
            </a:r>
          </a:p>
        </p:txBody>
      </p:sp>
      <p:sp>
        <p:nvSpPr>
          <p:cNvPr id="25" name="Content Placeholder 6"/>
          <p:cNvSpPr>
            <a:spLocks noGrp="1"/>
          </p:cNvSpPr>
          <p:nvPr>
            <p:ph sz="quarter" idx="11"/>
          </p:nvPr>
        </p:nvSpPr>
        <p:spPr>
          <a:xfrm>
            <a:off x="287338" y="1377950"/>
            <a:ext cx="10945812"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Rectangle 10"/>
          <p:cNvSpPr/>
          <p:nvPr/>
        </p:nvSpPr>
        <p:spPr>
          <a:xfrm>
            <a:off x="0" y="6339146"/>
            <a:ext cx="12192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10875132" y="6420115"/>
            <a:ext cx="1316867" cy="394572"/>
          </a:xfrm>
          <a:prstGeom prst="rect">
            <a:avLst/>
          </a:prstGeom>
        </p:spPr>
      </p:pic>
      <p:sp>
        <p:nvSpPr>
          <p:cNvPr id="13" name="Pentagon 12"/>
          <p:cNvSpPr/>
          <p:nvPr/>
        </p:nvSpPr>
        <p:spPr>
          <a:xfrm>
            <a:off x="90521" y="6429002"/>
            <a:ext cx="270000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RETRIEVE</a:t>
            </a:r>
            <a:endParaRPr lang="en-GB" sz="1600" b="0">
              <a:solidFill>
                <a:schemeClr val="bg1"/>
              </a:solidFill>
            </a:endParaRPr>
          </a:p>
        </p:txBody>
      </p:sp>
      <p:sp>
        <p:nvSpPr>
          <p:cNvPr id="14" name="Chevron 13"/>
          <p:cNvSpPr/>
          <p:nvPr/>
        </p:nvSpPr>
        <p:spPr>
          <a:xfrm>
            <a:off x="2760836" y="6429002"/>
            <a:ext cx="2700000" cy="360000"/>
          </a:xfrm>
          <a:prstGeom prst="chevron">
            <a:avLst/>
          </a:prstGeom>
          <a:solidFill>
            <a:srgbClr val="DCB50E"/>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INSTRUCT</a:t>
            </a:r>
          </a:p>
        </p:txBody>
      </p:sp>
      <p:sp>
        <p:nvSpPr>
          <p:cNvPr id="15" name="Chevron 14"/>
          <p:cNvSpPr/>
          <p:nvPr/>
        </p:nvSpPr>
        <p:spPr>
          <a:xfrm>
            <a:off x="5412088"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PRACTISE</a:t>
            </a:r>
            <a:endParaRPr lang="en-GB" sz="1600" b="0">
              <a:solidFill>
                <a:schemeClr val="bg1"/>
              </a:solidFill>
            </a:endParaRPr>
          </a:p>
        </p:txBody>
      </p:sp>
      <p:sp>
        <p:nvSpPr>
          <p:cNvPr id="16" name="Chevron 15"/>
          <p:cNvSpPr/>
          <p:nvPr/>
        </p:nvSpPr>
        <p:spPr>
          <a:xfrm>
            <a:off x="8068872"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SECURE</a:t>
            </a:r>
            <a:endParaRPr lang="en-GB" sz="1600" b="0">
              <a:solidFill>
                <a:schemeClr val="bg1"/>
              </a:solidFill>
            </a:endParaRPr>
          </a:p>
        </p:txBody>
      </p:sp>
    </p:spTree>
    <p:extLst>
      <p:ext uri="{BB962C8B-B14F-4D97-AF65-F5344CB8AC3E}">
        <p14:creationId xmlns:p14="http://schemas.microsoft.com/office/powerpoint/2010/main" val="3523046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LT Instruct - Ruler">
    <p:spTree>
      <p:nvGrpSpPr>
        <p:cNvPr id="1" name=""/>
        <p:cNvGrpSpPr/>
        <p:nvPr/>
      </p:nvGrpSpPr>
      <p:grpSpPr>
        <a:xfrm>
          <a:off x="0" y="0"/>
          <a:ext cx="0" cy="0"/>
          <a:chOff x="0" y="0"/>
          <a:chExt cx="0" cy="0"/>
        </a:xfrm>
      </p:grpSpPr>
      <p:sp>
        <p:nvSpPr>
          <p:cNvPr id="24" name="Text Placeholder 4"/>
          <p:cNvSpPr>
            <a:spLocks noGrp="1"/>
          </p:cNvSpPr>
          <p:nvPr>
            <p:ph type="body" sz="quarter" idx="10"/>
          </p:nvPr>
        </p:nvSpPr>
        <p:spPr>
          <a:xfrm>
            <a:off x="272048" y="304515"/>
            <a:ext cx="10945813" cy="750661"/>
          </a:xfrm>
          <a:prstGeom prst="rect">
            <a:avLst/>
          </a:prstGeom>
        </p:spPr>
        <p:txBody>
          <a:bodyPr/>
          <a:lstStyle>
            <a:lvl1pPr marL="0" indent="0">
              <a:buNone/>
              <a:defRPr sz="3600"/>
            </a:lvl1pPr>
          </a:lstStyle>
          <a:p>
            <a:pPr lvl="0"/>
            <a:r>
              <a:rPr lang="en-US"/>
              <a:t>Edit Master text styles</a:t>
            </a:r>
          </a:p>
        </p:txBody>
      </p:sp>
      <p:sp>
        <p:nvSpPr>
          <p:cNvPr id="25" name="Content Placeholder 6"/>
          <p:cNvSpPr>
            <a:spLocks noGrp="1"/>
          </p:cNvSpPr>
          <p:nvPr>
            <p:ph sz="quarter" idx="11"/>
          </p:nvPr>
        </p:nvSpPr>
        <p:spPr>
          <a:xfrm>
            <a:off x="287338" y="1377950"/>
            <a:ext cx="10945812"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0" name="Rectangle 39"/>
          <p:cNvSpPr/>
          <p:nvPr/>
        </p:nvSpPr>
        <p:spPr>
          <a:xfrm>
            <a:off x="11498874" y="-12902"/>
            <a:ext cx="696730" cy="65059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n-lt"/>
            </a:endParaRPr>
          </a:p>
        </p:txBody>
      </p:sp>
      <p:graphicFrame>
        <p:nvGraphicFramePr>
          <p:cNvPr id="41" name="Table 40"/>
          <p:cNvGraphicFramePr>
            <a:graphicFrameLocks noGrp="1"/>
          </p:cNvGraphicFramePr>
          <p:nvPr>
            <p:extLst>
              <p:ext uri="{D42A27DB-BD31-4B8C-83A1-F6EECF244321}">
                <p14:modId xmlns:p14="http://schemas.microsoft.com/office/powerpoint/2010/main" val="2710976501"/>
              </p:ext>
            </p:extLst>
          </p:nvPr>
        </p:nvGraphicFramePr>
        <p:xfrm>
          <a:off x="11559521" y="529722"/>
          <a:ext cx="612157" cy="5581320"/>
        </p:xfrm>
        <a:graphic>
          <a:graphicData uri="http://schemas.openxmlformats.org/drawingml/2006/table">
            <a:tbl>
              <a:tblPr firstRow="1" bandRow="1">
                <a:tableStyleId>{5C22544A-7EE6-4342-B048-85BDC9FD1C3A}</a:tableStyleId>
              </a:tblPr>
              <a:tblGrid>
                <a:gridCol w="612157">
                  <a:extLst>
                    <a:ext uri="{9D8B030D-6E8A-4147-A177-3AD203B41FA5}">
                      <a16:colId xmlns:a16="http://schemas.microsoft.com/office/drawing/2014/main" val="1173439250"/>
                    </a:ext>
                  </a:extLst>
                </a:gridCol>
              </a:tblGrid>
              <a:tr h="670794">
                <a:tc>
                  <a:txBody>
                    <a:bodyPr/>
                    <a:lstStyle/>
                    <a:p>
                      <a:pPr algn="ctr"/>
                      <a:r>
                        <a:rPr lang="en-GB" sz="800" b="1">
                          <a:solidFill>
                            <a:schemeClr val="bg1"/>
                          </a:solidFill>
                          <a:latin typeface="Lato" panose="020F0502020204030203" pitchFamily="34" charset="0"/>
                        </a:rPr>
                        <a:t>RETRIEVE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a:solidFill>
                            <a:schemeClr val="bg1"/>
                          </a:solidFill>
                          <a:latin typeface="Lato" panose="020F0502020204030203" pitchFamily="34" charset="0"/>
                        </a:rPr>
                        <a:t>DECODE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a:solidFill>
                            <a:schemeClr val="bg1"/>
                          </a:solidFill>
                          <a:effectLst/>
                          <a:latin typeface="Lato" panose="020F0502020204030203" pitchFamily="34" charset="0"/>
                        </a:rPr>
                        <a:t>CONNECT</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a:solidFill>
                            <a:schemeClr val="bg1"/>
                          </a:solidFill>
                          <a:latin typeface="Lato" panose="020F0502020204030203" pitchFamily="34" charset="0"/>
                        </a:rPr>
                        <a:t>VISUALISE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a:solidFill>
                            <a:schemeClr val="bg1"/>
                          </a:solidFill>
                          <a:latin typeface="Lato" panose="020F0502020204030203" pitchFamily="34" charset="0"/>
                        </a:rPr>
                        <a:t>SUMMARISE</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a:solidFill>
                            <a:schemeClr val="bg1"/>
                          </a:solidFill>
                          <a:latin typeface="Lato" panose="020F0502020204030203" pitchFamily="34" charset="0"/>
                        </a:rPr>
                        <a:t>INFER</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a:solidFill>
                            <a:schemeClr val="bg1"/>
                          </a:solidFill>
                          <a:latin typeface="Lato" panose="020F0502020204030203" pitchFamily="34" charset="0"/>
                        </a:rPr>
                        <a:t>PREDICT</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a:solidFill>
                            <a:schemeClr val="bg1"/>
                          </a:solidFill>
                          <a:latin typeface="Lato" panose="020F0502020204030203" pitchFamily="34" charset="0"/>
                        </a:rPr>
                        <a:t>EXAMINE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42" name="Group 41"/>
          <p:cNvGrpSpPr/>
          <p:nvPr/>
        </p:nvGrpSpPr>
        <p:grpSpPr>
          <a:xfrm>
            <a:off x="11629923" y="2865412"/>
            <a:ext cx="386112" cy="318172"/>
            <a:chOff x="3206569" y="2423806"/>
            <a:chExt cx="752955" cy="707366"/>
          </a:xfrm>
        </p:grpSpPr>
        <p:pic>
          <p:nvPicPr>
            <p:cNvPr id="43"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45" name="Picture 44"/>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725168" y="4247201"/>
            <a:ext cx="267421" cy="314182"/>
          </a:xfrm>
          <a:prstGeom prst="rect">
            <a:avLst/>
          </a:prstGeom>
        </p:spPr>
      </p:pic>
      <p:pic>
        <p:nvPicPr>
          <p:cNvPr id="46"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1741486" y="3561335"/>
            <a:ext cx="206961" cy="29102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646190" y="2166177"/>
            <a:ext cx="377815" cy="361612"/>
          </a:xfrm>
          <a:prstGeom prst="rect">
            <a:avLst/>
          </a:prstGeom>
        </p:spPr>
      </p:pic>
      <p:pic>
        <p:nvPicPr>
          <p:cNvPr id="48" name="Picture 47"/>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11625043" y="1378197"/>
            <a:ext cx="416216" cy="361939"/>
          </a:xfrm>
          <a:prstGeom prst="rect">
            <a:avLst/>
          </a:prstGeom>
        </p:spPr>
      </p:pic>
      <p:pic>
        <p:nvPicPr>
          <p:cNvPr id="49" name="Picture 48"/>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11631028" y="733844"/>
            <a:ext cx="397619" cy="321332"/>
          </a:xfrm>
          <a:prstGeom prst="rect">
            <a:avLst/>
          </a:prstGeom>
        </p:spPr>
      </p:pic>
      <p:pic>
        <p:nvPicPr>
          <p:cNvPr id="50" name="Picture 49"/>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11646190" y="5004136"/>
            <a:ext cx="393846" cy="291102"/>
          </a:xfrm>
          <a:prstGeom prst="rect">
            <a:avLst/>
          </a:prstGeom>
        </p:spPr>
      </p:pic>
      <p:pic>
        <p:nvPicPr>
          <p:cNvPr id="51" name="Picture 50"/>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11736533" y="5610059"/>
            <a:ext cx="237138" cy="317761"/>
          </a:xfrm>
          <a:prstGeom prst="rect">
            <a:avLst/>
          </a:prstGeom>
        </p:spPr>
      </p:pic>
      <p:sp>
        <p:nvSpPr>
          <p:cNvPr id="52" name="Pentagon 51"/>
          <p:cNvSpPr/>
          <p:nvPr/>
        </p:nvSpPr>
        <p:spPr>
          <a:xfrm rot="5400000">
            <a:off x="11561796" y="3400"/>
            <a:ext cx="552955" cy="602231"/>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11489909" y="-6595"/>
            <a:ext cx="704800" cy="584775"/>
          </a:xfrm>
          <a:prstGeom prst="rect">
            <a:avLst/>
          </a:prstGeom>
        </p:spPr>
        <p:txBody>
          <a:bodyPr wrap="square">
            <a:spAutoFit/>
          </a:bodyPr>
          <a:lstStyle/>
          <a:p>
            <a:pPr algn="ctr"/>
            <a:r>
              <a:rPr lang="en-GB" sz="1000" b="1" i="0">
                <a:solidFill>
                  <a:srgbClr val="0B5196"/>
                </a:solidFill>
                <a:latin typeface="+mn-lt"/>
              </a:rPr>
              <a:t>EVERY CHILD A READER</a:t>
            </a:r>
          </a:p>
          <a:p>
            <a:pPr algn="ctr"/>
            <a:endParaRPr lang="en-GB" sz="200" b="0" i="1">
              <a:solidFill>
                <a:srgbClr val="002060"/>
              </a:solidFill>
              <a:latin typeface="+mn-lt"/>
            </a:endParaRPr>
          </a:p>
        </p:txBody>
      </p:sp>
      <p:sp>
        <p:nvSpPr>
          <p:cNvPr id="54" name="Rectangle 53"/>
          <p:cNvSpPr/>
          <p:nvPr/>
        </p:nvSpPr>
        <p:spPr>
          <a:xfrm>
            <a:off x="0" y="6339146"/>
            <a:ext cx="12192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5" name="Picture 54"/>
          <p:cNvPicPr>
            <a:picLocks noChangeAspect="1"/>
          </p:cNvPicPr>
          <p:nvPr/>
        </p:nvPicPr>
        <p:blipFill rotWithShape="1">
          <a:blip r:embed="rId19" cstate="print">
            <a:extLst>
              <a:ext uri="{28A0092B-C50C-407E-A947-70E740481C1C}">
                <a14:useLocalDpi xmlns:a14="http://schemas.microsoft.com/office/drawing/2010/main" val="0"/>
              </a:ext>
            </a:extLst>
          </a:blip>
          <a:srcRect l="-1" t="1" r="-6700" b="2639"/>
          <a:stretch/>
        </p:blipFill>
        <p:spPr>
          <a:xfrm>
            <a:off x="10875132" y="6420115"/>
            <a:ext cx="1316867" cy="394572"/>
          </a:xfrm>
          <a:prstGeom prst="rect">
            <a:avLst/>
          </a:prstGeom>
        </p:spPr>
      </p:pic>
      <p:sp>
        <p:nvSpPr>
          <p:cNvPr id="56" name="Pentagon 55"/>
          <p:cNvSpPr/>
          <p:nvPr/>
        </p:nvSpPr>
        <p:spPr>
          <a:xfrm>
            <a:off x="90521" y="6429002"/>
            <a:ext cx="270000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RETRIEVE</a:t>
            </a:r>
            <a:endParaRPr lang="en-GB" sz="1600" b="0">
              <a:solidFill>
                <a:schemeClr val="bg1"/>
              </a:solidFill>
            </a:endParaRPr>
          </a:p>
        </p:txBody>
      </p:sp>
      <p:sp>
        <p:nvSpPr>
          <p:cNvPr id="57" name="Chevron 56"/>
          <p:cNvSpPr/>
          <p:nvPr/>
        </p:nvSpPr>
        <p:spPr>
          <a:xfrm>
            <a:off x="2760836" y="6429002"/>
            <a:ext cx="2700000" cy="360000"/>
          </a:xfrm>
          <a:prstGeom prst="chevron">
            <a:avLst/>
          </a:prstGeom>
          <a:solidFill>
            <a:srgbClr val="DCB50E"/>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INSTRUCT</a:t>
            </a:r>
          </a:p>
        </p:txBody>
      </p:sp>
      <p:sp>
        <p:nvSpPr>
          <p:cNvPr id="58" name="Chevron 57"/>
          <p:cNvSpPr/>
          <p:nvPr/>
        </p:nvSpPr>
        <p:spPr>
          <a:xfrm>
            <a:off x="5412088"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PRACTISE</a:t>
            </a:r>
            <a:endParaRPr lang="en-GB" sz="1600" b="0">
              <a:solidFill>
                <a:schemeClr val="bg1"/>
              </a:solidFill>
            </a:endParaRPr>
          </a:p>
        </p:txBody>
      </p:sp>
      <p:sp>
        <p:nvSpPr>
          <p:cNvPr id="59" name="Chevron 58"/>
          <p:cNvSpPr/>
          <p:nvPr/>
        </p:nvSpPr>
        <p:spPr>
          <a:xfrm>
            <a:off x="8068872"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SECURE</a:t>
            </a:r>
            <a:endParaRPr lang="en-GB" sz="1600" b="0">
              <a:solidFill>
                <a:schemeClr val="bg1"/>
              </a:solidFill>
            </a:endParaRPr>
          </a:p>
        </p:txBody>
      </p:sp>
    </p:spTree>
    <p:extLst>
      <p:ext uri="{BB962C8B-B14F-4D97-AF65-F5344CB8AC3E}">
        <p14:creationId xmlns:p14="http://schemas.microsoft.com/office/powerpoint/2010/main" val="838376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LT Practise">
    <p:spTree>
      <p:nvGrpSpPr>
        <p:cNvPr id="1" name=""/>
        <p:cNvGrpSpPr/>
        <p:nvPr/>
      </p:nvGrpSpPr>
      <p:grpSpPr>
        <a:xfrm>
          <a:off x="0" y="0"/>
          <a:ext cx="0" cy="0"/>
          <a:chOff x="0" y="0"/>
          <a:chExt cx="0" cy="0"/>
        </a:xfrm>
      </p:grpSpPr>
      <p:sp>
        <p:nvSpPr>
          <p:cNvPr id="8" name="Text Placeholder 4"/>
          <p:cNvSpPr>
            <a:spLocks noGrp="1"/>
          </p:cNvSpPr>
          <p:nvPr>
            <p:ph type="body" sz="quarter" idx="10"/>
          </p:nvPr>
        </p:nvSpPr>
        <p:spPr>
          <a:xfrm>
            <a:off x="272048" y="304515"/>
            <a:ext cx="11626757" cy="750661"/>
          </a:xfrm>
          <a:prstGeom prst="rect">
            <a:avLst/>
          </a:prstGeom>
        </p:spPr>
        <p:txBody>
          <a:bodyPr/>
          <a:lstStyle>
            <a:lvl1pPr marL="0" indent="0">
              <a:buNone/>
              <a:defRPr sz="3600"/>
            </a:lvl1pPr>
          </a:lstStyle>
          <a:p>
            <a:pPr lvl="0"/>
            <a:r>
              <a:rPr lang="en-US"/>
              <a:t>Edit Master text styles</a:t>
            </a:r>
          </a:p>
        </p:txBody>
      </p:sp>
      <p:sp>
        <p:nvSpPr>
          <p:cNvPr id="9" name="Content Placeholder 6"/>
          <p:cNvSpPr>
            <a:spLocks noGrp="1"/>
          </p:cNvSpPr>
          <p:nvPr>
            <p:ph sz="quarter" idx="11"/>
          </p:nvPr>
        </p:nvSpPr>
        <p:spPr>
          <a:xfrm>
            <a:off x="287338" y="1377950"/>
            <a:ext cx="11626756"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Rectangle 10"/>
          <p:cNvSpPr/>
          <p:nvPr/>
        </p:nvSpPr>
        <p:spPr>
          <a:xfrm>
            <a:off x="0" y="6339146"/>
            <a:ext cx="12192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10875132" y="6420115"/>
            <a:ext cx="1316867" cy="394572"/>
          </a:xfrm>
          <a:prstGeom prst="rect">
            <a:avLst/>
          </a:prstGeom>
        </p:spPr>
      </p:pic>
      <p:sp>
        <p:nvSpPr>
          <p:cNvPr id="13" name="Pentagon 12"/>
          <p:cNvSpPr/>
          <p:nvPr/>
        </p:nvSpPr>
        <p:spPr>
          <a:xfrm>
            <a:off x="90521" y="6429002"/>
            <a:ext cx="270000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RETRIEVE</a:t>
            </a:r>
            <a:endParaRPr lang="en-GB" sz="1600" b="0">
              <a:solidFill>
                <a:schemeClr val="bg1"/>
              </a:solidFill>
            </a:endParaRPr>
          </a:p>
        </p:txBody>
      </p:sp>
      <p:sp>
        <p:nvSpPr>
          <p:cNvPr id="14" name="Chevron 13"/>
          <p:cNvSpPr/>
          <p:nvPr/>
        </p:nvSpPr>
        <p:spPr>
          <a:xfrm>
            <a:off x="2760836"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INSTRUCT</a:t>
            </a:r>
          </a:p>
        </p:txBody>
      </p:sp>
      <p:sp>
        <p:nvSpPr>
          <p:cNvPr id="22" name="Chevron 21"/>
          <p:cNvSpPr/>
          <p:nvPr/>
        </p:nvSpPr>
        <p:spPr>
          <a:xfrm>
            <a:off x="5412088" y="6429002"/>
            <a:ext cx="2700000" cy="360000"/>
          </a:xfrm>
          <a:prstGeom prst="chevron">
            <a:avLst/>
          </a:prstGeom>
          <a:solidFill>
            <a:srgbClr val="E8812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PRACTISE</a:t>
            </a:r>
            <a:endParaRPr lang="en-GB" sz="1600" b="0">
              <a:solidFill>
                <a:schemeClr val="bg1"/>
              </a:solidFill>
            </a:endParaRPr>
          </a:p>
        </p:txBody>
      </p:sp>
      <p:sp>
        <p:nvSpPr>
          <p:cNvPr id="23" name="Chevron 22"/>
          <p:cNvSpPr/>
          <p:nvPr/>
        </p:nvSpPr>
        <p:spPr>
          <a:xfrm>
            <a:off x="8068872"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SECURE</a:t>
            </a:r>
            <a:endParaRPr lang="en-GB" sz="1600" b="0">
              <a:solidFill>
                <a:schemeClr val="bg1"/>
              </a:solidFill>
            </a:endParaRPr>
          </a:p>
        </p:txBody>
      </p:sp>
    </p:spTree>
    <p:extLst>
      <p:ext uri="{BB962C8B-B14F-4D97-AF65-F5344CB8AC3E}">
        <p14:creationId xmlns:p14="http://schemas.microsoft.com/office/powerpoint/2010/main" val="2942845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LT Practise - Ruler">
    <p:spTree>
      <p:nvGrpSpPr>
        <p:cNvPr id="1" name=""/>
        <p:cNvGrpSpPr/>
        <p:nvPr/>
      </p:nvGrpSpPr>
      <p:grpSpPr>
        <a:xfrm>
          <a:off x="0" y="0"/>
          <a:ext cx="0" cy="0"/>
          <a:chOff x="0" y="0"/>
          <a:chExt cx="0" cy="0"/>
        </a:xfrm>
      </p:grpSpPr>
      <p:sp>
        <p:nvSpPr>
          <p:cNvPr id="24" name="Text Placeholder 4"/>
          <p:cNvSpPr>
            <a:spLocks noGrp="1"/>
          </p:cNvSpPr>
          <p:nvPr>
            <p:ph type="body" sz="quarter" idx="10"/>
          </p:nvPr>
        </p:nvSpPr>
        <p:spPr>
          <a:xfrm>
            <a:off x="272048" y="304515"/>
            <a:ext cx="10945813" cy="750661"/>
          </a:xfrm>
          <a:prstGeom prst="rect">
            <a:avLst/>
          </a:prstGeom>
        </p:spPr>
        <p:txBody>
          <a:bodyPr/>
          <a:lstStyle>
            <a:lvl1pPr marL="0" indent="0">
              <a:buNone/>
              <a:defRPr sz="3600"/>
            </a:lvl1pPr>
          </a:lstStyle>
          <a:p>
            <a:pPr lvl="0"/>
            <a:r>
              <a:rPr lang="en-US"/>
              <a:t>Edit Master text styles</a:t>
            </a:r>
          </a:p>
        </p:txBody>
      </p:sp>
      <p:sp>
        <p:nvSpPr>
          <p:cNvPr id="25" name="Content Placeholder 6"/>
          <p:cNvSpPr>
            <a:spLocks noGrp="1"/>
          </p:cNvSpPr>
          <p:nvPr>
            <p:ph sz="quarter" idx="11"/>
          </p:nvPr>
        </p:nvSpPr>
        <p:spPr>
          <a:xfrm>
            <a:off x="287338" y="1377950"/>
            <a:ext cx="10945812"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0" name="Rectangle 39"/>
          <p:cNvSpPr/>
          <p:nvPr/>
        </p:nvSpPr>
        <p:spPr>
          <a:xfrm>
            <a:off x="11498874" y="-12902"/>
            <a:ext cx="696730" cy="65059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n-lt"/>
            </a:endParaRPr>
          </a:p>
        </p:txBody>
      </p:sp>
      <p:graphicFrame>
        <p:nvGraphicFramePr>
          <p:cNvPr id="41" name="Table 40"/>
          <p:cNvGraphicFramePr>
            <a:graphicFrameLocks noGrp="1"/>
          </p:cNvGraphicFramePr>
          <p:nvPr>
            <p:extLst>
              <p:ext uri="{D42A27DB-BD31-4B8C-83A1-F6EECF244321}">
                <p14:modId xmlns:p14="http://schemas.microsoft.com/office/powerpoint/2010/main" val="381204049"/>
              </p:ext>
            </p:extLst>
          </p:nvPr>
        </p:nvGraphicFramePr>
        <p:xfrm>
          <a:off x="11559521" y="529722"/>
          <a:ext cx="612157" cy="5581320"/>
        </p:xfrm>
        <a:graphic>
          <a:graphicData uri="http://schemas.openxmlformats.org/drawingml/2006/table">
            <a:tbl>
              <a:tblPr firstRow="1" bandRow="1">
                <a:tableStyleId>{5C22544A-7EE6-4342-B048-85BDC9FD1C3A}</a:tableStyleId>
              </a:tblPr>
              <a:tblGrid>
                <a:gridCol w="612157">
                  <a:extLst>
                    <a:ext uri="{9D8B030D-6E8A-4147-A177-3AD203B41FA5}">
                      <a16:colId xmlns:a16="http://schemas.microsoft.com/office/drawing/2014/main" val="1173439250"/>
                    </a:ext>
                  </a:extLst>
                </a:gridCol>
              </a:tblGrid>
              <a:tr h="670794">
                <a:tc>
                  <a:txBody>
                    <a:bodyPr/>
                    <a:lstStyle/>
                    <a:p>
                      <a:pPr algn="ctr"/>
                      <a:r>
                        <a:rPr lang="en-GB" sz="800" b="1">
                          <a:solidFill>
                            <a:schemeClr val="bg1"/>
                          </a:solidFill>
                          <a:latin typeface="Lato" panose="020F0502020204030203" pitchFamily="34" charset="0"/>
                        </a:rPr>
                        <a:t>RETRIEVE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a:solidFill>
                            <a:schemeClr val="bg1"/>
                          </a:solidFill>
                          <a:latin typeface="Lato" panose="020F0502020204030203" pitchFamily="34" charset="0"/>
                        </a:rPr>
                        <a:t>DECODE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a:solidFill>
                            <a:schemeClr val="bg1"/>
                          </a:solidFill>
                          <a:effectLst/>
                          <a:latin typeface="Lato" panose="020F0502020204030203" pitchFamily="34" charset="0"/>
                        </a:rPr>
                        <a:t>CONNECT</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a:solidFill>
                            <a:schemeClr val="bg1"/>
                          </a:solidFill>
                          <a:latin typeface="Lato" panose="020F0502020204030203" pitchFamily="34" charset="0"/>
                        </a:rPr>
                        <a:t>VISUALISE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a:solidFill>
                            <a:schemeClr val="bg1"/>
                          </a:solidFill>
                          <a:latin typeface="Lato" panose="020F0502020204030203" pitchFamily="34" charset="0"/>
                        </a:rPr>
                        <a:t>SUMMARISE</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a:solidFill>
                            <a:schemeClr val="bg1"/>
                          </a:solidFill>
                          <a:latin typeface="Lato" panose="020F0502020204030203" pitchFamily="34" charset="0"/>
                        </a:rPr>
                        <a:t>INFER</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a:solidFill>
                            <a:schemeClr val="bg1"/>
                          </a:solidFill>
                          <a:latin typeface="Lato" panose="020F0502020204030203" pitchFamily="34" charset="0"/>
                        </a:rPr>
                        <a:t>PREDICT</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a:solidFill>
                            <a:schemeClr val="bg1"/>
                          </a:solidFill>
                          <a:latin typeface="Lato" panose="020F0502020204030203" pitchFamily="34" charset="0"/>
                        </a:rPr>
                        <a:t>EXAMINE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42" name="Group 41"/>
          <p:cNvGrpSpPr/>
          <p:nvPr/>
        </p:nvGrpSpPr>
        <p:grpSpPr>
          <a:xfrm>
            <a:off x="11629923" y="2865412"/>
            <a:ext cx="386112" cy="318172"/>
            <a:chOff x="3206569" y="2423806"/>
            <a:chExt cx="752955" cy="707366"/>
          </a:xfrm>
        </p:grpSpPr>
        <p:pic>
          <p:nvPicPr>
            <p:cNvPr id="43"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45" name="Picture 44"/>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725168" y="4247201"/>
            <a:ext cx="267421" cy="314182"/>
          </a:xfrm>
          <a:prstGeom prst="rect">
            <a:avLst/>
          </a:prstGeom>
        </p:spPr>
      </p:pic>
      <p:pic>
        <p:nvPicPr>
          <p:cNvPr id="46"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1741486" y="3561335"/>
            <a:ext cx="206961" cy="29102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646190" y="2166177"/>
            <a:ext cx="377815" cy="361612"/>
          </a:xfrm>
          <a:prstGeom prst="rect">
            <a:avLst/>
          </a:prstGeom>
        </p:spPr>
      </p:pic>
      <p:pic>
        <p:nvPicPr>
          <p:cNvPr id="48" name="Picture 47"/>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11625043" y="1378197"/>
            <a:ext cx="416216" cy="361939"/>
          </a:xfrm>
          <a:prstGeom prst="rect">
            <a:avLst/>
          </a:prstGeom>
        </p:spPr>
      </p:pic>
      <p:pic>
        <p:nvPicPr>
          <p:cNvPr id="49" name="Picture 48"/>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11631028" y="733844"/>
            <a:ext cx="397619" cy="321332"/>
          </a:xfrm>
          <a:prstGeom prst="rect">
            <a:avLst/>
          </a:prstGeom>
        </p:spPr>
      </p:pic>
      <p:pic>
        <p:nvPicPr>
          <p:cNvPr id="50" name="Picture 49"/>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11646190" y="5004136"/>
            <a:ext cx="393846" cy="291102"/>
          </a:xfrm>
          <a:prstGeom prst="rect">
            <a:avLst/>
          </a:prstGeom>
        </p:spPr>
      </p:pic>
      <p:pic>
        <p:nvPicPr>
          <p:cNvPr id="51" name="Picture 50"/>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11736533" y="5610059"/>
            <a:ext cx="237138" cy="317761"/>
          </a:xfrm>
          <a:prstGeom prst="rect">
            <a:avLst/>
          </a:prstGeom>
        </p:spPr>
      </p:pic>
      <p:sp>
        <p:nvSpPr>
          <p:cNvPr id="52" name="Pentagon 51"/>
          <p:cNvSpPr/>
          <p:nvPr/>
        </p:nvSpPr>
        <p:spPr>
          <a:xfrm rot="5400000">
            <a:off x="11561796" y="3400"/>
            <a:ext cx="552955" cy="602231"/>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11489909" y="-6595"/>
            <a:ext cx="704800" cy="584775"/>
          </a:xfrm>
          <a:prstGeom prst="rect">
            <a:avLst/>
          </a:prstGeom>
        </p:spPr>
        <p:txBody>
          <a:bodyPr wrap="square">
            <a:spAutoFit/>
          </a:bodyPr>
          <a:lstStyle/>
          <a:p>
            <a:pPr algn="ctr"/>
            <a:r>
              <a:rPr lang="en-GB" sz="1000" b="1" i="0">
                <a:solidFill>
                  <a:srgbClr val="0B5196"/>
                </a:solidFill>
                <a:latin typeface="+mn-lt"/>
              </a:rPr>
              <a:t>EVERY CHILD A READER</a:t>
            </a:r>
          </a:p>
          <a:p>
            <a:pPr algn="ctr"/>
            <a:endParaRPr lang="en-GB" sz="200" b="0" i="1">
              <a:solidFill>
                <a:srgbClr val="002060"/>
              </a:solidFill>
              <a:latin typeface="+mn-lt"/>
            </a:endParaRPr>
          </a:p>
        </p:txBody>
      </p:sp>
      <p:sp>
        <p:nvSpPr>
          <p:cNvPr id="54" name="Rectangle 53"/>
          <p:cNvSpPr/>
          <p:nvPr/>
        </p:nvSpPr>
        <p:spPr>
          <a:xfrm>
            <a:off x="0" y="6339146"/>
            <a:ext cx="12192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5" name="Picture 54"/>
          <p:cNvPicPr>
            <a:picLocks noChangeAspect="1"/>
          </p:cNvPicPr>
          <p:nvPr/>
        </p:nvPicPr>
        <p:blipFill rotWithShape="1">
          <a:blip r:embed="rId19" cstate="print">
            <a:extLst>
              <a:ext uri="{28A0092B-C50C-407E-A947-70E740481C1C}">
                <a14:useLocalDpi xmlns:a14="http://schemas.microsoft.com/office/drawing/2010/main" val="0"/>
              </a:ext>
            </a:extLst>
          </a:blip>
          <a:srcRect l="-1" t="1" r="-6700" b="2639"/>
          <a:stretch/>
        </p:blipFill>
        <p:spPr>
          <a:xfrm>
            <a:off x="10875132" y="6420115"/>
            <a:ext cx="1316867" cy="394572"/>
          </a:xfrm>
          <a:prstGeom prst="rect">
            <a:avLst/>
          </a:prstGeom>
        </p:spPr>
      </p:pic>
      <p:sp>
        <p:nvSpPr>
          <p:cNvPr id="56" name="Pentagon 55"/>
          <p:cNvSpPr/>
          <p:nvPr/>
        </p:nvSpPr>
        <p:spPr>
          <a:xfrm>
            <a:off x="90521" y="6429002"/>
            <a:ext cx="270000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RETRIEVE</a:t>
            </a:r>
            <a:endParaRPr lang="en-GB" sz="1600" b="0">
              <a:solidFill>
                <a:schemeClr val="bg1"/>
              </a:solidFill>
            </a:endParaRPr>
          </a:p>
        </p:txBody>
      </p:sp>
      <p:sp>
        <p:nvSpPr>
          <p:cNvPr id="57" name="Chevron 56"/>
          <p:cNvSpPr/>
          <p:nvPr/>
        </p:nvSpPr>
        <p:spPr>
          <a:xfrm>
            <a:off x="2760836"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INSTRUCT</a:t>
            </a:r>
          </a:p>
        </p:txBody>
      </p:sp>
      <p:sp>
        <p:nvSpPr>
          <p:cNvPr id="58" name="Chevron 57"/>
          <p:cNvSpPr/>
          <p:nvPr/>
        </p:nvSpPr>
        <p:spPr>
          <a:xfrm>
            <a:off x="5412088" y="6429002"/>
            <a:ext cx="2700000" cy="360000"/>
          </a:xfrm>
          <a:prstGeom prst="chevron">
            <a:avLst/>
          </a:prstGeom>
          <a:solidFill>
            <a:srgbClr val="E8812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PRACTISE</a:t>
            </a:r>
            <a:endParaRPr lang="en-GB" sz="1600" b="0">
              <a:solidFill>
                <a:schemeClr val="bg1"/>
              </a:solidFill>
            </a:endParaRPr>
          </a:p>
        </p:txBody>
      </p:sp>
      <p:sp>
        <p:nvSpPr>
          <p:cNvPr id="59" name="Chevron 58"/>
          <p:cNvSpPr/>
          <p:nvPr/>
        </p:nvSpPr>
        <p:spPr>
          <a:xfrm>
            <a:off x="8068872"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SECURE</a:t>
            </a:r>
            <a:endParaRPr lang="en-GB" sz="1600" b="0">
              <a:solidFill>
                <a:schemeClr val="bg1"/>
              </a:solidFill>
            </a:endParaRPr>
          </a:p>
        </p:txBody>
      </p:sp>
    </p:spTree>
    <p:extLst>
      <p:ext uri="{BB962C8B-B14F-4D97-AF65-F5344CB8AC3E}">
        <p14:creationId xmlns:p14="http://schemas.microsoft.com/office/powerpoint/2010/main" val="3677901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LT Secure">
    <p:spTree>
      <p:nvGrpSpPr>
        <p:cNvPr id="1" name=""/>
        <p:cNvGrpSpPr/>
        <p:nvPr/>
      </p:nvGrpSpPr>
      <p:grpSpPr>
        <a:xfrm>
          <a:off x="0" y="0"/>
          <a:ext cx="0" cy="0"/>
          <a:chOff x="0" y="0"/>
          <a:chExt cx="0" cy="0"/>
        </a:xfrm>
      </p:grpSpPr>
      <p:sp>
        <p:nvSpPr>
          <p:cNvPr id="8" name="Text Placeholder 4"/>
          <p:cNvSpPr>
            <a:spLocks noGrp="1"/>
          </p:cNvSpPr>
          <p:nvPr>
            <p:ph type="body" sz="quarter" idx="10"/>
          </p:nvPr>
        </p:nvSpPr>
        <p:spPr>
          <a:xfrm>
            <a:off x="272048" y="304515"/>
            <a:ext cx="11626757" cy="750661"/>
          </a:xfrm>
          <a:prstGeom prst="rect">
            <a:avLst/>
          </a:prstGeom>
        </p:spPr>
        <p:txBody>
          <a:bodyPr/>
          <a:lstStyle>
            <a:lvl1pPr marL="0" indent="0">
              <a:buNone/>
              <a:defRPr sz="3600"/>
            </a:lvl1pPr>
          </a:lstStyle>
          <a:p>
            <a:pPr lvl="0"/>
            <a:r>
              <a:rPr lang="en-US"/>
              <a:t>Edit Master text styles</a:t>
            </a:r>
          </a:p>
        </p:txBody>
      </p:sp>
      <p:sp>
        <p:nvSpPr>
          <p:cNvPr id="9" name="Content Placeholder 6"/>
          <p:cNvSpPr>
            <a:spLocks noGrp="1"/>
          </p:cNvSpPr>
          <p:nvPr>
            <p:ph sz="quarter" idx="11"/>
          </p:nvPr>
        </p:nvSpPr>
        <p:spPr>
          <a:xfrm>
            <a:off x="287338" y="1377950"/>
            <a:ext cx="11626756"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Rectangle 10"/>
          <p:cNvSpPr/>
          <p:nvPr/>
        </p:nvSpPr>
        <p:spPr>
          <a:xfrm>
            <a:off x="0" y="6339146"/>
            <a:ext cx="12192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10875132" y="6420115"/>
            <a:ext cx="1316867" cy="394572"/>
          </a:xfrm>
          <a:prstGeom prst="rect">
            <a:avLst/>
          </a:prstGeom>
        </p:spPr>
      </p:pic>
      <p:sp>
        <p:nvSpPr>
          <p:cNvPr id="13" name="Pentagon 12"/>
          <p:cNvSpPr/>
          <p:nvPr/>
        </p:nvSpPr>
        <p:spPr>
          <a:xfrm>
            <a:off x="90521" y="6429002"/>
            <a:ext cx="270000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RETRIEVE</a:t>
            </a:r>
            <a:endParaRPr lang="en-GB" sz="1600" b="0">
              <a:solidFill>
                <a:schemeClr val="bg1"/>
              </a:solidFill>
            </a:endParaRPr>
          </a:p>
        </p:txBody>
      </p:sp>
      <p:sp>
        <p:nvSpPr>
          <p:cNvPr id="14" name="Chevron 13"/>
          <p:cNvSpPr/>
          <p:nvPr/>
        </p:nvSpPr>
        <p:spPr>
          <a:xfrm>
            <a:off x="2760836"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INSTRUCT</a:t>
            </a:r>
          </a:p>
        </p:txBody>
      </p:sp>
      <p:sp>
        <p:nvSpPr>
          <p:cNvPr id="22" name="Chevron 21"/>
          <p:cNvSpPr/>
          <p:nvPr/>
        </p:nvSpPr>
        <p:spPr>
          <a:xfrm>
            <a:off x="5412088"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PRACTISE</a:t>
            </a:r>
            <a:endParaRPr lang="en-GB" sz="1600" b="0">
              <a:solidFill>
                <a:schemeClr val="bg1"/>
              </a:solidFill>
            </a:endParaRPr>
          </a:p>
        </p:txBody>
      </p:sp>
      <p:sp>
        <p:nvSpPr>
          <p:cNvPr id="23" name="Chevron 22"/>
          <p:cNvSpPr/>
          <p:nvPr/>
        </p:nvSpPr>
        <p:spPr>
          <a:xfrm>
            <a:off x="8068872" y="6429002"/>
            <a:ext cx="2700000" cy="360000"/>
          </a:xfrm>
          <a:prstGeom prst="chevron">
            <a:avLst/>
          </a:prstGeom>
          <a:solidFill>
            <a:srgbClr val="3584C5"/>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SECURE</a:t>
            </a:r>
            <a:endParaRPr lang="en-GB" sz="1600" b="0">
              <a:solidFill>
                <a:schemeClr val="bg1"/>
              </a:solidFill>
            </a:endParaRPr>
          </a:p>
        </p:txBody>
      </p:sp>
    </p:spTree>
    <p:extLst>
      <p:ext uri="{BB962C8B-B14F-4D97-AF65-F5344CB8AC3E}">
        <p14:creationId xmlns:p14="http://schemas.microsoft.com/office/powerpoint/2010/main" val="293397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LT Secure - Ruler">
    <p:spTree>
      <p:nvGrpSpPr>
        <p:cNvPr id="1" name=""/>
        <p:cNvGrpSpPr/>
        <p:nvPr/>
      </p:nvGrpSpPr>
      <p:grpSpPr>
        <a:xfrm>
          <a:off x="0" y="0"/>
          <a:ext cx="0" cy="0"/>
          <a:chOff x="0" y="0"/>
          <a:chExt cx="0" cy="0"/>
        </a:xfrm>
      </p:grpSpPr>
      <p:sp>
        <p:nvSpPr>
          <p:cNvPr id="23" name="Text Placeholder 4"/>
          <p:cNvSpPr>
            <a:spLocks noGrp="1"/>
          </p:cNvSpPr>
          <p:nvPr>
            <p:ph type="body" sz="quarter" idx="10"/>
          </p:nvPr>
        </p:nvSpPr>
        <p:spPr>
          <a:xfrm>
            <a:off x="272048" y="304515"/>
            <a:ext cx="10945813" cy="750661"/>
          </a:xfrm>
          <a:prstGeom prst="rect">
            <a:avLst/>
          </a:prstGeom>
        </p:spPr>
        <p:txBody>
          <a:bodyPr/>
          <a:lstStyle>
            <a:lvl1pPr marL="0" indent="0">
              <a:buNone/>
              <a:defRPr sz="3600"/>
            </a:lvl1pPr>
          </a:lstStyle>
          <a:p>
            <a:pPr lvl="0"/>
            <a:r>
              <a:rPr lang="en-US"/>
              <a:t>Edit Master text styles</a:t>
            </a:r>
          </a:p>
        </p:txBody>
      </p:sp>
      <p:sp>
        <p:nvSpPr>
          <p:cNvPr id="24" name="Content Placeholder 6"/>
          <p:cNvSpPr>
            <a:spLocks noGrp="1"/>
          </p:cNvSpPr>
          <p:nvPr>
            <p:ph sz="quarter" idx="11"/>
          </p:nvPr>
        </p:nvSpPr>
        <p:spPr>
          <a:xfrm>
            <a:off x="287338" y="1377950"/>
            <a:ext cx="10945812"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4" name="Rectangle 43"/>
          <p:cNvSpPr/>
          <p:nvPr/>
        </p:nvSpPr>
        <p:spPr>
          <a:xfrm>
            <a:off x="11498874" y="-12902"/>
            <a:ext cx="696730" cy="65059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n-lt"/>
            </a:endParaRPr>
          </a:p>
        </p:txBody>
      </p:sp>
      <p:graphicFrame>
        <p:nvGraphicFramePr>
          <p:cNvPr id="45" name="Table 44"/>
          <p:cNvGraphicFramePr>
            <a:graphicFrameLocks noGrp="1"/>
          </p:cNvGraphicFramePr>
          <p:nvPr>
            <p:extLst>
              <p:ext uri="{D42A27DB-BD31-4B8C-83A1-F6EECF244321}">
                <p14:modId xmlns:p14="http://schemas.microsoft.com/office/powerpoint/2010/main" val="4254768808"/>
              </p:ext>
            </p:extLst>
          </p:nvPr>
        </p:nvGraphicFramePr>
        <p:xfrm>
          <a:off x="11559521" y="529722"/>
          <a:ext cx="612157" cy="5581320"/>
        </p:xfrm>
        <a:graphic>
          <a:graphicData uri="http://schemas.openxmlformats.org/drawingml/2006/table">
            <a:tbl>
              <a:tblPr firstRow="1" bandRow="1">
                <a:tableStyleId>{5C22544A-7EE6-4342-B048-85BDC9FD1C3A}</a:tableStyleId>
              </a:tblPr>
              <a:tblGrid>
                <a:gridCol w="612157">
                  <a:extLst>
                    <a:ext uri="{9D8B030D-6E8A-4147-A177-3AD203B41FA5}">
                      <a16:colId xmlns:a16="http://schemas.microsoft.com/office/drawing/2014/main" val="1173439250"/>
                    </a:ext>
                  </a:extLst>
                </a:gridCol>
              </a:tblGrid>
              <a:tr h="670794">
                <a:tc>
                  <a:txBody>
                    <a:bodyPr/>
                    <a:lstStyle/>
                    <a:p>
                      <a:pPr algn="ctr"/>
                      <a:r>
                        <a:rPr lang="en-GB" sz="800" b="1">
                          <a:solidFill>
                            <a:schemeClr val="bg1"/>
                          </a:solidFill>
                          <a:latin typeface="Lato" panose="020F0502020204030203" pitchFamily="34" charset="0"/>
                        </a:rPr>
                        <a:t>RETRIEVE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a:solidFill>
                            <a:schemeClr val="bg1"/>
                          </a:solidFill>
                          <a:latin typeface="Lato" panose="020F0502020204030203" pitchFamily="34" charset="0"/>
                        </a:rPr>
                        <a:t>DECODE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a:solidFill>
                            <a:schemeClr val="bg1"/>
                          </a:solidFill>
                          <a:effectLst/>
                          <a:latin typeface="Lato" panose="020F0502020204030203" pitchFamily="34" charset="0"/>
                        </a:rPr>
                        <a:t>CONNECT</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a:solidFill>
                            <a:schemeClr val="bg1"/>
                          </a:solidFill>
                          <a:latin typeface="Lato" panose="020F0502020204030203" pitchFamily="34" charset="0"/>
                        </a:rPr>
                        <a:t>VISUALISE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a:solidFill>
                            <a:schemeClr val="bg1"/>
                          </a:solidFill>
                          <a:latin typeface="Lato" panose="020F0502020204030203" pitchFamily="34" charset="0"/>
                        </a:rPr>
                        <a:t>SUMMARISE</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a:solidFill>
                            <a:schemeClr val="bg1"/>
                          </a:solidFill>
                          <a:latin typeface="Lato" panose="020F0502020204030203" pitchFamily="34" charset="0"/>
                        </a:rPr>
                        <a:t>INFER</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a:solidFill>
                            <a:schemeClr val="bg1"/>
                          </a:solidFill>
                          <a:latin typeface="Lato" panose="020F0502020204030203" pitchFamily="34" charset="0"/>
                        </a:rPr>
                        <a:t>PREDICT</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a:solidFill>
                            <a:schemeClr val="bg1"/>
                          </a:solidFill>
                          <a:latin typeface="Lato" panose="020F0502020204030203" pitchFamily="34" charset="0"/>
                        </a:rPr>
                        <a:t>EXAMINE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46" name="Group 45"/>
          <p:cNvGrpSpPr/>
          <p:nvPr/>
        </p:nvGrpSpPr>
        <p:grpSpPr>
          <a:xfrm>
            <a:off x="11629923" y="2865412"/>
            <a:ext cx="386112" cy="318172"/>
            <a:chOff x="3206569" y="2423806"/>
            <a:chExt cx="752955" cy="707366"/>
          </a:xfrm>
        </p:grpSpPr>
        <p:pic>
          <p:nvPicPr>
            <p:cNvPr id="47"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49" name="Picture 48"/>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725168" y="4247201"/>
            <a:ext cx="267421" cy="314182"/>
          </a:xfrm>
          <a:prstGeom prst="rect">
            <a:avLst/>
          </a:prstGeom>
        </p:spPr>
      </p:pic>
      <p:pic>
        <p:nvPicPr>
          <p:cNvPr id="50"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1741486" y="3561335"/>
            <a:ext cx="206961" cy="291029"/>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50"/>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646190" y="2166177"/>
            <a:ext cx="377815" cy="361612"/>
          </a:xfrm>
          <a:prstGeom prst="rect">
            <a:avLst/>
          </a:prstGeom>
        </p:spPr>
      </p:pic>
      <p:pic>
        <p:nvPicPr>
          <p:cNvPr id="52" name="Picture 51"/>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11625043" y="1378197"/>
            <a:ext cx="416216" cy="361939"/>
          </a:xfrm>
          <a:prstGeom prst="rect">
            <a:avLst/>
          </a:prstGeom>
        </p:spPr>
      </p:pic>
      <p:pic>
        <p:nvPicPr>
          <p:cNvPr id="53" name="Picture 52"/>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11631028" y="733844"/>
            <a:ext cx="397619" cy="321332"/>
          </a:xfrm>
          <a:prstGeom prst="rect">
            <a:avLst/>
          </a:prstGeom>
        </p:spPr>
      </p:pic>
      <p:pic>
        <p:nvPicPr>
          <p:cNvPr id="54" name="Picture 53"/>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11646190" y="5004136"/>
            <a:ext cx="393846" cy="291102"/>
          </a:xfrm>
          <a:prstGeom prst="rect">
            <a:avLst/>
          </a:prstGeom>
        </p:spPr>
      </p:pic>
      <p:pic>
        <p:nvPicPr>
          <p:cNvPr id="55" name="Picture 54"/>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11736533" y="5610059"/>
            <a:ext cx="237138" cy="317761"/>
          </a:xfrm>
          <a:prstGeom prst="rect">
            <a:avLst/>
          </a:prstGeom>
        </p:spPr>
      </p:pic>
      <p:sp>
        <p:nvSpPr>
          <p:cNvPr id="56" name="Pentagon 55"/>
          <p:cNvSpPr/>
          <p:nvPr/>
        </p:nvSpPr>
        <p:spPr>
          <a:xfrm rot="5400000">
            <a:off x="11561796" y="3400"/>
            <a:ext cx="552955" cy="602231"/>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p:cNvSpPr/>
          <p:nvPr/>
        </p:nvSpPr>
        <p:spPr>
          <a:xfrm>
            <a:off x="11489909" y="-6595"/>
            <a:ext cx="704800" cy="584775"/>
          </a:xfrm>
          <a:prstGeom prst="rect">
            <a:avLst/>
          </a:prstGeom>
        </p:spPr>
        <p:txBody>
          <a:bodyPr wrap="square">
            <a:spAutoFit/>
          </a:bodyPr>
          <a:lstStyle/>
          <a:p>
            <a:pPr algn="ctr"/>
            <a:r>
              <a:rPr lang="en-GB" sz="1000" b="1" i="0">
                <a:solidFill>
                  <a:srgbClr val="0B5196"/>
                </a:solidFill>
                <a:latin typeface="+mn-lt"/>
              </a:rPr>
              <a:t>EVERY CHILD A READER</a:t>
            </a:r>
          </a:p>
          <a:p>
            <a:pPr algn="ctr"/>
            <a:endParaRPr lang="en-GB" sz="200" b="0" i="1">
              <a:solidFill>
                <a:srgbClr val="002060"/>
              </a:solidFill>
              <a:latin typeface="+mn-lt"/>
            </a:endParaRPr>
          </a:p>
        </p:txBody>
      </p:sp>
      <p:sp>
        <p:nvSpPr>
          <p:cNvPr id="58" name="Rectangle 57"/>
          <p:cNvSpPr/>
          <p:nvPr/>
        </p:nvSpPr>
        <p:spPr>
          <a:xfrm>
            <a:off x="0" y="6339146"/>
            <a:ext cx="12192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9" name="Picture 58"/>
          <p:cNvPicPr>
            <a:picLocks noChangeAspect="1"/>
          </p:cNvPicPr>
          <p:nvPr/>
        </p:nvPicPr>
        <p:blipFill rotWithShape="1">
          <a:blip r:embed="rId19" cstate="print">
            <a:extLst>
              <a:ext uri="{28A0092B-C50C-407E-A947-70E740481C1C}">
                <a14:useLocalDpi xmlns:a14="http://schemas.microsoft.com/office/drawing/2010/main" val="0"/>
              </a:ext>
            </a:extLst>
          </a:blip>
          <a:srcRect l="-1" t="1" r="-6700" b="2639"/>
          <a:stretch/>
        </p:blipFill>
        <p:spPr>
          <a:xfrm>
            <a:off x="10875132" y="6420115"/>
            <a:ext cx="1316867" cy="394572"/>
          </a:xfrm>
          <a:prstGeom prst="rect">
            <a:avLst/>
          </a:prstGeom>
        </p:spPr>
      </p:pic>
      <p:sp>
        <p:nvSpPr>
          <p:cNvPr id="60" name="Pentagon 59"/>
          <p:cNvSpPr/>
          <p:nvPr/>
        </p:nvSpPr>
        <p:spPr>
          <a:xfrm>
            <a:off x="90521" y="6429002"/>
            <a:ext cx="270000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RETRIEVE</a:t>
            </a:r>
            <a:endParaRPr lang="en-GB" sz="1600" b="0">
              <a:solidFill>
                <a:schemeClr val="bg1"/>
              </a:solidFill>
            </a:endParaRPr>
          </a:p>
        </p:txBody>
      </p:sp>
      <p:sp>
        <p:nvSpPr>
          <p:cNvPr id="61" name="Chevron 60"/>
          <p:cNvSpPr/>
          <p:nvPr/>
        </p:nvSpPr>
        <p:spPr>
          <a:xfrm>
            <a:off x="2760836"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INSTRUCT</a:t>
            </a:r>
          </a:p>
        </p:txBody>
      </p:sp>
      <p:sp>
        <p:nvSpPr>
          <p:cNvPr id="62" name="Chevron 61"/>
          <p:cNvSpPr/>
          <p:nvPr/>
        </p:nvSpPr>
        <p:spPr>
          <a:xfrm>
            <a:off x="5412088"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PRACTISE</a:t>
            </a:r>
            <a:endParaRPr lang="en-GB" sz="1600" b="0">
              <a:solidFill>
                <a:schemeClr val="bg1"/>
              </a:solidFill>
            </a:endParaRPr>
          </a:p>
        </p:txBody>
      </p:sp>
      <p:sp>
        <p:nvSpPr>
          <p:cNvPr id="63" name="Chevron 62"/>
          <p:cNvSpPr/>
          <p:nvPr/>
        </p:nvSpPr>
        <p:spPr>
          <a:xfrm>
            <a:off x="8068872" y="6429002"/>
            <a:ext cx="2700000" cy="360000"/>
          </a:xfrm>
          <a:prstGeom prst="chevron">
            <a:avLst/>
          </a:prstGeom>
          <a:solidFill>
            <a:srgbClr val="3584C5"/>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SECURE</a:t>
            </a:r>
            <a:endParaRPr lang="en-GB" sz="1600" b="0">
              <a:solidFill>
                <a:schemeClr val="bg1"/>
              </a:solidFill>
            </a:endParaRPr>
          </a:p>
        </p:txBody>
      </p:sp>
    </p:spTree>
    <p:extLst>
      <p:ext uri="{BB962C8B-B14F-4D97-AF65-F5344CB8AC3E}">
        <p14:creationId xmlns:p14="http://schemas.microsoft.com/office/powerpoint/2010/main" val="1869957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LT - Rolling Recall Qs">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3072741131"/>
              </p:ext>
            </p:extLst>
          </p:nvPr>
        </p:nvGraphicFramePr>
        <p:xfrm>
          <a:off x="161364" y="719666"/>
          <a:ext cx="11797554" cy="5376335"/>
        </p:xfrm>
        <a:graphic>
          <a:graphicData uri="http://schemas.openxmlformats.org/drawingml/2006/table">
            <a:tbl>
              <a:tblPr firstRow="1" bandRow="1">
                <a:tableStyleId>{5C22544A-7EE6-4342-B048-85BDC9FD1C3A}</a:tableStyleId>
              </a:tblPr>
              <a:tblGrid>
                <a:gridCol w="5898777">
                  <a:extLst>
                    <a:ext uri="{9D8B030D-6E8A-4147-A177-3AD203B41FA5}">
                      <a16:colId xmlns:a16="http://schemas.microsoft.com/office/drawing/2014/main" val="418042168"/>
                    </a:ext>
                  </a:extLst>
                </a:gridCol>
                <a:gridCol w="5898777">
                  <a:extLst>
                    <a:ext uri="{9D8B030D-6E8A-4147-A177-3AD203B41FA5}">
                      <a16:colId xmlns:a16="http://schemas.microsoft.com/office/drawing/2014/main" val="2680029786"/>
                    </a:ext>
                  </a:extLst>
                </a:gridCol>
              </a:tblGrid>
              <a:tr h="370840">
                <a:tc>
                  <a:txBody>
                    <a:bodyPr/>
                    <a:lstStyle/>
                    <a:p>
                      <a:r>
                        <a:rPr lang="en-GB" b="0"/>
                        <a:t>QUESTION</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r>
                        <a:rPr lang="en-GB" b="0"/>
                        <a:t>QUESTION</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extLst>
                  <a:ext uri="{0D108BD9-81ED-4DB2-BD59-A6C34878D82A}">
                    <a16:rowId xmlns:a16="http://schemas.microsoft.com/office/drawing/2014/main" val="2257525519"/>
                  </a:ext>
                </a:extLst>
              </a:tr>
              <a:tr h="1001099">
                <a:tc>
                  <a:txBody>
                    <a:bodyPr/>
                    <a:lstStyle/>
                    <a:p>
                      <a:pPr algn="l"/>
                      <a:r>
                        <a:rPr lang="en-GB" b="1">
                          <a:solidFill>
                            <a:srgbClr val="002060"/>
                          </a:solidFill>
                        </a:rPr>
                        <a:t>1</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a:solidFill>
                            <a:srgbClr val="002060"/>
                          </a:solidFill>
                        </a:rPr>
                        <a:t>6</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26023326"/>
                  </a:ext>
                </a:extLst>
              </a:tr>
              <a:tr h="1001099">
                <a:tc>
                  <a:txBody>
                    <a:bodyPr/>
                    <a:lstStyle/>
                    <a:p>
                      <a:pPr algn="l"/>
                      <a:r>
                        <a:rPr lang="en-GB" b="1">
                          <a:solidFill>
                            <a:srgbClr val="002060"/>
                          </a:solidFill>
                        </a:rPr>
                        <a:t>2</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a:solidFill>
                            <a:srgbClr val="002060"/>
                          </a:solidFill>
                        </a:rPr>
                        <a:t>7</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448073315"/>
                  </a:ext>
                </a:extLst>
              </a:tr>
              <a:tr h="1001099">
                <a:tc>
                  <a:txBody>
                    <a:bodyPr/>
                    <a:lstStyle/>
                    <a:p>
                      <a:pPr algn="l"/>
                      <a:r>
                        <a:rPr lang="en-GB" b="1">
                          <a:solidFill>
                            <a:srgbClr val="002060"/>
                          </a:solidFill>
                        </a:rPr>
                        <a:t>3</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a:solidFill>
                            <a:srgbClr val="002060"/>
                          </a:solidFill>
                        </a:rPr>
                        <a:t>8</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955255883"/>
                  </a:ext>
                </a:extLst>
              </a:tr>
              <a:tr h="1001099">
                <a:tc>
                  <a:txBody>
                    <a:bodyPr/>
                    <a:lstStyle/>
                    <a:p>
                      <a:pPr algn="l"/>
                      <a:r>
                        <a:rPr lang="en-GB" b="1">
                          <a:solidFill>
                            <a:srgbClr val="002060"/>
                          </a:solidFill>
                        </a:rPr>
                        <a:t>4</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a:solidFill>
                            <a:srgbClr val="002060"/>
                          </a:solidFill>
                        </a:rPr>
                        <a:t>9</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946852366"/>
                  </a:ext>
                </a:extLst>
              </a:tr>
              <a:tr h="1001099">
                <a:tc>
                  <a:txBody>
                    <a:bodyPr/>
                    <a:lstStyle/>
                    <a:p>
                      <a:pPr algn="l"/>
                      <a:r>
                        <a:rPr lang="en-GB" b="1">
                          <a:solidFill>
                            <a:srgbClr val="002060"/>
                          </a:solidFill>
                        </a:rPr>
                        <a:t>5</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a:solidFill>
                            <a:srgbClr val="002060"/>
                          </a:solidFill>
                        </a:rPr>
                        <a:t>10</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408234736"/>
                  </a:ext>
                </a:extLst>
              </a:tr>
            </a:tbl>
          </a:graphicData>
        </a:graphic>
      </p:graphicFrame>
      <p:sp>
        <p:nvSpPr>
          <p:cNvPr id="8" name="TextBox 7"/>
          <p:cNvSpPr txBox="1"/>
          <p:nvPr/>
        </p:nvSpPr>
        <p:spPr>
          <a:xfrm>
            <a:off x="224118" y="179294"/>
            <a:ext cx="11734800" cy="400110"/>
          </a:xfrm>
          <a:prstGeom prst="rect">
            <a:avLst/>
          </a:prstGeom>
          <a:noFill/>
        </p:spPr>
        <p:txBody>
          <a:bodyPr wrap="square" rtlCol="0">
            <a:spAutoFit/>
          </a:bodyPr>
          <a:lstStyle/>
          <a:p>
            <a:r>
              <a:rPr lang="en-GB" sz="2000" b="1" i="1">
                <a:solidFill>
                  <a:srgbClr val="002060"/>
                </a:solidFill>
              </a:rPr>
              <a:t>How much have you</a:t>
            </a:r>
            <a:r>
              <a:rPr lang="en-GB" sz="2000" b="1" i="1" baseline="0">
                <a:solidFill>
                  <a:srgbClr val="002060"/>
                </a:solidFill>
              </a:rPr>
              <a:t> remembered from recent lessons? Answer all these questions from memory, in silence.</a:t>
            </a:r>
            <a:endParaRPr lang="en-GB" sz="2000" b="1" i="1">
              <a:solidFill>
                <a:srgbClr val="002060"/>
              </a:solidFill>
            </a:endParaRPr>
          </a:p>
        </p:txBody>
      </p:sp>
      <p:sp>
        <p:nvSpPr>
          <p:cNvPr id="9" name="Text Placeholder 5"/>
          <p:cNvSpPr>
            <a:spLocks noGrp="1"/>
          </p:cNvSpPr>
          <p:nvPr>
            <p:ph type="body" sz="quarter" idx="10" hasCustomPrompt="1"/>
          </p:nvPr>
        </p:nvSpPr>
        <p:spPr>
          <a:xfrm>
            <a:off x="475129" y="1165412"/>
            <a:ext cx="5531971" cy="887227"/>
          </a:xfrm>
          <a:prstGeom prst="rect">
            <a:avLst/>
          </a:prstGeom>
        </p:spPr>
        <p:txBody>
          <a:bodyPr>
            <a:normAutofit/>
          </a:bodyPr>
          <a:lstStyle>
            <a:lvl1pPr marL="0" indent="0">
              <a:buNone/>
              <a:defRPr sz="2000" baseline="0"/>
            </a:lvl1pPr>
          </a:lstStyle>
          <a:p>
            <a:pPr lvl="0"/>
            <a:r>
              <a:rPr lang="en-US"/>
              <a:t>Type question here</a:t>
            </a:r>
          </a:p>
        </p:txBody>
      </p:sp>
      <p:sp>
        <p:nvSpPr>
          <p:cNvPr id="10" name="Text Placeholder 5"/>
          <p:cNvSpPr>
            <a:spLocks noGrp="1"/>
          </p:cNvSpPr>
          <p:nvPr>
            <p:ph type="body" sz="quarter" idx="11" hasCustomPrompt="1"/>
          </p:nvPr>
        </p:nvSpPr>
        <p:spPr>
          <a:xfrm>
            <a:off x="475129" y="2145054"/>
            <a:ext cx="5531971" cy="887227"/>
          </a:xfrm>
          <a:prstGeom prst="rect">
            <a:avLst/>
          </a:prstGeom>
        </p:spPr>
        <p:txBody>
          <a:bodyPr>
            <a:normAutofit/>
          </a:bodyPr>
          <a:lstStyle>
            <a:lvl1pPr marL="0" indent="0">
              <a:buNone/>
              <a:defRPr sz="2000"/>
            </a:lvl1pPr>
          </a:lstStyle>
          <a:p>
            <a:pPr lvl="0"/>
            <a:r>
              <a:rPr lang="en-US"/>
              <a:t>Type question here</a:t>
            </a:r>
          </a:p>
        </p:txBody>
      </p:sp>
      <p:sp>
        <p:nvSpPr>
          <p:cNvPr id="11" name="Text Placeholder 5"/>
          <p:cNvSpPr>
            <a:spLocks noGrp="1"/>
          </p:cNvSpPr>
          <p:nvPr>
            <p:ph type="body" sz="quarter" idx="12" hasCustomPrompt="1"/>
          </p:nvPr>
        </p:nvSpPr>
        <p:spPr>
          <a:xfrm>
            <a:off x="475129" y="3172543"/>
            <a:ext cx="5531971" cy="887227"/>
          </a:xfrm>
          <a:prstGeom prst="rect">
            <a:avLst/>
          </a:prstGeom>
        </p:spPr>
        <p:txBody>
          <a:bodyPr>
            <a:normAutofit/>
          </a:bodyPr>
          <a:lstStyle>
            <a:lvl1pPr marL="0" indent="0">
              <a:buNone/>
              <a:defRPr sz="2000"/>
            </a:lvl1pPr>
          </a:lstStyle>
          <a:p>
            <a:pPr lvl="0"/>
            <a:r>
              <a:rPr lang="en-US"/>
              <a:t>Type question here</a:t>
            </a:r>
          </a:p>
        </p:txBody>
      </p:sp>
      <p:sp>
        <p:nvSpPr>
          <p:cNvPr id="12" name="Text Placeholder 5"/>
          <p:cNvSpPr>
            <a:spLocks noGrp="1"/>
          </p:cNvSpPr>
          <p:nvPr>
            <p:ph type="body" sz="quarter" idx="13" hasCustomPrompt="1"/>
          </p:nvPr>
        </p:nvSpPr>
        <p:spPr>
          <a:xfrm>
            <a:off x="475129" y="4152185"/>
            <a:ext cx="5531971" cy="887227"/>
          </a:xfrm>
          <a:prstGeom prst="rect">
            <a:avLst/>
          </a:prstGeom>
        </p:spPr>
        <p:txBody>
          <a:bodyPr>
            <a:normAutofit/>
          </a:bodyPr>
          <a:lstStyle>
            <a:lvl1pPr marL="0" indent="0">
              <a:buNone/>
              <a:defRPr sz="2000"/>
            </a:lvl1pPr>
          </a:lstStyle>
          <a:p>
            <a:pPr lvl="0"/>
            <a:r>
              <a:rPr lang="en-US"/>
              <a:t>Type question here</a:t>
            </a:r>
          </a:p>
        </p:txBody>
      </p:sp>
      <p:sp>
        <p:nvSpPr>
          <p:cNvPr id="13" name="Text Placeholder 5"/>
          <p:cNvSpPr>
            <a:spLocks noGrp="1"/>
          </p:cNvSpPr>
          <p:nvPr>
            <p:ph type="body" sz="quarter" idx="14" hasCustomPrompt="1"/>
          </p:nvPr>
        </p:nvSpPr>
        <p:spPr>
          <a:xfrm>
            <a:off x="475128" y="5131827"/>
            <a:ext cx="5531971" cy="887227"/>
          </a:xfrm>
          <a:prstGeom prst="rect">
            <a:avLst/>
          </a:prstGeom>
        </p:spPr>
        <p:txBody>
          <a:bodyPr>
            <a:normAutofit/>
          </a:bodyPr>
          <a:lstStyle>
            <a:lvl1pPr marL="0" indent="0">
              <a:buNone/>
              <a:defRPr sz="2000"/>
            </a:lvl1pPr>
          </a:lstStyle>
          <a:p>
            <a:pPr lvl="0"/>
            <a:r>
              <a:rPr lang="en-US"/>
              <a:t>Type question here</a:t>
            </a:r>
          </a:p>
        </p:txBody>
      </p:sp>
      <p:sp>
        <p:nvSpPr>
          <p:cNvPr id="14" name="Text Placeholder 5"/>
          <p:cNvSpPr>
            <a:spLocks noGrp="1"/>
          </p:cNvSpPr>
          <p:nvPr>
            <p:ph type="body" sz="quarter" idx="15" hasCustomPrompt="1"/>
          </p:nvPr>
        </p:nvSpPr>
        <p:spPr>
          <a:xfrm>
            <a:off x="6320863" y="1165412"/>
            <a:ext cx="5531971" cy="887227"/>
          </a:xfrm>
          <a:prstGeom prst="rect">
            <a:avLst/>
          </a:prstGeom>
        </p:spPr>
        <p:txBody>
          <a:bodyPr>
            <a:normAutofit/>
          </a:bodyPr>
          <a:lstStyle>
            <a:lvl1pPr marL="0" indent="0">
              <a:buNone/>
              <a:defRPr sz="2000"/>
            </a:lvl1pPr>
          </a:lstStyle>
          <a:p>
            <a:pPr lvl="0"/>
            <a:r>
              <a:rPr lang="en-US"/>
              <a:t>Type question here</a:t>
            </a:r>
          </a:p>
        </p:txBody>
      </p:sp>
      <p:sp>
        <p:nvSpPr>
          <p:cNvPr id="15" name="Text Placeholder 5"/>
          <p:cNvSpPr>
            <a:spLocks noGrp="1"/>
          </p:cNvSpPr>
          <p:nvPr>
            <p:ph type="body" sz="quarter" idx="16" hasCustomPrompt="1"/>
          </p:nvPr>
        </p:nvSpPr>
        <p:spPr>
          <a:xfrm>
            <a:off x="6320863" y="2145054"/>
            <a:ext cx="5531971" cy="887227"/>
          </a:xfrm>
          <a:prstGeom prst="rect">
            <a:avLst/>
          </a:prstGeom>
        </p:spPr>
        <p:txBody>
          <a:bodyPr>
            <a:normAutofit/>
          </a:bodyPr>
          <a:lstStyle>
            <a:lvl1pPr marL="0" indent="0">
              <a:buNone/>
              <a:defRPr sz="2000"/>
            </a:lvl1pPr>
          </a:lstStyle>
          <a:p>
            <a:pPr lvl="0"/>
            <a:r>
              <a:rPr lang="en-US"/>
              <a:t>Type question here</a:t>
            </a:r>
          </a:p>
        </p:txBody>
      </p:sp>
      <p:sp>
        <p:nvSpPr>
          <p:cNvPr id="16" name="Text Placeholder 5"/>
          <p:cNvSpPr>
            <a:spLocks noGrp="1"/>
          </p:cNvSpPr>
          <p:nvPr>
            <p:ph type="body" sz="quarter" idx="17" hasCustomPrompt="1"/>
          </p:nvPr>
        </p:nvSpPr>
        <p:spPr>
          <a:xfrm>
            <a:off x="6320863" y="3172543"/>
            <a:ext cx="5531971" cy="887227"/>
          </a:xfrm>
          <a:prstGeom prst="rect">
            <a:avLst/>
          </a:prstGeom>
        </p:spPr>
        <p:txBody>
          <a:bodyPr>
            <a:normAutofit/>
          </a:bodyPr>
          <a:lstStyle>
            <a:lvl1pPr marL="0" indent="0">
              <a:buNone/>
              <a:defRPr sz="2000"/>
            </a:lvl1pPr>
          </a:lstStyle>
          <a:p>
            <a:pPr lvl="0"/>
            <a:r>
              <a:rPr lang="en-US"/>
              <a:t>Type question here</a:t>
            </a:r>
          </a:p>
        </p:txBody>
      </p:sp>
      <p:sp>
        <p:nvSpPr>
          <p:cNvPr id="17" name="Text Placeholder 5"/>
          <p:cNvSpPr>
            <a:spLocks noGrp="1"/>
          </p:cNvSpPr>
          <p:nvPr>
            <p:ph type="body" sz="quarter" idx="18" hasCustomPrompt="1"/>
          </p:nvPr>
        </p:nvSpPr>
        <p:spPr>
          <a:xfrm>
            <a:off x="6320863" y="4152185"/>
            <a:ext cx="5531971" cy="887227"/>
          </a:xfrm>
          <a:prstGeom prst="rect">
            <a:avLst/>
          </a:prstGeom>
        </p:spPr>
        <p:txBody>
          <a:bodyPr>
            <a:normAutofit/>
          </a:bodyPr>
          <a:lstStyle>
            <a:lvl1pPr marL="0" indent="0">
              <a:buNone/>
              <a:defRPr sz="2000"/>
            </a:lvl1pPr>
          </a:lstStyle>
          <a:p>
            <a:pPr lvl="0"/>
            <a:r>
              <a:rPr lang="en-US"/>
              <a:t>Type question here</a:t>
            </a:r>
          </a:p>
        </p:txBody>
      </p:sp>
      <p:sp>
        <p:nvSpPr>
          <p:cNvPr id="18" name="Text Placeholder 5"/>
          <p:cNvSpPr>
            <a:spLocks noGrp="1"/>
          </p:cNvSpPr>
          <p:nvPr>
            <p:ph type="body" sz="quarter" idx="19" hasCustomPrompt="1"/>
          </p:nvPr>
        </p:nvSpPr>
        <p:spPr>
          <a:xfrm>
            <a:off x="6418729" y="5131827"/>
            <a:ext cx="5434104" cy="887227"/>
          </a:xfrm>
          <a:prstGeom prst="rect">
            <a:avLst/>
          </a:prstGeom>
        </p:spPr>
        <p:txBody>
          <a:bodyPr>
            <a:normAutofit/>
          </a:bodyPr>
          <a:lstStyle>
            <a:lvl1pPr marL="0" indent="0">
              <a:buNone/>
              <a:defRPr sz="2000"/>
            </a:lvl1pPr>
          </a:lstStyle>
          <a:p>
            <a:pPr lvl="0"/>
            <a:r>
              <a:rPr lang="en-US"/>
              <a:t>Type question here</a:t>
            </a:r>
          </a:p>
        </p:txBody>
      </p:sp>
      <p:sp>
        <p:nvSpPr>
          <p:cNvPr id="20" name="Rectangle 19"/>
          <p:cNvSpPr/>
          <p:nvPr/>
        </p:nvSpPr>
        <p:spPr>
          <a:xfrm>
            <a:off x="0" y="6339146"/>
            <a:ext cx="12192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10875132" y="6420115"/>
            <a:ext cx="1316867" cy="394572"/>
          </a:xfrm>
          <a:prstGeom prst="rect">
            <a:avLst/>
          </a:prstGeom>
        </p:spPr>
      </p:pic>
      <p:sp>
        <p:nvSpPr>
          <p:cNvPr id="22" name="Pentagon 21"/>
          <p:cNvSpPr/>
          <p:nvPr/>
        </p:nvSpPr>
        <p:spPr>
          <a:xfrm>
            <a:off x="90521" y="6429002"/>
            <a:ext cx="270000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RETRIEVE</a:t>
            </a:r>
            <a:endParaRPr lang="en-GB" sz="1600" b="0">
              <a:solidFill>
                <a:schemeClr val="bg1"/>
              </a:solidFill>
            </a:endParaRPr>
          </a:p>
        </p:txBody>
      </p:sp>
      <p:sp>
        <p:nvSpPr>
          <p:cNvPr id="26" name="Chevron 25"/>
          <p:cNvSpPr/>
          <p:nvPr/>
        </p:nvSpPr>
        <p:spPr>
          <a:xfrm>
            <a:off x="2760836"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INSTRUCT</a:t>
            </a:r>
          </a:p>
        </p:txBody>
      </p:sp>
      <p:sp>
        <p:nvSpPr>
          <p:cNvPr id="27" name="Chevron 26"/>
          <p:cNvSpPr/>
          <p:nvPr/>
        </p:nvSpPr>
        <p:spPr>
          <a:xfrm>
            <a:off x="5412088"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PRACTISE</a:t>
            </a:r>
            <a:endParaRPr lang="en-GB" sz="1600" b="0">
              <a:solidFill>
                <a:schemeClr val="bg1"/>
              </a:solidFill>
            </a:endParaRPr>
          </a:p>
        </p:txBody>
      </p:sp>
      <p:sp>
        <p:nvSpPr>
          <p:cNvPr id="28" name="Chevron 27"/>
          <p:cNvSpPr/>
          <p:nvPr/>
        </p:nvSpPr>
        <p:spPr>
          <a:xfrm>
            <a:off x="8068872"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SECURE</a:t>
            </a:r>
            <a:endParaRPr lang="en-GB" sz="1600" b="0">
              <a:solidFill>
                <a:schemeClr val="bg1"/>
              </a:solidFill>
            </a:endParaRPr>
          </a:p>
        </p:txBody>
      </p:sp>
    </p:spTree>
    <p:extLst>
      <p:ext uri="{BB962C8B-B14F-4D97-AF65-F5344CB8AC3E}">
        <p14:creationId xmlns:p14="http://schemas.microsoft.com/office/powerpoint/2010/main" val="54744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LT - Rolling Recall Ans">
    <p:spTree>
      <p:nvGrpSpPr>
        <p:cNvPr id="1" name=""/>
        <p:cNvGrpSpPr/>
        <p:nvPr/>
      </p:nvGrpSpPr>
      <p:grpSpPr>
        <a:xfrm>
          <a:off x="0" y="0"/>
          <a:ext cx="0" cy="0"/>
          <a:chOff x="0" y="0"/>
          <a:chExt cx="0" cy="0"/>
        </a:xfrm>
      </p:grpSpPr>
      <p:graphicFrame>
        <p:nvGraphicFramePr>
          <p:cNvPr id="18" name="Table 17"/>
          <p:cNvGraphicFramePr>
            <a:graphicFrameLocks noGrp="1"/>
          </p:cNvGraphicFramePr>
          <p:nvPr>
            <p:extLst>
              <p:ext uri="{D42A27DB-BD31-4B8C-83A1-F6EECF244321}">
                <p14:modId xmlns:p14="http://schemas.microsoft.com/office/powerpoint/2010/main" val="4242749987"/>
              </p:ext>
            </p:extLst>
          </p:nvPr>
        </p:nvGraphicFramePr>
        <p:xfrm>
          <a:off x="161364" y="719666"/>
          <a:ext cx="11797554" cy="5376335"/>
        </p:xfrm>
        <a:graphic>
          <a:graphicData uri="http://schemas.openxmlformats.org/drawingml/2006/table">
            <a:tbl>
              <a:tblPr firstRow="1" bandRow="1">
                <a:tableStyleId>{5C22544A-7EE6-4342-B048-85BDC9FD1C3A}</a:tableStyleId>
              </a:tblPr>
              <a:tblGrid>
                <a:gridCol w="1900518">
                  <a:extLst>
                    <a:ext uri="{9D8B030D-6E8A-4147-A177-3AD203B41FA5}">
                      <a16:colId xmlns:a16="http://schemas.microsoft.com/office/drawing/2014/main" val="418042168"/>
                    </a:ext>
                  </a:extLst>
                </a:gridCol>
                <a:gridCol w="3989294">
                  <a:extLst>
                    <a:ext uri="{9D8B030D-6E8A-4147-A177-3AD203B41FA5}">
                      <a16:colId xmlns:a16="http://schemas.microsoft.com/office/drawing/2014/main" val="2454823211"/>
                    </a:ext>
                  </a:extLst>
                </a:gridCol>
                <a:gridCol w="1927412">
                  <a:extLst>
                    <a:ext uri="{9D8B030D-6E8A-4147-A177-3AD203B41FA5}">
                      <a16:colId xmlns:a16="http://schemas.microsoft.com/office/drawing/2014/main" val="2680029786"/>
                    </a:ext>
                  </a:extLst>
                </a:gridCol>
                <a:gridCol w="3980330">
                  <a:extLst>
                    <a:ext uri="{9D8B030D-6E8A-4147-A177-3AD203B41FA5}">
                      <a16:colId xmlns:a16="http://schemas.microsoft.com/office/drawing/2014/main" val="3766910894"/>
                    </a:ext>
                  </a:extLst>
                </a:gridCol>
              </a:tblGrid>
              <a:tr h="370840">
                <a:tc>
                  <a:txBody>
                    <a:bodyPr/>
                    <a:lstStyle/>
                    <a:p>
                      <a:r>
                        <a:rPr lang="en-GB" b="0"/>
                        <a:t>QUESTION</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r>
                        <a:rPr lang="en-GB" b="0"/>
                        <a:t>ANSWER</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r>
                        <a:rPr lang="en-GB" b="0"/>
                        <a:t>QUESTION</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r>
                        <a:rPr lang="en-GB" b="0"/>
                        <a:t>ANSWER</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extLst>
                  <a:ext uri="{0D108BD9-81ED-4DB2-BD59-A6C34878D82A}">
                    <a16:rowId xmlns:a16="http://schemas.microsoft.com/office/drawing/2014/main" val="2257525519"/>
                  </a:ext>
                </a:extLst>
              </a:tr>
              <a:tr h="1001099">
                <a:tc>
                  <a:txBody>
                    <a:bodyPr/>
                    <a:lstStyle/>
                    <a:p>
                      <a:pPr algn="l"/>
                      <a:r>
                        <a:rPr lang="en-GB" b="1">
                          <a:solidFill>
                            <a:srgbClr val="002060"/>
                          </a:solidFill>
                        </a:rPr>
                        <a:t>1</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b="1">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a:solidFill>
                            <a:srgbClr val="002060"/>
                          </a:solidFill>
                        </a:rPr>
                        <a:t>6</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26023326"/>
                  </a:ext>
                </a:extLst>
              </a:tr>
              <a:tr h="1001099">
                <a:tc>
                  <a:txBody>
                    <a:bodyPr/>
                    <a:lstStyle/>
                    <a:p>
                      <a:pPr algn="l"/>
                      <a:r>
                        <a:rPr lang="en-GB" b="1">
                          <a:solidFill>
                            <a:srgbClr val="002060"/>
                          </a:solidFill>
                        </a:rPr>
                        <a:t>2</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b="1">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a:solidFill>
                            <a:srgbClr val="002060"/>
                          </a:solidFill>
                        </a:rPr>
                        <a:t>7</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448073315"/>
                  </a:ext>
                </a:extLst>
              </a:tr>
              <a:tr h="1001099">
                <a:tc>
                  <a:txBody>
                    <a:bodyPr/>
                    <a:lstStyle/>
                    <a:p>
                      <a:pPr algn="l"/>
                      <a:r>
                        <a:rPr lang="en-GB" b="1">
                          <a:solidFill>
                            <a:srgbClr val="002060"/>
                          </a:solidFill>
                        </a:rPr>
                        <a:t>3</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b="1">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a:solidFill>
                            <a:srgbClr val="002060"/>
                          </a:solidFill>
                        </a:rPr>
                        <a:t>8</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955255883"/>
                  </a:ext>
                </a:extLst>
              </a:tr>
              <a:tr h="1001099">
                <a:tc>
                  <a:txBody>
                    <a:bodyPr/>
                    <a:lstStyle/>
                    <a:p>
                      <a:pPr algn="l"/>
                      <a:r>
                        <a:rPr lang="en-GB" b="1">
                          <a:solidFill>
                            <a:srgbClr val="002060"/>
                          </a:solidFill>
                        </a:rPr>
                        <a:t>4</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b="1">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a:solidFill>
                            <a:srgbClr val="002060"/>
                          </a:solidFill>
                        </a:rPr>
                        <a:t>9</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946852366"/>
                  </a:ext>
                </a:extLst>
              </a:tr>
              <a:tr h="1001099">
                <a:tc>
                  <a:txBody>
                    <a:bodyPr/>
                    <a:lstStyle/>
                    <a:p>
                      <a:pPr algn="l"/>
                      <a:r>
                        <a:rPr lang="en-GB" b="1">
                          <a:solidFill>
                            <a:srgbClr val="002060"/>
                          </a:solidFill>
                        </a:rPr>
                        <a:t>5</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b="1">
                        <a:solidFill>
                          <a:srgbClr val="002060"/>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a:solidFill>
                            <a:srgbClr val="002060"/>
                          </a:solidFill>
                        </a:rPr>
                        <a:t>10</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408234736"/>
                  </a:ext>
                </a:extLst>
              </a:tr>
            </a:tbl>
          </a:graphicData>
        </a:graphic>
      </p:graphicFrame>
      <p:sp>
        <p:nvSpPr>
          <p:cNvPr id="19" name="TextBox 18"/>
          <p:cNvSpPr txBox="1"/>
          <p:nvPr/>
        </p:nvSpPr>
        <p:spPr>
          <a:xfrm>
            <a:off x="224118" y="179294"/>
            <a:ext cx="11734800" cy="400110"/>
          </a:xfrm>
          <a:prstGeom prst="rect">
            <a:avLst/>
          </a:prstGeom>
          <a:noFill/>
        </p:spPr>
        <p:txBody>
          <a:bodyPr wrap="square" rtlCol="0">
            <a:spAutoFit/>
          </a:bodyPr>
          <a:lstStyle/>
          <a:p>
            <a:r>
              <a:rPr lang="en-GB" sz="2000" b="1" i="1">
                <a:solidFill>
                  <a:srgbClr val="002060"/>
                </a:solidFill>
              </a:rPr>
              <a:t>How much have you</a:t>
            </a:r>
            <a:r>
              <a:rPr lang="en-GB" sz="2000" b="1" i="1" baseline="0">
                <a:solidFill>
                  <a:srgbClr val="002060"/>
                </a:solidFill>
              </a:rPr>
              <a:t> remembered from recent lessons? Answer all these questions from memory, in silence.</a:t>
            </a:r>
            <a:endParaRPr lang="en-GB" sz="2000" b="1" i="1">
              <a:solidFill>
                <a:srgbClr val="002060"/>
              </a:solidFill>
            </a:endParaRPr>
          </a:p>
        </p:txBody>
      </p:sp>
      <p:sp>
        <p:nvSpPr>
          <p:cNvPr id="20" name="Text Placeholder 5"/>
          <p:cNvSpPr>
            <a:spLocks noGrp="1"/>
          </p:cNvSpPr>
          <p:nvPr>
            <p:ph type="body" sz="quarter" idx="10" hasCustomPrompt="1"/>
          </p:nvPr>
        </p:nvSpPr>
        <p:spPr>
          <a:xfrm>
            <a:off x="2142565" y="1165412"/>
            <a:ext cx="3864535" cy="887227"/>
          </a:xfrm>
          <a:prstGeom prst="rect">
            <a:avLst/>
          </a:prstGeom>
        </p:spPr>
        <p:txBody>
          <a:bodyPr>
            <a:normAutofit/>
          </a:bodyPr>
          <a:lstStyle>
            <a:lvl1pPr marL="0" indent="0">
              <a:buNone/>
              <a:defRPr sz="2000"/>
            </a:lvl1pPr>
          </a:lstStyle>
          <a:p>
            <a:pPr lvl="0"/>
            <a:r>
              <a:rPr lang="en-US"/>
              <a:t>Type answer here</a:t>
            </a:r>
          </a:p>
        </p:txBody>
      </p:sp>
      <p:sp>
        <p:nvSpPr>
          <p:cNvPr id="21" name="Text Placeholder 5"/>
          <p:cNvSpPr>
            <a:spLocks noGrp="1"/>
          </p:cNvSpPr>
          <p:nvPr>
            <p:ph type="body" sz="quarter" idx="11" hasCustomPrompt="1"/>
          </p:nvPr>
        </p:nvSpPr>
        <p:spPr>
          <a:xfrm>
            <a:off x="2142565" y="2157471"/>
            <a:ext cx="3864535" cy="887227"/>
          </a:xfrm>
          <a:prstGeom prst="rect">
            <a:avLst/>
          </a:prstGeom>
        </p:spPr>
        <p:txBody>
          <a:bodyPr>
            <a:normAutofit/>
          </a:bodyPr>
          <a:lstStyle>
            <a:lvl1pPr marL="0" indent="0">
              <a:buNone/>
              <a:defRPr sz="2000"/>
            </a:lvl1pPr>
          </a:lstStyle>
          <a:p>
            <a:pPr lvl="0"/>
            <a:r>
              <a:rPr lang="en-US"/>
              <a:t>Type answer here</a:t>
            </a:r>
          </a:p>
        </p:txBody>
      </p:sp>
      <p:sp>
        <p:nvSpPr>
          <p:cNvPr id="22" name="Text Placeholder 5"/>
          <p:cNvSpPr>
            <a:spLocks noGrp="1"/>
          </p:cNvSpPr>
          <p:nvPr>
            <p:ph type="body" sz="quarter" idx="12" hasCustomPrompt="1"/>
          </p:nvPr>
        </p:nvSpPr>
        <p:spPr>
          <a:xfrm>
            <a:off x="2142564" y="3134677"/>
            <a:ext cx="3864535" cy="887227"/>
          </a:xfrm>
          <a:prstGeom prst="rect">
            <a:avLst/>
          </a:prstGeom>
        </p:spPr>
        <p:txBody>
          <a:bodyPr>
            <a:normAutofit/>
          </a:bodyPr>
          <a:lstStyle>
            <a:lvl1pPr marL="0" indent="0">
              <a:buNone/>
              <a:defRPr sz="2000"/>
            </a:lvl1pPr>
          </a:lstStyle>
          <a:p>
            <a:pPr lvl="0"/>
            <a:r>
              <a:rPr lang="en-US"/>
              <a:t>Type answer here</a:t>
            </a:r>
          </a:p>
        </p:txBody>
      </p:sp>
      <p:sp>
        <p:nvSpPr>
          <p:cNvPr id="23" name="Text Placeholder 5"/>
          <p:cNvSpPr>
            <a:spLocks noGrp="1"/>
          </p:cNvSpPr>
          <p:nvPr>
            <p:ph type="body" sz="quarter" idx="13" hasCustomPrompt="1"/>
          </p:nvPr>
        </p:nvSpPr>
        <p:spPr>
          <a:xfrm>
            <a:off x="2142563" y="4171725"/>
            <a:ext cx="3864535" cy="887227"/>
          </a:xfrm>
          <a:prstGeom prst="rect">
            <a:avLst/>
          </a:prstGeom>
        </p:spPr>
        <p:txBody>
          <a:bodyPr>
            <a:normAutofit/>
          </a:bodyPr>
          <a:lstStyle>
            <a:lvl1pPr marL="0" indent="0">
              <a:buNone/>
              <a:defRPr sz="2000"/>
            </a:lvl1pPr>
          </a:lstStyle>
          <a:p>
            <a:pPr lvl="0"/>
            <a:r>
              <a:rPr lang="en-US"/>
              <a:t>Type answer here</a:t>
            </a:r>
          </a:p>
        </p:txBody>
      </p:sp>
      <p:sp>
        <p:nvSpPr>
          <p:cNvPr id="24" name="Text Placeholder 5"/>
          <p:cNvSpPr>
            <a:spLocks noGrp="1"/>
          </p:cNvSpPr>
          <p:nvPr>
            <p:ph type="body" sz="quarter" idx="14" hasCustomPrompt="1"/>
          </p:nvPr>
        </p:nvSpPr>
        <p:spPr>
          <a:xfrm>
            <a:off x="2142563" y="5163784"/>
            <a:ext cx="3864535" cy="887227"/>
          </a:xfrm>
          <a:prstGeom prst="rect">
            <a:avLst/>
          </a:prstGeom>
        </p:spPr>
        <p:txBody>
          <a:bodyPr>
            <a:normAutofit/>
          </a:bodyPr>
          <a:lstStyle>
            <a:lvl1pPr marL="0" indent="0">
              <a:buNone/>
              <a:defRPr sz="2000"/>
            </a:lvl1pPr>
          </a:lstStyle>
          <a:p>
            <a:pPr lvl="0"/>
            <a:r>
              <a:rPr lang="en-US"/>
              <a:t>Type answer here</a:t>
            </a:r>
          </a:p>
        </p:txBody>
      </p:sp>
      <p:sp>
        <p:nvSpPr>
          <p:cNvPr id="25" name="Text Placeholder 5"/>
          <p:cNvSpPr>
            <a:spLocks noGrp="1"/>
          </p:cNvSpPr>
          <p:nvPr>
            <p:ph type="body" sz="quarter" idx="15" hasCustomPrompt="1"/>
          </p:nvPr>
        </p:nvSpPr>
        <p:spPr>
          <a:xfrm>
            <a:off x="8040593" y="1165412"/>
            <a:ext cx="3864535" cy="887227"/>
          </a:xfrm>
          <a:prstGeom prst="rect">
            <a:avLst/>
          </a:prstGeom>
        </p:spPr>
        <p:txBody>
          <a:bodyPr>
            <a:normAutofit/>
          </a:bodyPr>
          <a:lstStyle>
            <a:lvl1pPr marL="0" indent="0">
              <a:buNone/>
              <a:defRPr sz="2000"/>
            </a:lvl1pPr>
          </a:lstStyle>
          <a:p>
            <a:pPr lvl="0"/>
            <a:r>
              <a:rPr lang="en-US"/>
              <a:t>Type answer here</a:t>
            </a:r>
          </a:p>
        </p:txBody>
      </p:sp>
      <p:sp>
        <p:nvSpPr>
          <p:cNvPr id="26" name="Text Placeholder 5"/>
          <p:cNvSpPr>
            <a:spLocks noGrp="1"/>
          </p:cNvSpPr>
          <p:nvPr>
            <p:ph type="body" sz="quarter" idx="16" hasCustomPrompt="1"/>
          </p:nvPr>
        </p:nvSpPr>
        <p:spPr>
          <a:xfrm>
            <a:off x="8040593" y="2157471"/>
            <a:ext cx="3864535" cy="887227"/>
          </a:xfrm>
          <a:prstGeom prst="rect">
            <a:avLst/>
          </a:prstGeom>
        </p:spPr>
        <p:txBody>
          <a:bodyPr>
            <a:normAutofit/>
          </a:bodyPr>
          <a:lstStyle>
            <a:lvl1pPr marL="0" indent="0">
              <a:buNone/>
              <a:defRPr sz="2000"/>
            </a:lvl1pPr>
          </a:lstStyle>
          <a:p>
            <a:pPr lvl="0"/>
            <a:r>
              <a:rPr lang="en-US"/>
              <a:t>Type answer here</a:t>
            </a:r>
          </a:p>
        </p:txBody>
      </p:sp>
      <p:sp>
        <p:nvSpPr>
          <p:cNvPr id="27" name="Text Placeholder 5"/>
          <p:cNvSpPr>
            <a:spLocks noGrp="1"/>
          </p:cNvSpPr>
          <p:nvPr>
            <p:ph type="body" sz="quarter" idx="17" hasCustomPrompt="1"/>
          </p:nvPr>
        </p:nvSpPr>
        <p:spPr>
          <a:xfrm>
            <a:off x="8040592" y="3134677"/>
            <a:ext cx="3864535" cy="887227"/>
          </a:xfrm>
          <a:prstGeom prst="rect">
            <a:avLst/>
          </a:prstGeom>
        </p:spPr>
        <p:txBody>
          <a:bodyPr>
            <a:normAutofit/>
          </a:bodyPr>
          <a:lstStyle>
            <a:lvl1pPr marL="0" indent="0">
              <a:buNone/>
              <a:defRPr sz="2000"/>
            </a:lvl1pPr>
          </a:lstStyle>
          <a:p>
            <a:pPr lvl="0"/>
            <a:r>
              <a:rPr lang="en-US"/>
              <a:t>Type answer here</a:t>
            </a:r>
          </a:p>
        </p:txBody>
      </p:sp>
      <p:sp>
        <p:nvSpPr>
          <p:cNvPr id="28" name="Text Placeholder 5"/>
          <p:cNvSpPr>
            <a:spLocks noGrp="1"/>
          </p:cNvSpPr>
          <p:nvPr>
            <p:ph type="body" sz="quarter" idx="18" hasCustomPrompt="1"/>
          </p:nvPr>
        </p:nvSpPr>
        <p:spPr>
          <a:xfrm>
            <a:off x="8040591" y="4171725"/>
            <a:ext cx="3864535" cy="887227"/>
          </a:xfrm>
          <a:prstGeom prst="rect">
            <a:avLst/>
          </a:prstGeom>
        </p:spPr>
        <p:txBody>
          <a:bodyPr>
            <a:normAutofit/>
          </a:bodyPr>
          <a:lstStyle>
            <a:lvl1pPr marL="0" indent="0">
              <a:buNone/>
              <a:defRPr sz="2000"/>
            </a:lvl1pPr>
          </a:lstStyle>
          <a:p>
            <a:pPr lvl="0"/>
            <a:r>
              <a:rPr lang="en-US"/>
              <a:t>Type answer here</a:t>
            </a:r>
          </a:p>
        </p:txBody>
      </p:sp>
      <p:sp>
        <p:nvSpPr>
          <p:cNvPr id="29" name="Text Placeholder 5"/>
          <p:cNvSpPr>
            <a:spLocks noGrp="1"/>
          </p:cNvSpPr>
          <p:nvPr>
            <p:ph type="body" sz="quarter" idx="19" hasCustomPrompt="1"/>
          </p:nvPr>
        </p:nvSpPr>
        <p:spPr>
          <a:xfrm>
            <a:off x="8040591" y="5163784"/>
            <a:ext cx="3864535" cy="887227"/>
          </a:xfrm>
          <a:prstGeom prst="rect">
            <a:avLst/>
          </a:prstGeom>
        </p:spPr>
        <p:txBody>
          <a:bodyPr>
            <a:normAutofit/>
          </a:bodyPr>
          <a:lstStyle>
            <a:lvl1pPr marL="0" indent="0">
              <a:buNone/>
              <a:defRPr sz="2000"/>
            </a:lvl1pPr>
          </a:lstStyle>
          <a:p>
            <a:pPr lvl="0"/>
            <a:r>
              <a:rPr lang="en-US"/>
              <a:t>Type answer here</a:t>
            </a:r>
          </a:p>
        </p:txBody>
      </p:sp>
      <p:sp>
        <p:nvSpPr>
          <p:cNvPr id="30" name="Text Placeholder 5"/>
          <p:cNvSpPr>
            <a:spLocks noGrp="1"/>
          </p:cNvSpPr>
          <p:nvPr>
            <p:ph type="body" sz="quarter" idx="20" hasCustomPrompt="1"/>
          </p:nvPr>
        </p:nvSpPr>
        <p:spPr>
          <a:xfrm>
            <a:off x="457201" y="1165412"/>
            <a:ext cx="1523999" cy="887227"/>
          </a:xfrm>
          <a:prstGeom prst="rect">
            <a:avLst/>
          </a:prstGeom>
        </p:spPr>
        <p:txBody>
          <a:bodyPr>
            <a:normAutofit/>
          </a:bodyPr>
          <a:lstStyle>
            <a:lvl1pPr marL="0" indent="0">
              <a:buNone/>
              <a:defRPr sz="1600"/>
            </a:lvl1pPr>
          </a:lstStyle>
          <a:p>
            <a:pPr lvl="0"/>
            <a:r>
              <a:rPr lang="en-US"/>
              <a:t>Type question keyword here</a:t>
            </a:r>
          </a:p>
        </p:txBody>
      </p:sp>
      <p:sp>
        <p:nvSpPr>
          <p:cNvPr id="31" name="Text Placeholder 5"/>
          <p:cNvSpPr>
            <a:spLocks noGrp="1"/>
          </p:cNvSpPr>
          <p:nvPr>
            <p:ph type="body" sz="quarter" idx="21" hasCustomPrompt="1"/>
          </p:nvPr>
        </p:nvSpPr>
        <p:spPr>
          <a:xfrm>
            <a:off x="457201" y="2157471"/>
            <a:ext cx="1523999" cy="887227"/>
          </a:xfrm>
          <a:prstGeom prst="rect">
            <a:avLst/>
          </a:prstGeom>
        </p:spPr>
        <p:txBody>
          <a:bodyPr>
            <a:normAutofit/>
          </a:bodyPr>
          <a:lstStyle>
            <a:lvl1pPr marL="0" indent="0">
              <a:buNone/>
              <a:defRPr sz="1600"/>
            </a:lvl1pPr>
          </a:lstStyle>
          <a:p>
            <a:pPr lvl="0"/>
            <a:r>
              <a:rPr lang="en-US"/>
              <a:t>Type question Keyword here</a:t>
            </a:r>
          </a:p>
        </p:txBody>
      </p:sp>
      <p:sp>
        <p:nvSpPr>
          <p:cNvPr id="32" name="Text Placeholder 5"/>
          <p:cNvSpPr>
            <a:spLocks noGrp="1"/>
          </p:cNvSpPr>
          <p:nvPr>
            <p:ph type="body" sz="quarter" idx="22" hasCustomPrompt="1"/>
          </p:nvPr>
        </p:nvSpPr>
        <p:spPr>
          <a:xfrm>
            <a:off x="457200" y="3134677"/>
            <a:ext cx="1523999" cy="887227"/>
          </a:xfrm>
          <a:prstGeom prst="rect">
            <a:avLst/>
          </a:prstGeom>
        </p:spPr>
        <p:txBody>
          <a:bodyPr>
            <a:normAutofit/>
          </a:bodyPr>
          <a:lstStyle>
            <a:lvl1pPr marL="0" indent="0">
              <a:buNone/>
              <a:defRPr sz="1600"/>
            </a:lvl1pPr>
          </a:lstStyle>
          <a:p>
            <a:pPr lvl="0"/>
            <a:r>
              <a:rPr lang="en-US"/>
              <a:t>Type question Keyword here</a:t>
            </a:r>
          </a:p>
        </p:txBody>
      </p:sp>
      <p:sp>
        <p:nvSpPr>
          <p:cNvPr id="33" name="Text Placeholder 5"/>
          <p:cNvSpPr>
            <a:spLocks noGrp="1"/>
          </p:cNvSpPr>
          <p:nvPr>
            <p:ph type="body" sz="quarter" idx="23" hasCustomPrompt="1"/>
          </p:nvPr>
        </p:nvSpPr>
        <p:spPr>
          <a:xfrm>
            <a:off x="457199" y="4171725"/>
            <a:ext cx="1523999" cy="887227"/>
          </a:xfrm>
          <a:prstGeom prst="rect">
            <a:avLst/>
          </a:prstGeom>
        </p:spPr>
        <p:txBody>
          <a:bodyPr>
            <a:normAutofit/>
          </a:bodyPr>
          <a:lstStyle>
            <a:lvl1pPr marL="0" indent="0">
              <a:buNone/>
              <a:defRPr sz="1600"/>
            </a:lvl1pPr>
          </a:lstStyle>
          <a:p>
            <a:pPr lvl="0"/>
            <a:r>
              <a:rPr lang="en-US"/>
              <a:t>Type question Keyword here</a:t>
            </a:r>
          </a:p>
        </p:txBody>
      </p:sp>
      <p:sp>
        <p:nvSpPr>
          <p:cNvPr id="34" name="Text Placeholder 5"/>
          <p:cNvSpPr>
            <a:spLocks noGrp="1"/>
          </p:cNvSpPr>
          <p:nvPr>
            <p:ph type="body" sz="quarter" idx="24" hasCustomPrompt="1"/>
          </p:nvPr>
        </p:nvSpPr>
        <p:spPr>
          <a:xfrm>
            <a:off x="457199" y="5163784"/>
            <a:ext cx="1523999" cy="887227"/>
          </a:xfrm>
          <a:prstGeom prst="rect">
            <a:avLst/>
          </a:prstGeom>
        </p:spPr>
        <p:txBody>
          <a:bodyPr>
            <a:normAutofit/>
          </a:bodyPr>
          <a:lstStyle>
            <a:lvl1pPr marL="0" indent="0">
              <a:buNone/>
              <a:defRPr sz="1600"/>
            </a:lvl1pPr>
          </a:lstStyle>
          <a:p>
            <a:pPr lvl="0"/>
            <a:r>
              <a:rPr lang="en-US"/>
              <a:t>Type question Keyword here</a:t>
            </a:r>
          </a:p>
        </p:txBody>
      </p:sp>
      <p:sp>
        <p:nvSpPr>
          <p:cNvPr id="35" name="Text Placeholder 5"/>
          <p:cNvSpPr>
            <a:spLocks noGrp="1"/>
          </p:cNvSpPr>
          <p:nvPr>
            <p:ph type="body" sz="quarter" idx="25" hasCustomPrompt="1"/>
          </p:nvPr>
        </p:nvSpPr>
        <p:spPr>
          <a:xfrm>
            <a:off x="6338048" y="1165412"/>
            <a:ext cx="1523999" cy="887227"/>
          </a:xfrm>
          <a:prstGeom prst="rect">
            <a:avLst/>
          </a:prstGeom>
        </p:spPr>
        <p:txBody>
          <a:bodyPr>
            <a:normAutofit/>
          </a:bodyPr>
          <a:lstStyle>
            <a:lvl1pPr marL="0" indent="0">
              <a:buNone/>
              <a:defRPr sz="1600"/>
            </a:lvl1pPr>
          </a:lstStyle>
          <a:p>
            <a:pPr lvl="0"/>
            <a:r>
              <a:rPr lang="en-US"/>
              <a:t>Type question Keyword here</a:t>
            </a:r>
          </a:p>
        </p:txBody>
      </p:sp>
      <p:sp>
        <p:nvSpPr>
          <p:cNvPr id="36" name="Text Placeholder 5"/>
          <p:cNvSpPr>
            <a:spLocks noGrp="1"/>
          </p:cNvSpPr>
          <p:nvPr>
            <p:ph type="body" sz="quarter" idx="26" hasCustomPrompt="1"/>
          </p:nvPr>
        </p:nvSpPr>
        <p:spPr>
          <a:xfrm>
            <a:off x="6338048" y="2157471"/>
            <a:ext cx="1523999" cy="887227"/>
          </a:xfrm>
          <a:prstGeom prst="rect">
            <a:avLst/>
          </a:prstGeom>
        </p:spPr>
        <p:txBody>
          <a:bodyPr>
            <a:normAutofit/>
          </a:bodyPr>
          <a:lstStyle>
            <a:lvl1pPr marL="0" indent="0">
              <a:buNone/>
              <a:defRPr sz="1600"/>
            </a:lvl1pPr>
          </a:lstStyle>
          <a:p>
            <a:pPr lvl="0"/>
            <a:r>
              <a:rPr lang="en-US"/>
              <a:t>Type question Keyword here</a:t>
            </a:r>
          </a:p>
        </p:txBody>
      </p:sp>
      <p:sp>
        <p:nvSpPr>
          <p:cNvPr id="37" name="Text Placeholder 5"/>
          <p:cNvSpPr>
            <a:spLocks noGrp="1"/>
          </p:cNvSpPr>
          <p:nvPr>
            <p:ph type="body" sz="quarter" idx="27" hasCustomPrompt="1"/>
          </p:nvPr>
        </p:nvSpPr>
        <p:spPr>
          <a:xfrm>
            <a:off x="6338047" y="3134677"/>
            <a:ext cx="1523999" cy="887227"/>
          </a:xfrm>
          <a:prstGeom prst="rect">
            <a:avLst/>
          </a:prstGeom>
        </p:spPr>
        <p:txBody>
          <a:bodyPr>
            <a:normAutofit/>
          </a:bodyPr>
          <a:lstStyle>
            <a:lvl1pPr marL="0" indent="0">
              <a:buNone/>
              <a:defRPr sz="1600"/>
            </a:lvl1pPr>
          </a:lstStyle>
          <a:p>
            <a:pPr lvl="0"/>
            <a:r>
              <a:rPr lang="en-US"/>
              <a:t>Type question Keyword here</a:t>
            </a:r>
          </a:p>
        </p:txBody>
      </p:sp>
      <p:sp>
        <p:nvSpPr>
          <p:cNvPr id="38" name="Text Placeholder 5"/>
          <p:cNvSpPr>
            <a:spLocks noGrp="1"/>
          </p:cNvSpPr>
          <p:nvPr>
            <p:ph type="body" sz="quarter" idx="28" hasCustomPrompt="1"/>
          </p:nvPr>
        </p:nvSpPr>
        <p:spPr>
          <a:xfrm>
            <a:off x="6338046" y="4171725"/>
            <a:ext cx="1523999" cy="887227"/>
          </a:xfrm>
          <a:prstGeom prst="rect">
            <a:avLst/>
          </a:prstGeom>
        </p:spPr>
        <p:txBody>
          <a:bodyPr>
            <a:normAutofit/>
          </a:bodyPr>
          <a:lstStyle>
            <a:lvl1pPr marL="0" indent="0">
              <a:buNone/>
              <a:defRPr sz="1600"/>
            </a:lvl1pPr>
          </a:lstStyle>
          <a:p>
            <a:pPr lvl="0"/>
            <a:r>
              <a:rPr lang="en-US"/>
              <a:t>Type question Keyword here</a:t>
            </a:r>
          </a:p>
        </p:txBody>
      </p:sp>
      <p:sp>
        <p:nvSpPr>
          <p:cNvPr id="39" name="Text Placeholder 5"/>
          <p:cNvSpPr>
            <a:spLocks noGrp="1"/>
          </p:cNvSpPr>
          <p:nvPr>
            <p:ph type="body" sz="quarter" idx="29" hasCustomPrompt="1"/>
          </p:nvPr>
        </p:nvSpPr>
        <p:spPr>
          <a:xfrm>
            <a:off x="6338046" y="5163784"/>
            <a:ext cx="1523999" cy="887227"/>
          </a:xfrm>
          <a:prstGeom prst="rect">
            <a:avLst/>
          </a:prstGeom>
        </p:spPr>
        <p:txBody>
          <a:bodyPr>
            <a:normAutofit/>
          </a:bodyPr>
          <a:lstStyle>
            <a:lvl1pPr marL="0" indent="0">
              <a:buNone/>
              <a:defRPr sz="1600"/>
            </a:lvl1pPr>
          </a:lstStyle>
          <a:p>
            <a:pPr lvl="0"/>
            <a:r>
              <a:rPr lang="en-US"/>
              <a:t>Type question Keyword here</a:t>
            </a:r>
          </a:p>
        </p:txBody>
      </p:sp>
      <p:sp>
        <p:nvSpPr>
          <p:cNvPr id="40" name="Rectangle 39"/>
          <p:cNvSpPr/>
          <p:nvPr/>
        </p:nvSpPr>
        <p:spPr>
          <a:xfrm>
            <a:off x="0" y="6339146"/>
            <a:ext cx="12192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1" name="Picture 40"/>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10875132" y="6420115"/>
            <a:ext cx="1316867" cy="394572"/>
          </a:xfrm>
          <a:prstGeom prst="rect">
            <a:avLst/>
          </a:prstGeom>
        </p:spPr>
      </p:pic>
      <p:sp>
        <p:nvSpPr>
          <p:cNvPr id="42" name="Pentagon 41"/>
          <p:cNvSpPr/>
          <p:nvPr/>
        </p:nvSpPr>
        <p:spPr>
          <a:xfrm>
            <a:off x="90521" y="6429002"/>
            <a:ext cx="270000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RETRIEVE</a:t>
            </a:r>
            <a:endParaRPr lang="en-GB" sz="1600" b="0">
              <a:solidFill>
                <a:schemeClr val="bg1"/>
              </a:solidFill>
            </a:endParaRPr>
          </a:p>
        </p:txBody>
      </p:sp>
      <p:sp>
        <p:nvSpPr>
          <p:cNvPr id="43" name="Chevron 42"/>
          <p:cNvSpPr/>
          <p:nvPr/>
        </p:nvSpPr>
        <p:spPr>
          <a:xfrm>
            <a:off x="2760836"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INSTRUCT</a:t>
            </a:r>
          </a:p>
        </p:txBody>
      </p:sp>
      <p:sp>
        <p:nvSpPr>
          <p:cNvPr id="44" name="Chevron 43"/>
          <p:cNvSpPr/>
          <p:nvPr/>
        </p:nvSpPr>
        <p:spPr>
          <a:xfrm>
            <a:off x="5412088"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PRACTISE</a:t>
            </a:r>
            <a:endParaRPr lang="en-GB" sz="1600" b="0">
              <a:solidFill>
                <a:schemeClr val="bg1"/>
              </a:solidFill>
            </a:endParaRPr>
          </a:p>
        </p:txBody>
      </p:sp>
      <p:sp>
        <p:nvSpPr>
          <p:cNvPr id="45" name="Chevron 44"/>
          <p:cNvSpPr/>
          <p:nvPr/>
        </p:nvSpPr>
        <p:spPr>
          <a:xfrm>
            <a:off x="8068872"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SECURE</a:t>
            </a:r>
            <a:endParaRPr lang="en-GB" sz="1600" b="0">
              <a:solidFill>
                <a:schemeClr val="bg1"/>
              </a:solidFill>
            </a:endParaRPr>
          </a:p>
        </p:txBody>
      </p:sp>
    </p:spTree>
    <p:extLst>
      <p:ext uri="{BB962C8B-B14F-4D97-AF65-F5344CB8AC3E}">
        <p14:creationId xmlns:p14="http://schemas.microsoft.com/office/powerpoint/2010/main" val="20634405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T Connect - Detail">
    <p:spTree>
      <p:nvGrpSpPr>
        <p:cNvPr id="1" name=""/>
        <p:cNvGrpSpPr/>
        <p:nvPr/>
      </p:nvGrpSpPr>
      <p:grpSpPr>
        <a:xfrm>
          <a:off x="0" y="0"/>
          <a:ext cx="0" cy="0"/>
          <a:chOff x="0" y="0"/>
          <a:chExt cx="0" cy="0"/>
        </a:xfrm>
      </p:grpSpPr>
      <p:sp>
        <p:nvSpPr>
          <p:cNvPr id="30" name="Rectangle 29"/>
          <p:cNvSpPr/>
          <p:nvPr/>
        </p:nvSpPr>
        <p:spPr>
          <a:xfrm>
            <a:off x="-16041" y="2104"/>
            <a:ext cx="12192000" cy="798778"/>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p:cNvSpPr txBox="1"/>
          <p:nvPr/>
        </p:nvSpPr>
        <p:spPr>
          <a:xfrm>
            <a:off x="8819897" y="899018"/>
            <a:ext cx="2710102" cy="369332"/>
          </a:xfrm>
          <a:prstGeom prst="rect">
            <a:avLst/>
          </a:prstGeom>
          <a:noFill/>
        </p:spPr>
        <p:txBody>
          <a:bodyPr wrap="square" rtlCol="0">
            <a:spAutoFit/>
          </a:bodyPr>
          <a:lstStyle/>
          <a:p>
            <a:r>
              <a:rPr lang="en-GB" b="1">
                <a:ln w="19050">
                  <a:noFill/>
                </a:ln>
                <a:solidFill>
                  <a:srgbClr val="002060"/>
                </a:solidFill>
              </a:rPr>
              <a:t>CONNECTED KNOWLEDGE</a:t>
            </a:r>
          </a:p>
        </p:txBody>
      </p:sp>
      <p:sp>
        <p:nvSpPr>
          <p:cNvPr id="32" name="Rectangle 31"/>
          <p:cNvSpPr/>
          <p:nvPr/>
        </p:nvSpPr>
        <p:spPr>
          <a:xfrm>
            <a:off x="0" y="6339146"/>
            <a:ext cx="12192000" cy="518854"/>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3" name="Picture 32"/>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10875133" y="6420115"/>
            <a:ext cx="1300826" cy="394572"/>
          </a:xfrm>
          <a:prstGeom prst="rect">
            <a:avLst/>
          </a:prstGeom>
        </p:spPr>
      </p:pic>
      <p:sp>
        <p:nvSpPr>
          <p:cNvPr id="34" name="Pentagon 33"/>
          <p:cNvSpPr/>
          <p:nvPr/>
        </p:nvSpPr>
        <p:spPr>
          <a:xfrm>
            <a:off x="90521" y="6429002"/>
            <a:ext cx="270000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RETRIEVE</a:t>
            </a:r>
            <a:endParaRPr lang="en-GB" sz="1600" b="0">
              <a:solidFill>
                <a:schemeClr val="bg1"/>
              </a:solidFill>
            </a:endParaRPr>
          </a:p>
        </p:txBody>
      </p:sp>
      <p:sp>
        <p:nvSpPr>
          <p:cNvPr id="35" name="Chevron 34"/>
          <p:cNvSpPr/>
          <p:nvPr/>
        </p:nvSpPr>
        <p:spPr>
          <a:xfrm>
            <a:off x="2760836" y="6429002"/>
            <a:ext cx="2700000" cy="360000"/>
          </a:xfrm>
          <a:prstGeom prst="chevron">
            <a:avLst/>
          </a:prstGeom>
          <a:solidFill>
            <a:srgbClr val="DCB50E"/>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INSTRUCT</a:t>
            </a:r>
          </a:p>
        </p:txBody>
      </p:sp>
      <p:sp>
        <p:nvSpPr>
          <p:cNvPr id="36" name="Chevron 35"/>
          <p:cNvSpPr/>
          <p:nvPr/>
        </p:nvSpPr>
        <p:spPr>
          <a:xfrm>
            <a:off x="5412088" y="6429002"/>
            <a:ext cx="2700000" cy="360000"/>
          </a:xfrm>
          <a:prstGeom prst="chevron">
            <a:avLst/>
          </a:prstGeom>
          <a:solidFill>
            <a:srgbClr val="E8812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PRACTISE</a:t>
            </a:r>
            <a:endParaRPr lang="en-GB" sz="1600" b="0">
              <a:solidFill>
                <a:schemeClr val="bg1"/>
              </a:solidFill>
            </a:endParaRPr>
          </a:p>
        </p:txBody>
      </p:sp>
      <p:sp>
        <p:nvSpPr>
          <p:cNvPr id="37" name="Chevron 36"/>
          <p:cNvSpPr/>
          <p:nvPr/>
        </p:nvSpPr>
        <p:spPr>
          <a:xfrm>
            <a:off x="8068872" y="6429002"/>
            <a:ext cx="2700000" cy="360000"/>
          </a:xfrm>
          <a:prstGeom prst="chevron">
            <a:avLst/>
          </a:prstGeom>
          <a:solidFill>
            <a:srgbClr val="3584C5"/>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SECURE</a:t>
            </a:r>
            <a:endParaRPr lang="en-GB" sz="1600" b="0">
              <a:solidFill>
                <a:schemeClr val="bg1"/>
              </a:solidFill>
            </a:endParaRPr>
          </a:p>
        </p:txBody>
      </p:sp>
      <p:sp>
        <p:nvSpPr>
          <p:cNvPr id="38" name="TextBox 37"/>
          <p:cNvSpPr txBox="1"/>
          <p:nvPr/>
        </p:nvSpPr>
        <p:spPr>
          <a:xfrm>
            <a:off x="3291551" y="1380989"/>
            <a:ext cx="1586548" cy="600164"/>
          </a:xfrm>
          <a:prstGeom prst="rect">
            <a:avLst/>
          </a:prstGeom>
          <a:solidFill>
            <a:schemeClr val="accent1">
              <a:lumMod val="20000"/>
              <a:lumOff val="80000"/>
            </a:schemeClr>
          </a:solidFill>
          <a:ln>
            <a:solidFill>
              <a:schemeClr val="tx1"/>
            </a:solidFill>
            <a:prstDash val="dash"/>
          </a:ln>
        </p:spPr>
        <p:txBody>
          <a:bodyPr wrap="square" rtlCol="0">
            <a:spAutoFit/>
          </a:bodyPr>
          <a:lstStyle/>
          <a:p>
            <a:pPr marL="0" marR="0" lvl="0" indent="0" algn="ctr" defTabSz="914400" rtl="0" eaLnBrk="1" fontAlgn="auto" latinLnBrk="0" hangingPunct="1">
              <a:lnSpc>
                <a:spcPct val="100000"/>
              </a:lnSpc>
              <a:spcBef>
                <a:spcPts val="0"/>
              </a:spcBef>
              <a:buClrTx/>
              <a:buSzTx/>
              <a:buFont typeface="Arial" panose="020B0604020202020204" pitchFamily="34" charset="0"/>
              <a:buNone/>
              <a:tabLst/>
              <a:defRPr/>
            </a:pPr>
            <a:r>
              <a:rPr lang="en-GB" sz="1100" b="1"/>
              <a:t>AfL – e.g. Show Me</a:t>
            </a:r>
          </a:p>
          <a:p>
            <a:pPr marL="0" marR="0" lvl="0" indent="0" algn="ctr" defTabSz="914400" rtl="0" eaLnBrk="1" fontAlgn="auto" latinLnBrk="0" hangingPunct="1">
              <a:lnSpc>
                <a:spcPct val="100000"/>
              </a:lnSpc>
              <a:spcBef>
                <a:spcPts val="0"/>
              </a:spcBef>
              <a:buClrTx/>
              <a:buSzTx/>
              <a:buFont typeface="Arial" panose="020B0604020202020204" pitchFamily="34" charset="0"/>
              <a:buNone/>
              <a:tabLst/>
              <a:defRPr/>
            </a:pPr>
            <a:r>
              <a:rPr lang="en-GB" sz="1100" baseline="0">
                <a:latin typeface="+mn-lt"/>
              </a:rPr>
              <a:t>Pupils must show their retrieval answers </a:t>
            </a:r>
          </a:p>
        </p:txBody>
      </p:sp>
      <p:sp>
        <p:nvSpPr>
          <p:cNvPr id="39" name="TextBox 38"/>
          <p:cNvSpPr txBox="1"/>
          <p:nvPr/>
        </p:nvSpPr>
        <p:spPr>
          <a:xfrm>
            <a:off x="5551329" y="3243622"/>
            <a:ext cx="1504384" cy="600164"/>
          </a:xfrm>
          <a:prstGeom prst="rect">
            <a:avLst/>
          </a:prstGeom>
          <a:solidFill>
            <a:schemeClr val="accent1">
              <a:lumMod val="20000"/>
              <a:lumOff val="80000"/>
            </a:schemeClr>
          </a:solidFill>
          <a:ln>
            <a:solidFill>
              <a:schemeClr val="tx1"/>
            </a:solidFill>
            <a:prstDash val="dash"/>
          </a:ln>
        </p:spPr>
        <p:txBody>
          <a:bodyPr wrap="square" rtlCol="0">
            <a:spAutoFit/>
          </a:bodyPr>
          <a:lstStyle/>
          <a:p>
            <a:pPr marL="0" indent="0" algn="l">
              <a:buFont typeface="Arial" panose="020B0604020202020204" pitchFamily="34" charset="0"/>
              <a:buNone/>
            </a:pPr>
            <a:r>
              <a:rPr lang="en-GB" sz="1100" b="1" baseline="0">
                <a:latin typeface="+mn-lt"/>
              </a:rPr>
              <a:t>AfL – e.g. Hinge Point</a:t>
            </a:r>
          </a:p>
          <a:p>
            <a:pPr marL="0" indent="0" algn="l">
              <a:buFont typeface="Arial" panose="020B0604020202020204" pitchFamily="34" charset="0"/>
              <a:buNone/>
            </a:pPr>
            <a:r>
              <a:rPr lang="en-GB" sz="1100" baseline="0">
                <a:latin typeface="+mn-lt"/>
              </a:rPr>
              <a:t>Move into practice, or more instruction?</a:t>
            </a:r>
            <a:endParaRPr lang="en-GB" sz="1100">
              <a:latin typeface="+mn-lt"/>
            </a:endParaRPr>
          </a:p>
        </p:txBody>
      </p:sp>
      <p:sp>
        <p:nvSpPr>
          <p:cNvPr id="40" name="TextBox 39"/>
          <p:cNvSpPr txBox="1"/>
          <p:nvPr/>
        </p:nvSpPr>
        <p:spPr>
          <a:xfrm>
            <a:off x="3220271" y="4925650"/>
            <a:ext cx="1750088" cy="600164"/>
          </a:xfrm>
          <a:prstGeom prst="rect">
            <a:avLst/>
          </a:prstGeom>
          <a:solidFill>
            <a:schemeClr val="accent1">
              <a:lumMod val="20000"/>
              <a:lumOff val="80000"/>
            </a:schemeClr>
          </a:solidFill>
          <a:ln>
            <a:solidFill>
              <a:schemeClr val="tx1"/>
            </a:solidFill>
            <a:prstDash val="dash"/>
          </a:ln>
        </p:spPr>
        <p:txBody>
          <a:bodyPr wrap="square" rtlCol="0">
            <a:spAutoFit/>
          </a:bodyPr>
          <a:lstStyle/>
          <a:p>
            <a:pPr marL="0" indent="0" algn="ctr">
              <a:buFont typeface="Arial" panose="020B0604020202020204" pitchFamily="34" charset="0"/>
              <a:buNone/>
            </a:pPr>
            <a:r>
              <a:rPr lang="en-GB" sz="1100" b="1" baseline="0">
                <a:latin typeface="+mn-lt"/>
              </a:rPr>
              <a:t>AfL – e.g. Live Marking</a:t>
            </a:r>
          </a:p>
          <a:p>
            <a:pPr marL="0" indent="0" algn="ctr">
              <a:buFont typeface="Arial" panose="020B0604020202020204" pitchFamily="34" charset="0"/>
              <a:buNone/>
            </a:pPr>
            <a:r>
              <a:rPr lang="en-GB" sz="1100" baseline="0">
                <a:latin typeface="+mn-lt"/>
              </a:rPr>
              <a:t>Circulate the room  to solve problems as they happen</a:t>
            </a:r>
            <a:endParaRPr lang="en-GB" sz="1100">
              <a:latin typeface="+mn-lt"/>
            </a:endParaRPr>
          </a:p>
        </p:txBody>
      </p:sp>
      <p:sp>
        <p:nvSpPr>
          <p:cNvPr id="41" name="TextBox 40"/>
          <p:cNvSpPr txBox="1"/>
          <p:nvPr/>
        </p:nvSpPr>
        <p:spPr>
          <a:xfrm>
            <a:off x="791411" y="3232660"/>
            <a:ext cx="1814494" cy="600164"/>
          </a:xfrm>
          <a:prstGeom prst="rect">
            <a:avLst/>
          </a:prstGeom>
          <a:solidFill>
            <a:schemeClr val="accent1">
              <a:lumMod val="20000"/>
              <a:lumOff val="80000"/>
            </a:schemeClr>
          </a:solidFill>
          <a:ln>
            <a:solidFill>
              <a:schemeClr val="tx1"/>
            </a:solidFill>
            <a:prstDash val="dash"/>
          </a:ln>
        </p:spPr>
        <p:txBody>
          <a:bodyPr wrap="square" rtlCol="0">
            <a:spAutoFit/>
          </a:bodyPr>
          <a:lstStyle/>
          <a:p>
            <a:pPr marL="0" indent="0" algn="r">
              <a:buFont typeface="Arial" panose="020B0604020202020204" pitchFamily="34" charset="0"/>
              <a:buNone/>
            </a:pPr>
            <a:r>
              <a:rPr lang="en-GB" sz="1100" b="1" baseline="0">
                <a:latin typeface="+mn-lt"/>
              </a:rPr>
              <a:t>AfL – e.g. Track</a:t>
            </a:r>
            <a:r>
              <a:rPr lang="en-GB" sz="1100" b="1">
                <a:latin typeface="+mn-lt"/>
              </a:rPr>
              <a:t> &amp; Transfer</a:t>
            </a:r>
          </a:p>
          <a:p>
            <a:pPr marL="0" indent="0" algn="r">
              <a:buFont typeface="Arial" panose="020B0604020202020204" pitchFamily="34" charset="0"/>
              <a:buNone/>
            </a:pPr>
            <a:r>
              <a:rPr lang="en-GB" sz="1100" baseline="0">
                <a:latin typeface="+mn-lt"/>
              </a:rPr>
              <a:t>Assess learning to inform next </a:t>
            </a:r>
            <a:r>
              <a:rPr lang="en-GB" sz="1100"/>
              <a:t>lesson </a:t>
            </a:r>
            <a:r>
              <a:rPr lang="en-GB" sz="1100" baseline="0">
                <a:latin typeface="+mn-lt"/>
              </a:rPr>
              <a:t>planning</a:t>
            </a:r>
            <a:endParaRPr lang="en-GB" sz="1100">
              <a:latin typeface="+mn-lt"/>
            </a:endParaRPr>
          </a:p>
        </p:txBody>
      </p:sp>
      <p:sp>
        <p:nvSpPr>
          <p:cNvPr id="42" name="TextBox 41"/>
          <p:cNvSpPr txBox="1"/>
          <p:nvPr/>
        </p:nvSpPr>
        <p:spPr>
          <a:xfrm>
            <a:off x="3016588" y="3221957"/>
            <a:ext cx="2180022" cy="461665"/>
          </a:xfrm>
          <a:prstGeom prst="rect">
            <a:avLst/>
          </a:prstGeom>
          <a:noFill/>
        </p:spPr>
        <p:txBody>
          <a:bodyPr wrap="square" rtlCol="0">
            <a:spAutoFit/>
          </a:bodyPr>
          <a:lstStyle/>
          <a:p>
            <a:pPr algn="ctr"/>
            <a:r>
              <a:rPr lang="en-GB" sz="2400">
                <a:ln w="19050">
                  <a:noFill/>
                </a:ln>
                <a:solidFill>
                  <a:srgbClr val="002060"/>
                </a:solidFill>
                <a:latin typeface="Arial Rounded MT Bold" panose="020F0704030504030204" pitchFamily="34" charset="0"/>
              </a:rPr>
              <a:t>CONNECT</a:t>
            </a:r>
          </a:p>
        </p:txBody>
      </p:sp>
      <p:sp>
        <p:nvSpPr>
          <p:cNvPr id="43" name="TextBox 42"/>
          <p:cNvSpPr txBox="1"/>
          <p:nvPr/>
        </p:nvSpPr>
        <p:spPr>
          <a:xfrm>
            <a:off x="8823608" y="1219867"/>
            <a:ext cx="3114572" cy="1777410"/>
          </a:xfrm>
          <a:prstGeom prst="rect">
            <a:avLst/>
          </a:prstGeom>
          <a:noFill/>
        </p:spPr>
        <p:txBody>
          <a:bodyPr wrap="square" rtlCol="0">
            <a:spAutoFit/>
          </a:bodyPr>
          <a:lstStyle/>
          <a:p>
            <a:pPr>
              <a:spcAft>
                <a:spcPts val="300"/>
              </a:spcAft>
              <a:defRPr/>
            </a:pPr>
            <a:r>
              <a:rPr lang="en-GB" sz="1050"/>
              <a:t>Connected knowledge sits at the heart of the Archway Curriculum. Expert teachers use every opportunity to </a:t>
            </a:r>
            <a:r>
              <a:rPr lang="en-GB" sz="1050" b="1"/>
              <a:t>CONNECT</a:t>
            </a:r>
            <a:r>
              <a:rPr lang="en-GB" sz="1050"/>
              <a:t> current learning with:</a:t>
            </a:r>
          </a:p>
          <a:p>
            <a:pPr marL="171450" indent="-171450">
              <a:spcAft>
                <a:spcPts val="300"/>
              </a:spcAft>
              <a:buFont typeface="Courier New" panose="02070309020205020404" pitchFamily="49" charset="0"/>
              <a:buChar char="o"/>
              <a:defRPr/>
            </a:pPr>
            <a:r>
              <a:rPr lang="en-GB" sz="1050"/>
              <a:t>The Curriculum Intent and Long Term Plan</a:t>
            </a:r>
          </a:p>
          <a:p>
            <a:pPr marL="171450" marR="0" lvl="0" indent="-171450" algn="l"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lang="en-GB" sz="1050"/>
              <a:t>The Knowledge</a:t>
            </a:r>
            <a:r>
              <a:rPr lang="en-GB" sz="1050" baseline="0"/>
              <a:t> Organiser</a:t>
            </a:r>
          </a:p>
          <a:p>
            <a:pPr marL="171450" marR="0" lvl="0" indent="-171450" algn="l"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lang="en-GB" sz="1050" baseline="0"/>
              <a:t>Home Learning and Revision</a:t>
            </a:r>
          </a:p>
          <a:p>
            <a:pPr marL="171450" lvl="0" indent="-171450">
              <a:spcAft>
                <a:spcPts val="300"/>
              </a:spcAft>
              <a:buFont typeface="Courier New" panose="02070309020205020404" pitchFamily="49" charset="0"/>
              <a:buChar char="o"/>
              <a:defRPr/>
            </a:pPr>
            <a:r>
              <a:rPr lang="en-GB" sz="1050"/>
              <a:t>Personal Development &amp; DEI</a:t>
            </a:r>
          </a:p>
          <a:p>
            <a:pPr marL="171450" lvl="0" indent="-171450">
              <a:spcAft>
                <a:spcPts val="300"/>
              </a:spcAft>
              <a:buFont typeface="Courier New" panose="02070309020205020404" pitchFamily="49" charset="0"/>
              <a:buChar char="o"/>
              <a:defRPr/>
            </a:pPr>
            <a:r>
              <a:rPr lang="en-GB" sz="1050"/>
              <a:t>Gatsby Career Benchmarks</a:t>
            </a:r>
          </a:p>
          <a:p>
            <a:pPr marL="171450" lvl="0" indent="-171450">
              <a:spcAft>
                <a:spcPts val="300"/>
              </a:spcAft>
              <a:buFont typeface="Courier New" panose="02070309020205020404" pitchFamily="49" charset="0"/>
              <a:buChar char="o"/>
              <a:defRPr/>
            </a:pPr>
            <a:r>
              <a:rPr lang="en-GB" sz="1050" baseline="0"/>
              <a:t>Other Curriculum Subjects</a:t>
            </a:r>
          </a:p>
        </p:txBody>
      </p:sp>
      <p:sp>
        <p:nvSpPr>
          <p:cNvPr id="44" name="Rounded Rectangle 43"/>
          <p:cNvSpPr/>
          <p:nvPr/>
        </p:nvSpPr>
        <p:spPr>
          <a:xfrm>
            <a:off x="5149248" y="1784732"/>
            <a:ext cx="2577080" cy="864220"/>
          </a:xfrm>
          <a:prstGeom prst="roundRect">
            <a:avLst>
              <a:gd name="adj" fmla="val 10789"/>
            </a:avLst>
          </a:prstGeom>
          <a:solidFill>
            <a:schemeClr val="bg1"/>
          </a:solidFill>
          <a:ln w="38100">
            <a:solidFill>
              <a:srgbClr val="DCB50E"/>
            </a:solid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ounded Rectangle 44"/>
          <p:cNvSpPr/>
          <p:nvPr/>
        </p:nvSpPr>
        <p:spPr>
          <a:xfrm>
            <a:off x="531041" y="1789882"/>
            <a:ext cx="2577080" cy="864220"/>
          </a:xfrm>
          <a:prstGeom prst="roundRect">
            <a:avLst>
              <a:gd name="adj" fmla="val 9025"/>
            </a:avLst>
          </a:prstGeom>
          <a:solidFill>
            <a:schemeClr val="bg1"/>
          </a:solidFill>
          <a:ln w="38100">
            <a:solidFill>
              <a:srgbClr val="9259A4"/>
            </a:solid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GB">
              <a:solidFill>
                <a:schemeClr val="tx1"/>
              </a:solidFill>
            </a:endParaRPr>
          </a:p>
        </p:txBody>
      </p:sp>
      <p:sp>
        <p:nvSpPr>
          <p:cNvPr id="46" name="Rounded Rectangle 45"/>
          <p:cNvSpPr/>
          <p:nvPr/>
        </p:nvSpPr>
        <p:spPr>
          <a:xfrm>
            <a:off x="5142454" y="4358302"/>
            <a:ext cx="2577080" cy="864220"/>
          </a:xfrm>
          <a:prstGeom prst="roundRect">
            <a:avLst>
              <a:gd name="adj" fmla="val 13140"/>
            </a:avLst>
          </a:prstGeom>
          <a:solidFill>
            <a:schemeClr val="bg1"/>
          </a:solidFill>
          <a:ln w="38100">
            <a:solidFill>
              <a:srgbClr val="E88126"/>
            </a:solid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a:solidFill>
                <a:schemeClr val="tx1"/>
              </a:solidFill>
            </a:endParaRPr>
          </a:p>
        </p:txBody>
      </p:sp>
      <p:sp>
        <p:nvSpPr>
          <p:cNvPr id="47" name="Rounded Rectangle 46"/>
          <p:cNvSpPr/>
          <p:nvPr/>
        </p:nvSpPr>
        <p:spPr>
          <a:xfrm>
            <a:off x="548096" y="4365861"/>
            <a:ext cx="2577080" cy="864220"/>
          </a:xfrm>
          <a:prstGeom prst="roundRect">
            <a:avLst>
              <a:gd name="adj" fmla="val 10789"/>
            </a:avLst>
          </a:prstGeom>
          <a:solidFill>
            <a:schemeClr val="bg1"/>
          </a:solidFill>
          <a:ln w="38100">
            <a:solidFill>
              <a:srgbClr val="3584C5"/>
            </a:solid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8" name="TextBox 47"/>
          <p:cNvSpPr txBox="1"/>
          <p:nvPr/>
        </p:nvSpPr>
        <p:spPr>
          <a:xfrm>
            <a:off x="827880" y="4543978"/>
            <a:ext cx="2177674" cy="677108"/>
          </a:xfrm>
          <a:prstGeom prst="rect">
            <a:avLst/>
          </a:prstGeom>
          <a:noFill/>
        </p:spPr>
        <p:txBody>
          <a:bodyPr wrap="square" rtlCol="0">
            <a:spAutoFit/>
          </a:bodyPr>
          <a:lstStyle/>
          <a:p>
            <a:pPr algn="r">
              <a:spcAft>
                <a:spcPts val="300"/>
              </a:spcAft>
              <a:defRPr/>
            </a:pPr>
            <a:r>
              <a:rPr lang="en-GB" sz="1100"/>
              <a:t>Capture in writing or performance</a:t>
            </a:r>
          </a:p>
          <a:p>
            <a:pPr marL="0" marR="0" lvl="0" indent="0" algn="r"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GB" sz="1100">
                <a:latin typeface="+mn-lt"/>
              </a:rPr>
              <a:t>Remove scaffolding as</a:t>
            </a:r>
            <a:r>
              <a:rPr lang="en-GB" sz="1100" baseline="0">
                <a:latin typeface="+mn-lt"/>
              </a:rPr>
              <a:t> appropriate</a:t>
            </a:r>
            <a:endParaRPr lang="en-GB" sz="1100">
              <a:latin typeface="+mn-lt"/>
            </a:endParaRPr>
          </a:p>
          <a:p>
            <a:pPr marL="0" indent="0" algn="r">
              <a:spcAft>
                <a:spcPts val="300"/>
              </a:spcAft>
              <a:buFont typeface="Arial" panose="020B0604020202020204" pitchFamily="34" charset="0"/>
              <a:buNone/>
            </a:pPr>
            <a:r>
              <a:rPr lang="en-GB" sz="1100">
                <a:latin typeface="+mn-lt"/>
              </a:rPr>
              <a:t>Connect with existing knowledge</a:t>
            </a:r>
          </a:p>
        </p:txBody>
      </p:sp>
      <p:sp>
        <p:nvSpPr>
          <p:cNvPr id="49" name="TextBox 48"/>
          <p:cNvSpPr txBox="1"/>
          <p:nvPr/>
        </p:nvSpPr>
        <p:spPr>
          <a:xfrm>
            <a:off x="580553" y="1766294"/>
            <a:ext cx="2485041" cy="677108"/>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GB" sz="1100">
                <a:latin typeface="+mn-lt"/>
              </a:rPr>
              <a:t>Spaced recent and long term knowledge </a:t>
            </a:r>
          </a:p>
          <a:p>
            <a:pPr marL="0" marR="0" lvl="0" indent="0" algn="r"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GB" sz="1100">
                <a:latin typeface="+mn-lt"/>
              </a:rPr>
              <a:t>Misconceptions from </a:t>
            </a:r>
            <a:r>
              <a:rPr lang="en-GB" sz="1100"/>
              <a:t>previous learning</a:t>
            </a:r>
          </a:p>
          <a:p>
            <a:pPr marL="0" marR="0" lvl="0" indent="0" algn="r"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lang="en-GB" sz="1100">
                <a:latin typeface="+mn-lt"/>
              </a:rPr>
              <a:t>Connect to KO &amp; home learning</a:t>
            </a:r>
          </a:p>
        </p:txBody>
      </p:sp>
      <p:sp>
        <p:nvSpPr>
          <p:cNvPr id="50" name="TextBox 49"/>
          <p:cNvSpPr txBox="1"/>
          <p:nvPr/>
        </p:nvSpPr>
        <p:spPr>
          <a:xfrm>
            <a:off x="5168859" y="4555899"/>
            <a:ext cx="2608576" cy="677108"/>
          </a:xfrm>
          <a:prstGeom prst="rect">
            <a:avLst/>
          </a:prstGeom>
          <a:noFill/>
        </p:spPr>
        <p:txBody>
          <a:bodyPr wrap="square" rtlCol="0">
            <a:spAutoFit/>
          </a:bodyPr>
          <a:lstStyle/>
          <a:p>
            <a:pPr>
              <a:spcAft>
                <a:spcPts val="300"/>
              </a:spcAft>
            </a:pPr>
            <a:r>
              <a:rPr lang="en-GB" sz="1100"/>
              <a:t>Modelling - Make thinking visible </a:t>
            </a:r>
          </a:p>
          <a:p>
            <a:pPr marL="0" indent="0">
              <a:spcAft>
                <a:spcPts val="300"/>
              </a:spcAft>
              <a:buFont typeface="Arial" panose="020B0604020202020204" pitchFamily="34" charset="0"/>
              <a:buNone/>
            </a:pPr>
            <a:r>
              <a:rPr lang="en-GB" sz="1100">
                <a:latin typeface="+mn-lt"/>
              </a:rPr>
              <a:t>Add scaffolding as required</a:t>
            </a:r>
          </a:p>
          <a:p>
            <a:pPr marL="0" indent="0">
              <a:spcAft>
                <a:spcPts val="300"/>
              </a:spcAft>
              <a:buFont typeface="Arial" panose="020B0604020202020204" pitchFamily="34" charset="0"/>
              <a:buNone/>
            </a:pPr>
            <a:r>
              <a:rPr lang="en-GB" sz="1100">
                <a:latin typeface="+mn-lt"/>
              </a:rPr>
              <a:t>Use whiteboards, visualisers &amp; exemplars</a:t>
            </a:r>
          </a:p>
        </p:txBody>
      </p:sp>
      <p:sp>
        <p:nvSpPr>
          <p:cNvPr id="51" name="TextBox 50"/>
          <p:cNvSpPr txBox="1"/>
          <p:nvPr/>
        </p:nvSpPr>
        <p:spPr>
          <a:xfrm>
            <a:off x="5170578" y="1763836"/>
            <a:ext cx="2459230" cy="677108"/>
          </a:xfrm>
          <a:prstGeom prst="rect">
            <a:avLst/>
          </a:prstGeom>
          <a:noFill/>
        </p:spPr>
        <p:txBody>
          <a:bodyPr wrap="square" rtlCol="0">
            <a:spAutoFit/>
          </a:bodyPr>
          <a:lstStyle/>
          <a:p>
            <a:pPr marL="0" indent="0">
              <a:spcAft>
                <a:spcPts val="300"/>
              </a:spcAft>
              <a:buFont typeface="Arial" panose="020B0604020202020204" pitchFamily="34" charset="0"/>
              <a:buNone/>
            </a:pPr>
            <a:r>
              <a:rPr lang="en-GB" sz="1100">
                <a:latin typeface="+mn-lt"/>
              </a:rPr>
              <a:t>Clear instruction and modelling</a:t>
            </a:r>
          </a:p>
          <a:p>
            <a:pPr marL="0" indent="0">
              <a:spcAft>
                <a:spcPts val="300"/>
              </a:spcAft>
              <a:buFont typeface="Arial" panose="020B0604020202020204" pitchFamily="34" charset="0"/>
              <a:buNone/>
            </a:pPr>
            <a:r>
              <a:rPr lang="en-GB" sz="1100">
                <a:latin typeface="+mn-lt"/>
              </a:rPr>
              <a:t>Prioritise </a:t>
            </a:r>
            <a:r>
              <a:rPr lang="en-GB" sz="1100" b="1">
                <a:latin typeface="+mn-lt"/>
              </a:rPr>
              <a:t>Reading</a:t>
            </a:r>
            <a:r>
              <a:rPr lang="en-GB" sz="1100">
                <a:latin typeface="+mn-lt"/>
              </a:rPr>
              <a:t> using ALT strategies </a:t>
            </a:r>
          </a:p>
          <a:p>
            <a:pPr marL="0" indent="0">
              <a:spcAft>
                <a:spcPts val="300"/>
              </a:spcAft>
              <a:buFont typeface="Arial" panose="020B0604020202020204" pitchFamily="34" charset="0"/>
              <a:buNone/>
            </a:pPr>
            <a:r>
              <a:rPr lang="en-GB" sz="1100">
                <a:latin typeface="+mn-lt"/>
              </a:rPr>
              <a:t>Use KO to secure knowledge and vocab</a:t>
            </a:r>
          </a:p>
        </p:txBody>
      </p:sp>
      <p:sp>
        <p:nvSpPr>
          <p:cNvPr id="52" name="Rounded Rectangle 51"/>
          <p:cNvSpPr/>
          <p:nvPr/>
        </p:nvSpPr>
        <p:spPr>
          <a:xfrm>
            <a:off x="5125849" y="4169788"/>
            <a:ext cx="1512000" cy="360000"/>
          </a:xfrm>
          <a:prstGeom prst="roundRect">
            <a:avLst>
              <a:gd name="adj" fmla="val 19453"/>
            </a:avLst>
          </a:prstGeom>
          <a:solidFill>
            <a:srgbClr val="E8812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a:t>PRACTISE</a:t>
            </a:r>
          </a:p>
        </p:txBody>
      </p:sp>
      <p:sp>
        <p:nvSpPr>
          <p:cNvPr id="53" name="Rounded Rectangle 52"/>
          <p:cNvSpPr/>
          <p:nvPr/>
        </p:nvSpPr>
        <p:spPr>
          <a:xfrm>
            <a:off x="1608189" y="2498991"/>
            <a:ext cx="1512000" cy="360000"/>
          </a:xfrm>
          <a:prstGeom prst="roundRect">
            <a:avLst>
              <a:gd name="adj" fmla="val 14111"/>
            </a:avLst>
          </a:prstGeom>
          <a:solidFill>
            <a:srgbClr val="9259A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a:t>RETRIEVE</a:t>
            </a:r>
          </a:p>
        </p:txBody>
      </p:sp>
      <p:sp>
        <p:nvSpPr>
          <p:cNvPr id="54" name="Rounded Rectangle 53"/>
          <p:cNvSpPr/>
          <p:nvPr/>
        </p:nvSpPr>
        <p:spPr>
          <a:xfrm>
            <a:off x="1632756" y="4171038"/>
            <a:ext cx="1512000" cy="360000"/>
          </a:xfrm>
          <a:prstGeom prst="roundRect">
            <a:avLst>
              <a:gd name="adj" fmla="val 13735"/>
            </a:avLst>
          </a:prstGeom>
          <a:solidFill>
            <a:srgbClr val="3584C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a:t>SECURE</a:t>
            </a:r>
          </a:p>
        </p:txBody>
      </p:sp>
      <p:sp>
        <p:nvSpPr>
          <p:cNvPr id="55" name="Rounded Rectangle 54"/>
          <p:cNvSpPr/>
          <p:nvPr/>
        </p:nvSpPr>
        <p:spPr>
          <a:xfrm>
            <a:off x="5129702" y="2502804"/>
            <a:ext cx="1512000" cy="360000"/>
          </a:xfrm>
          <a:prstGeom prst="roundRect">
            <a:avLst>
              <a:gd name="adj" fmla="val 23613"/>
            </a:avLst>
          </a:prstGeom>
          <a:solidFill>
            <a:srgbClr val="DCB50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a:t>INSTRUCT</a:t>
            </a:r>
          </a:p>
        </p:txBody>
      </p:sp>
      <p:sp>
        <p:nvSpPr>
          <p:cNvPr id="56" name="TextBox 55"/>
          <p:cNvSpPr txBox="1"/>
          <p:nvPr/>
        </p:nvSpPr>
        <p:spPr>
          <a:xfrm>
            <a:off x="8827869" y="3050219"/>
            <a:ext cx="3047132" cy="369332"/>
          </a:xfrm>
          <a:prstGeom prst="rect">
            <a:avLst/>
          </a:prstGeom>
          <a:noFill/>
        </p:spPr>
        <p:txBody>
          <a:bodyPr wrap="square" rtlCol="0">
            <a:spAutoFit/>
          </a:bodyPr>
          <a:lstStyle/>
          <a:p>
            <a:r>
              <a:rPr lang="en-GB" b="1">
                <a:ln w="19050">
                  <a:noFill/>
                </a:ln>
                <a:solidFill>
                  <a:srgbClr val="002060"/>
                </a:solidFill>
              </a:rPr>
              <a:t>PRIORITISE READING</a:t>
            </a:r>
          </a:p>
        </p:txBody>
      </p:sp>
      <p:sp>
        <p:nvSpPr>
          <p:cNvPr id="57" name="TextBox 56"/>
          <p:cNvSpPr txBox="1"/>
          <p:nvPr/>
        </p:nvSpPr>
        <p:spPr>
          <a:xfrm>
            <a:off x="8807116" y="3327204"/>
            <a:ext cx="3213772" cy="738664"/>
          </a:xfrm>
          <a:prstGeom prst="rect">
            <a:avLst/>
          </a:prstGeom>
          <a:noFill/>
        </p:spPr>
        <p:txBody>
          <a:bodyPr wrap="square" rtlCol="0">
            <a:spAutoFit/>
          </a:bodyPr>
          <a:lstStyle/>
          <a:p>
            <a:pPr>
              <a:spcAft>
                <a:spcPts val="300"/>
              </a:spcAft>
              <a:defRPr/>
            </a:pPr>
            <a:r>
              <a:rPr lang="en-GB" sz="1050"/>
              <a:t>The curriculum is the main opportunity to teach pupils both the art and science of reading. Opportunities to read are written into curriculum and lesson plans. The Archway Reading Strategies are used in all subjects.</a:t>
            </a:r>
          </a:p>
        </p:txBody>
      </p:sp>
      <p:sp>
        <p:nvSpPr>
          <p:cNvPr id="58" name="TextBox 57"/>
          <p:cNvSpPr txBox="1"/>
          <p:nvPr/>
        </p:nvSpPr>
        <p:spPr>
          <a:xfrm>
            <a:off x="8822635" y="4310241"/>
            <a:ext cx="2950591" cy="369332"/>
          </a:xfrm>
          <a:prstGeom prst="rect">
            <a:avLst/>
          </a:prstGeom>
          <a:noFill/>
        </p:spPr>
        <p:txBody>
          <a:bodyPr wrap="square" rtlCol="0">
            <a:spAutoFit/>
          </a:bodyPr>
          <a:lstStyle/>
          <a:p>
            <a:r>
              <a:rPr lang="en-GB" b="1">
                <a:ln w="19050">
                  <a:noFill/>
                </a:ln>
                <a:solidFill>
                  <a:srgbClr val="002060"/>
                </a:solidFill>
              </a:rPr>
              <a:t>QUALITY FIRST TEACHING</a:t>
            </a:r>
          </a:p>
        </p:txBody>
      </p:sp>
      <p:sp>
        <p:nvSpPr>
          <p:cNvPr id="59" name="TextBox 58"/>
          <p:cNvSpPr txBox="1"/>
          <p:nvPr/>
        </p:nvSpPr>
        <p:spPr>
          <a:xfrm>
            <a:off x="8853444" y="4565664"/>
            <a:ext cx="2935078" cy="738664"/>
          </a:xfrm>
          <a:prstGeom prst="rect">
            <a:avLst/>
          </a:prstGeom>
          <a:noFill/>
        </p:spPr>
        <p:txBody>
          <a:bodyPr wrap="square" rtlCol="0">
            <a:spAutoFit/>
          </a:bodyPr>
          <a:lstStyle/>
          <a:p>
            <a:pPr>
              <a:spcAft>
                <a:spcPts val="300"/>
              </a:spcAft>
              <a:defRPr/>
            </a:pPr>
            <a:r>
              <a:rPr lang="en-GB" sz="1050"/>
              <a:t>This lesson cycle is a model of Quality First Teaching. Teachers are experts in their pupils and adapt and scaffold work to ensure all can work independently.</a:t>
            </a:r>
          </a:p>
        </p:txBody>
      </p:sp>
      <p:sp>
        <p:nvSpPr>
          <p:cNvPr id="60" name="Rectangle 59"/>
          <p:cNvSpPr/>
          <p:nvPr/>
        </p:nvSpPr>
        <p:spPr>
          <a:xfrm>
            <a:off x="8699815" y="1024596"/>
            <a:ext cx="36000" cy="511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2060"/>
              </a:solidFill>
            </a:endParaRPr>
          </a:p>
        </p:txBody>
      </p:sp>
      <p:sp>
        <p:nvSpPr>
          <p:cNvPr id="61" name="TextBox 60"/>
          <p:cNvSpPr txBox="1"/>
          <p:nvPr/>
        </p:nvSpPr>
        <p:spPr>
          <a:xfrm>
            <a:off x="8819897" y="5338472"/>
            <a:ext cx="1645639" cy="369332"/>
          </a:xfrm>
          <a:prstGeom prst="rect">
            <a:avLst/>
          </a:prstGeom>
          <a:noFill/>
        </p:spPr>
        <p:txBody>
          <a:bodyPr wrap="square" rtlCol="0">
            <a:spAutoFit/>
          </a:bodyPr>
          <a:lstStyle/>
          <a:p>
            <a:r>
              <a:rPr lang="en-GB" b="1">
                <a:ln w="19050">
                  <a:noFill/>
                </a:ln>
                <a:solidFill>
                  <a:srgbClr val="002060"/>
                </a:solidFill>
              </a:rPr>
              <a:t>ROUTINES</a:t>
            </a:r>
          </a:p>
        </p:txBody>
      </p:sp>
      <p:sp>
        <p:nvSpPr>
          <p:cNvPr id="62" name="TextBox 61"/>
          <p:cNvSpPr txBox="1"/>
          <p:nvPr/>
        </p:nvSpPr>
        <p:spPr>
          <a:xfrm>
            <a:off x="8820969" y="5616037"/>
            <a:ext cx="3042845" cy="577081"/>
          </a:xfrm>
          <a:prstGeom prst="rect">
            <a:avLst/>
          </a:prstGeom>
          <a:noFill/>
        </p:spPr>
        <p:txBody>
          <a:bodyPr wrap="square" rtlCol="0">
            <a:spAutoFit/>
          </a:bodyPr>
          <a:lstStyle/>
          <a:p>
            <a:pPr>
              <a:spcAft>
                <a:spcPts val="300"/>
              </a:spcAft>
              <a:defRPr/>
            </a:pPr>
            <a:r>
              <a:rPr lang="en-GB" sz="1050"/>
              <a:t>Strong, consistently applied routines provide pupils with the structure and opportunity to learn free of distractions. </a:t>
            </a:r>
          </a:p>
        </p:txBody>
      </p:sp>
      <p:sp>
        <p:nvSpPr>
          <p:cNvPr id="63" name="Donut 62"/>
          <p:cNvSpPr/>
          <p:nvPr/>
        </p:nvSpPr>
        <p:spPr>
          <a:xfrm>
            <a:off x="2844351" y="2211230"/>
            <a:ext cx="2520000" cy="2520000"/>
          </a:xfrm>
          <a:prstGeom prst="donut">
            <a:avLst>
              <a:gd name="adj" fmla="val 9188"/>
            </a:avLst>
          </a:prstGeom>
          <a:solidFill>
            <a:srgbClr val="00206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64" name="Straight Connector 63"/>
          <p:cNvCxnSpPr/>
          <p:nvPr/>
        </p:nvCxnSpPr>
        <p:spPr>
          <a:xfrm flipV="1">
            <a:off x="4077097" y="2022800"/>
            <a:ext cx="0" cy="263204"/>
          </a:xfrm>
          <a:prstGeom prst="line">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5" name="Chevron 64"/>
          <p:cNvSpPr/>
          <p:nvPr/>
        </p:nvSpPr>
        <p:spPr>
          <a:xfrm rot="370366">
            <a:off x="4002750" y="2226938"/>
            <a:ext cx="203200" cy="228377"/>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66" name="Straight Connector 65"/>
          <p:cNvCxnSpPr>
            <a:endCxn id="39" idx="1"/>
          </p:cNvCxnSpPr>
          <p:nvPr/>
        </p:nvCxnSpPr>
        <p:spPr>
          <a:xfrm>
            <a:off x="5327768" y="3551531"/>
            <a:ext cx="223561" cy="0"/>
          </a:xfrm>
          <a:prstGeom prst="line">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7" name="Chevron 66"/>
          <p:cNvSpPr/>
          <p:nvPr/>
        </p:nvSpPr>
        <p:spPr>
          <a:xfrm rot="5400000">
            <a:off x="5144099" y="3445420"/>
            <a:ext cx="203200" cy="228377"/>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68" name="Straight Connector 67"/>
          <p:cNvCxnSpPr>
            <a:stCxn id="40" idx="0"/>
          </p:cNvCxnSpPr>
          <p:nvPr/>
        </p:nvCxnSpPr>
        <p:spPr>
          <a:xfrm flipV="1">
            <a:off x="4095315" y="4704091"/>
            <a:ext cx="0" cy="221559"/>
          </a:xfrm>
          <a:prstGeom prst="line">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9" name="Chevron 68"/>
          <p:cNvSpPr/>
          <p:nvPr/>
        </p:nvSpPr>
        <p:spPr>
          <a:xfrm rot="10800000">
            <a:off x="3983273" y="4494451"/>
            <a:ext cx="203200" cy="228377"/>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70" name="Straight Connector 69"/>
          <p:cNvCxnSpPr/>
          <p:nvPr/>
        </p:nvCxnSpPr>
        <p:spPr>
          <a:xfrm>
            <a:off x="2615048" y="3529525"/>
            <a:ext cx="223561" cy="0"/>
          </a:xfrm>
          <a:prstGeom prst="line">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1" name="Chevron 70"/>
          <p:cNvSpPr/>
          <p:nvPr/>
        </p:nvSpPr>
        <p:spPr>
          <a:xfrm rot="16200000">
            <a:off x="2860488" y="3390665"/>
            <a:ext cx="203200" cy="228377"/>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72" name="Picture 7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844" y="42226"/>
            <a:ext cx="2134028" cy="705966"/>
          </a:xfrm>
          <a:prstGeom prst="rect">
            <a:avLst/>
          </a:prstGeom>
        </p:spPr>
      </p:pic>
      <p:sp>
        <p:nvSpPr>
          <p:cNvPr id="73" name="TextBox 72"/>
          <p:cNvSpPr txBox="1"/>
          <p:nvPr/>
        </p:nvSpPr>
        <p:spPr>
          <a:xfrm>
            <a:off x="2678294" y="26080"/>
            <a:ext cx="8668357" cy="769441"/>
          </a:xfrm>
          <a:prstGeom prst="rect">
            <a:avLst/>
          </a:prstGeom>
          <a:noFill/>
        </p:spPr>
        <p:txBody>
          <a:bodyPr wrap="square" rtlCol="0">
            <a:spAutoFit/>
          </a:bodyPr>
          <a:lstStyle/>
          <a:p>
            <a:r>
              <a:rPr lang="en-GB" sz="4400">
                <a:solidFill>
                  <a:schemeClr val="bg1"/>
                </a:solidFill>
              </a:rPr>
              <a:t>ALT CURRICULUM LESSON CYCLE </a:t>
            </a:r>
          </a:p>
        </p:txBody>
      </p:sp>
    </p:spTree>
    <p:extLst>
      <p:ext uri="{BB962C8B-B14F-4D97-AF65-F5344CB8AC3E}">
        <p14:creationId xmlns:p14="http://schemas.microsoft.com/office/powerpoint/2010/main" val="42051399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ALT Assessment Pyramid">
    <p:spTree>
      <p:nvGrpSpPr>
        <p:cNvPr id="1" name=""/>
        <p:cNvGrpSpPr/>
        <p:nvPr/>
      </p:nvGrpSpPr>
      <p:grpSpPr>
        <a:xfrm>
          <a:off x="0" y="0"/>
          <a:ext cx="0" cy="0"/>
          <a:chOff x="0" y="0"/>
          <a:chExt cx="0" cy="0"/>
        </a:xfrm>
      </p:grpSpPr>
      <p:sp>
        <p:nvSpPr>
          <p:cNvPr id="119" name="Freeform 83"/>
          <p:cNvSpPr>
            <a:spLocks/>
          </p:cNvSpPr>
          <p:nvPr/>
        </p:nvSpPr>
        <p:spPr bwMode="auto">
          <a:xfrm>
            <a:off x="5826125" y="1484313"/>
            <a:ext cx="628650" cy="1268413"/>
          </a:xfrm>
          <a:custGeom>
            <a:avLst/>
            <a:gdLst>
              <a:gd name="T0" fmla="*/ 0 w 190"/>
              <a:gd name="T1" fmla="*/ 0 h 384"/>
              <a:gd name="T2" fmla="*/ 190 w 190"/>
              <a:gd name="T3" fmla="*/ 323 h 384"/>
              <a:gd name="T4" fmla="*/ 87 w 190"/>
              <a:gd name="T5" fmla="*/ 384 h 384"/>
            </a:gdLst>
            <a:ahLst/>
            <a:cxnLst>
              <a:cxn ang="0">
                <a:pos x="T0" y="T1"/>
              </a:cxn>
              <a:cxn ang="0">
                <a:pos x="T2" y="T3"/>
              </a:cxn>
              <a:cxn ang="0">
                <a:pos x="T4" y="T5"/>
              </a:cxn>
            </a:cxnLst>
            <a:rect l="0" t="0" r="r" b="b"/>
            <a:pathLst>
              <a:path w="190" h="384">
                <a:moveTo>
                  <a:pt x="0" y="0"/>
                </a:moveTo>
                <a:cubicBezTo>
                  <a:pt x="0" y="0"/>
                  <a:pt x="83" y="141"/>
                  <a:pt x="190" y="323"/>
                </a:cubicBezTo>
                <a:cubicBezTo>
                  <a:pt x="87" y="384"/>
                  <a:pt x="87" y="384"/>
                  <a:pt x="87" y="384"/>
                </a:cubicBezTo>
              </a:path>
            </a:pathLst>
          </a:custGeom>
          <a:solidFill>
            <a:srgbClr val="204F76"/>
          </a:solidFill>
          <a:ln w="269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15" name="Freeform 79"/>
          <p:cNvSpPr>
            <a:spLocks/>
          </p:cNvSpPr>
          <p:nvPr/>
        </p:nvSpPr>
        <p:spPr bwMode="auto">
          <a:xfrm>
            <a:off x="5218113" y="1476375"/>
            <a:ext cx="885825" cy="1276350"/>
          </a:xfrm>
          <a:custGeom>
            <a:avLst/>
            <a:gdLst>
              <a:gd name="T0" fmla="*/ 268 w 268"/>
              <a:gd name="T1" fmla="*/ 386 h 386"/>
              <a:gd name="T2" fmla="*/ 184 w 268"/>
              <a:gd name="T3" fmla="*/ 2 h 386"/>
              <a:gd name="T4" fmla="*/ 0 w 268"/>
              <a:gd name="T5" fmla="*/ 361 h 386"/>
              <a:gd name="T6" fmla="*/ 268 w 268"/>
              <a:gd name="T7" fmla="*/ 386 h 386"/>
            </a:gdLst>
            <a:ahLst/>
            <a:cxnLst>
              <a:cxn ang="0">
                <a:pos x="T0" y="T1"/>
              </a:cxn>
              <a:cxn ang="0">
                <a:pos x="T2" y="T3"/>
              </a:cxn>
              <a:cxn ang="0">
                <a:pos x="T4" y="T5"/>
              </a:cxn>
              <a:cxn ang="0">
                <a:pos x="T6" y="T7"/>
              </a:cxn>
            </a:cxnLst>
            <a:rect l="0" t="0" r="r" b="b"/>
            <a:pathLst>
              <a:path w="268" h="386">
                <a:moveTo>
                  <a:pt x="268" y="386"/>
                </a:moveTo>
                <a:cubicBezTo>
                  <a:pt x="220" y="168"/>
                  <a:pt x="184" y="2"/>
                  <a:pt x="184" y="2"/>
                </a:cubicBezTo>
                <a:cubicBezTo>
                  <a:pt x="186" y="0"/>
                  <a:pt x="105" y="158"/>
                  <a:pt x="0" y="361"/>
                </a:cubicBezTo>
                <a:lnTo>
                  <a:pt x="268" y="386"/>
                </a:lnTo>
                <a:close/>
              </a:path>
            </a:pathLst>
          </a:custGeom>
          <a:solidFill>
            <a:srgbClr val="3584C5"/>
          </a:solidFill>
          <a:ln w="269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20" name="Freeform 84"/>
          <p:cNvSpPr>
            <a:spLocks/>
          </p:cNvSpPr>
          <p:nvPr/>
        </p:nvSpPr>
        <p:spPr bwMode="auto">
          <a:xfrm>
            <a:off x="6162675" y="2746375"/>
            <a:ext cx="830263" cy="1057275"/>
          </a:xfrm>
          <a:custGeom>
            <a:avLst/>
            <a:gdLst>
              <a:gd name="T0" fmla="*/ 0 w 251"/>
              <a:gd name="T1" fmla="*/ 66 h 320"/>
              <a:gd name="T2" fmla="*/ 123 w 251"/>
              <a:gd name="T3" fmla="*/ 0 h 320"/>
              <a:gd name="T4" fmla="*/ 251 w 251"/>
              <a:gd name="T5" fmla="*/ 218 h 320"/>
              <a:gd name="T6" fmla="*/ 51 w 251"/>
              <a:gd name="T7" fmla="*/ 320 h 320"/>
            </a:gdLst>
            <a:ahLst/>
            <a:cxnLst>
              <a:cxn ang="0">
                <a:pos x="T0" y="T1"/>
              </a:cxn>
              <a:cxn ang="0">
                <a:pos x="T2" y="T3"/>
              </a:cxn>
              <a:cxn ang="0">
                <a:pos x="T4" y="T5"/>
              </a:cxn>
              <a:cxn ang="0">
                <a:pos x="T6" y="T7"/>
              </a:cxn>
            </a:cxnLst>
            <a:rect l="0" t="0" r="r" b="b"/>
            <a:pathLst>
              <a:path w="251" h="320">
                <a:moveTo>
                  <a:pt x="0" y="66"/>
                </a:moveTo>
                <a:cubicBezTo>
                  <a:pt x="123" y="0"/>
                  <a:pt x="123" y="0"/>
                  <a:pt x="123" y="0"/>
                </a:cubicBezTo>
                <a:cubicBezTo>
                  <a:pt x="164" y="70"/>
                  <a:pt x="208" y="144"/>
                  <a:pt x="251" y="218"/>
                </a:cubicBezTo>
                <a:cubicBezTo>
                  <a:pt x="51" y="320"/>
                  <a:pt x="51" y="320"/>
                  <a:pt x="51" y="320"/>
                </a:cubicBezTo>
              </a:path>
            </a:pathLst>
          </a:custGeom>
          <a:solidFill>
            <a:srgbClr val="AA5A12"/>
          </a:solidFill>
          <a:ln w="269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18" name="Freeform 82"/>
          <p:cNvSpPr>
            <a:spLocks/>
          </p:cNvSpPr>
          <p:nvPr/>
        </p:nvSpPr>
        <p:spPr bwMode="auto">
          <a:xfrm>
            <a:off x="4711700" y="2838450"/>
            <a:ext cx="1620838" cy="965200"/>
          </a:xfrm>
          <a:custGeom>
            <a:avLst/>
            <a:gdLst>
              <a:gd name="T0" fmla="*/ 0 w 490"/>
              <a:gd name="T1" fmla="*/ 244 h 292"/>
              <a:gd name="T2" fmla="*/ 126 w 490"/>
              <a:gd name="T3" fmla="*/ 0 h 292"/>
              <a:gd name="T4" fmla="*/ 434 w 490"/>
              <a:gd name="T5" fmla="*/ 35 h 292"/>
              <a:gd name="T6" fmla="*/ 490 w 490"/>
              <a:gd name="T7" fmla="*/ 292 h 292"/>
              <a:gd name="T8" fmla="*/ 0 w 490"/>
              <a:gd name="T9" fmla="*/ 244 h 292"/>
            </a:gdLst>
            <a:ahLst/>
            <a:cxnLst>
              <a:cxn ang="0">
                <a:pos x="T0" y="T1"/>
              </a:cxn>
              <a:cxn ang="0">
                <a:pos x="T2" y="T3"/>
              </a:cxn>
              <a:cxn ang="0">
                <a:pos x="T4" y="T5"/>
              </a:cxn>
              <a:cxn ang="0">
                <a:pos x="T6" y="T7"/>
              </a:cxn>
              <a:cxn ang="0">
                <a:pos x="T8" y="T9"/>
              </a:cxn>
            </a:cxnLst>
            <a:rect l="0" t="0" r="r" b="b"/>
            <a:pathLst>
              <a:path w="490" h="292">
                <a:moveTo>
                  <a:pt x="0" y="244"/>
                </a:moveTo>
                <a:cubicBezTo>
                  <a:pt x="43" y="161"/>
                  <a:pt x="86" y="78"/>
                  <a:pt x="126" y="0"/>
                </a:cubicBezTo>
                <a:cubicBezTo>
                  <a:pt x="434" y="35"/>
                  <a:pt x="434" y="35"/>
                  <a:pt x="434" y="35"/>
                </a:cubicBezTo>
                <a:cubicBezTo>
                  <a:pt x="452" y="117"/>
                  <a:pt x="471" y="205"/>
                  <a:pt x="490" y="292"/>
                </a:cubicBezTo>
                <a:lnTo>
                  <a:pt x="0" y="244"/>
                </a:lnTo>
                <a:close/>
              </a:path>
            </a:pathLst>
          </a:custGeom>
          <a:solidFill>
            <a:srgbClr val="E88126"/>
          </a:solidFill>
          <a:ln w="269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17" name="Freeform 81"/>
          <p:cNvSpPr>
            <a:spLocks/>
          </p:cNvSpPr>
          <p:nvPr/>
        </p:nvSpPr>
        <p:spPr bwMode="auto">
          <a:xfrm>
            <a:off x="4203700" y="3836988"/>
            <a:ext cx="2370138" cy="1063625"/>
          </a:xfrm>
          <a:custGeom>
            <a:avLst/>
            <a:gdLst>
              <a:gd name="T0" fmla="*/ 0 w 717"/>
              <a:gd name="T1" fmla="*/ 237 h 322"/>
              <a:gd name="T2" fmla="*/ 124 w 717"/>
              <a:gd name="T3" fmla="*/ 0 h 322"/>
              <a:gd name="T4" fmla="*/ 658 w 717"/>
              <a:gd name="T5" fmla="*/ 53 h 322"/>
              <a:gd name="T6" fmla="*/ 717 w 717"/>
              <a:gd name="T7" fmla="*/ 322 h 322"/>
              <a:gd name="T8" fmla="*/ 0 w 717"/>
              <a:gd name="T9" fmla="*/ 237 h 322"/>
            </a:gdLst>
            <a:ahLst/>
            <a:cxnLst>
              <a:cxn ang="0">
                <a:pos x="T0" y="T1"/>
              </a:cxn>
              <a:cxn ang="0">
                <a:pos x="T2" y="T3"/>
              </a:cxn>
              <a:cxn ang="0">
                <a:pos x="T4" y="T5"/>
              </a:cxn>
              <a:cxn ang="0">
                <a:pos x="T6" y="T7"/>
              </a:cxn>
              <a:cxn ang="0">
                <a:pos x="T8" y="T9"/>
              </a:cxn>
            </a:cxnLst>
            <a:rect l="0" t="0" r="r" b="b"/>
            <a:pathLst>
              <a:path w="717" h="322">
                <a:moveTo>
                  <a:pt x="0" y="237"/>
                </a:moveTo>
                <a:cubicBezTo>
                  <a:pt x="38" y="164"/>
                  <a:pt x="81" y="83"/>
                  <a:pt x="124" y="0"/>
                </a:cubicBezTo>
                <a:cubicBezTo>
                  <a:pt x="658" y="53"/>
                  <a:pt x="658" y="53"/>
                  <a:pt x="658" y="53"/>
                </a:cubicBezTo>
                <a:cubicBezTo>
                  <a:pt x="679" y="147"/>
                  <a:pt x="699" y="239"/>
                  <a:pt x="717" y="322"/>
                </a:cubicBezTo>
                <a:lnTo>
                  <a:pt x="0" y="237"/>
                </a:lnTo>
                <a:close/>
              </a:path>
            </a:pathLst>
          </a:custGeom>
          <a:solidFill>
            <a:srgbClr val="DCB50E"/>
          </a:solidFill>
          <a:ln w="269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tx1"/>
              </a:solidFill>
            </a:endParaRPr>
          </a:p>
        </p:txBody>
      </p:sp>
      <p:sp>
        <p:nvSpPr>
          <p:cNvPr id="121" name="Freeform 85"/>
          <p:cNvSpPr>
            <a:spLocks/>
          </p:cNvSpPr>
          <p:nvPr/>
        </p:nvSpPr>
        <p:spPr bwMode="auto">
          <a:xfrm>
            <a:off x="6378575" y="3641725"/>
            <a:ext cx="1109663" cy="1258888"/>
          </a:xfrm>
          <a:custGeom>
            <a:avLst/>
            <a:gdLst>
              <a:gd name="T0" fmla="*/ 0 w 336"/>
              <a:gd name="T1" fmla="*/ 112 h 381"/>
              <a:gd name="T2" fmla="*/ 218 w 336"/>
              <a:gd name="T3" fmla="*/ 0 h 381"/>
              <a:gd name="T4" fmla="*/ 336 w 336"/>
              <a:gd name="T5" fmla="*/ 202 h 381"/>
              <a:gd name="T6" fmla="*/ 59 w 336"/>
              <a:gd name="T7" fmla="*/ 381 h 381"/>
            </a:gdLst>
            <a:ahLst/>
            <a:cxnLst>
              <a:cxn ang="0">
                <a:pos x="T0" y="T1"/>
              </a:cxn>
              <a:cxn ang="0">
                <a:pos x="T2" y="T3"/>
              </a:cxn>
              <a:cxn ang="0">
                <a:pos x="T4" y="T5"/>
              </a:cxn>
              <a:cxn ang="0">
                <a:pos x="T6" y="T7"/>
              </a:cxn>
            </a:cxnLst>
            <a:rect l="0" t="0" r="r" b="b"/>
            <a:pathLst>
              <a:path w="336" h="381">
                <a:moveTo>
                  <a:pt x="0" y="112"/>
                </a:moveTo>
                <a:cubicBezTo>
                  <a:pt x="218" y="0"/>
                  <a:pt x="218" y="0"/>
                  <a:pt x="218" y="0"/>
                </a:cubicBezTo>
                <a:cubicBezTo>
                  <a:pt x="260" y="71"/>
                  <a:pt x="300" y="140"/>
                  <a:pt x="336" y="202"/>
                </a:cubicBezTo>
                <a:cubicBezTo>
                  <a:pt x="59" y="381"/>
                  <a:pt x="59" y="381"/>
                  <a:pt x="59" y="381"/>
                </a:cubicBezTo>
              </a:path>
            </a:pathLst>
          </a:custGeom>
          <a:solidFill>
            <a:srgbClr val="A2850A"/>
          </a:solidFill>
          <a:ln w="269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16" name="Freeform 80"/>
          <p:cNvSpPr>
            <a:spLocks/>
          </p:cNvSpPr>
          <p:nvPr/>
        </p:nvSpPr>
        <p:spPr bwMode="auto">
          <a:xfrm>
            <a:off x="3671888" y="4864100"/>
            <a:ext cx="3155950" cy="1200150"/>
          </a:xfrm>
          <a:custGeom>
            <a:avLst/>
            <a:gdLst>
              <a:gd name="T0" fmla="*/ 123 w 955"/>
              <a:gd name="T1" fmla="*/ 0 h 363"/>
              <a:gd name="T2" fmla="*/ 0 w 955"/>
              <a:gd name="T3" fmla="*/ 234 h 363"/>
              <a:gd name="T4" fmla="*/ 955 w 955"/>
              <a:gd name="T5" fmla="*/ 363 h 363"/>
              <a:gd name="T6" fmla="*/ 894 w 955"/>
              <a:gd name="T7" fmla="*/ 84 h 363"/>
              <a:gd name="T8" fmla="*/ 123 w 955"/>
              <a:gd name="T9" fmla="*/ 0 h 363"/>
            </a:gdLst>
            <a:ahLst/>
            <a:cxnLst>
              <a:cxn ang="0">
                <a:pos x="T0" y="T1"/>
              </a:cxn>
              <a:cxn ang="0">
                <a:pos x="T2" y="T3"/>
              </a:cxn>
              <a:cxn ang="0">
                <a:pos x="T4" y="T5"/>
              </a:cxn>
              <a:cxn ang="0">
                <a:pos x="T6" y="T7"/>
              </a:cxn>
              <a:cxn ang="0">
                <a:pos x="T8" y="T9"/>
              </a:cxn>
            </a:cxnLst>
            <a:rect l="0" t="0" r="r" b="b"/>
            <a:pathLst>
              <a:path w="955" h="363">
                <a:moveTo>
                  <a:pt x="123" y="0"/>
                </a:moveTo>
                <a:cubicBezTo>
                  <a:pt x="50" y="138"/>
                  <a:pt x="0" y="234"/>
                  <a:pt x="0" y="234"/>
                </a:cubicBezTo>
                <a:cubicBezTo>
                  <a:pt x="955" y="363"/>
                  <a:pt x="955" y="363"/>
                  <a:pt x="955" y="363"/>
                </a:cubicBezTo>
                <a:cubicBezTo>
                  <a:pt x="955" y="363"/>
                  <a:pt x="930" y="248"/>
                  <a:pt x="894" y="84"/>
                </a:cubicBezTo>
                <a:lnTo>
                  <a:pt x="123" y="0"/>
                </a:lnTo>
                <a:close/>
              </a:path>
            </a:pathLst>
          </a:custGeom>
          <a:solidFill>
            <a:srgbClr val="C9AED2"/>
          </a:solidFill>
          <a:ln w="269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tx1"/>
              </a:solidFill>
            </a:endParaRPr>
          </a:p>
        </p:txBody>
      </p:sp>
      <p:sp>
        <p:nvSpPr>
          <p:cNvPr id="122" name="Freeform 86"/>
          <p:cNvSpPr>
            <a:spLocks/>
          </p:cNvSpPr>
          <p:nvPr/>
        </p:nvSpPr>
        <p:spPr bwMode="auto">
          <a:xfrm>
            <a:off x="6632575" y="4516438"/>
            <a:ext cx="1358900" cy="1547813"/>
          </a:xfrm>
          <a:custGeom>
            <a:avLst/>
            <a:gdLst>
              <a:gd name="T0" fmla="*/ 64 w 411"/>
              <a:gd name="T1" fmla="*/ 468 h 468"/>
              <a:gd name="T2" fmla="*/ 410 w 411"/>
              <a:gd name="T3" fmla="*/ 195 h 468"/>
              <a:gd name="T4" fmla="*/ 297 w 411"/>
              <a:gd name="T5" fmla="*/ 0 h 468"/>
              <a:gd name="T6" fmla="*/ 0 w 411"/>
              <a:gd name="T7" fmla="*/ 197 h 468"/>
            </a:gdLst>
            <a:ahLst/>
            <a:cxnLst>
              <a:cxn ang="0">
                <a:pos x="T0" y="T1"/>
              </a:cxn>
              <a:cxn ang="0">
                <a:pos x="T2" y="T3"/>
              </a:cxn>
              <a:cxn ang="0">
                <a:pos x="T4" y="T5"/>
              </a:cxn>
              <a:cxn ang="0">
                <a:pos x="T6" y="T7"/>
              </a:cxn>
            </a:cxnLst>
            <a:rect l="0" t="0" r="r" b="b"/>
            <a:pathLst>
              <a:path w="411" h="468">
                <a:moveTo>
                  <a:pt x="64" y="468"/>
                </a:moveTo>
                <a:cubicBezTo>
                  <a:pt x="64" y="468"/>
                  <a:pt x="406" y="195"/>
                  <a:pt x="410" y="195"/>
                </a:cubicBezTo>
                <a:cubicBezTo>
                  <a:pt x="411" y="195"/>
                  <a:pt x="365" y="116"/>
                  <a:pt x="297" y="0"/>
                </a:cubicBezTo>
                <a:cubicBezTo>
                  <a:pt x="0" y="197"/>
                  <a:pt x="0" y="197"/>
                  <a:pt x="0" y="197"/>
                </a:cubicBezTo>
              </a:path>
            </a:pathLst>
          </a:custGeom>
          <a:solidFill>
            <a:srgbClr val="9259A3"/>
          </a:solidFill>
          <a:ln w="269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7" name="TextBox 16"/>
          <p:cNvSpPr txBox="1"/>
          <p:nvPr/>
        </p:nvSpPr>
        <p:spPr>
          <a:xfrm rot="19391665">
            <a:off x="6631544" y="4831812"/>
            <a:ext cx="1188292" cy="707886"/>
          </a:xfrm>
          <a:prstGeom prst="rect">
            <a:avLst/>
          </a:prstGeom>
          <a:noFill/>
        </p:spPr>
        <p:txBody>
          <a:bodyPr wrap="square" rtlCol="0">
            <a:spAutoFit/>
          </a:bodyPr>
          <a:lstStyle/>
          <a:p>
            <a:pPr algn="ctr"/>
            <a:r>
              <a:rPr lang="en-GB" sz="2000" b="0">
                <a:solidFill>
                  <a:schemeClr val="bg1"/>
                </a:solidFill>
                <a:effectLst/>
                <a:latin typeface="+mn-lt"/>
              </a:rPr>
              <a:t>Every lesson</a:t>
            </a:r>
          </a:p>
        </p:txBody>
      </p:sp>
      <p:sp>
        <p:nvSpPr>
          <p:cNvPr id="18" name="TextBox 17"/>
          <p:cNvSpPr txBox="1"/>
          <p:nvPr/>
        </p:nvSpPr>
        <p:spPr>
          <a:xfrm rot="19817353">
            <a:off x="6409188" y="3770973"/>
            <a:ext cx="957786" cy="830997"/>
          </a:xfrm>
          <a:prstGeom prst="rect">
            <a:avLst/>
          </a:prstGeom>
          <a:noFill/>
        </p:spPr>
        <p:txBody>
          <a:bodyPr wrap="square" rtlCol="0">
            <a:spAutoFit/>
          </a:bodyPr>
          <a:lstStyle/>
          <a:p>
            <a:pPr algn="ctr"/>
            <a:r>
              <a:rPr lang="en-GB" sz="1600" b="0">
                <a:solidFill>
                  <a:schemeClr val="bg1"/>
                </a:solidFill>
                <a:effectLst/>
                <a:latin typeface="+mn-lt"/>
              </a:rPr>
              <a:t>Every few weeks</a:t>
            </a:r>
          </a:p>
        </p:txBody>
      </p:sp>
      <p:sp>
        <p:nvSpPr>
          <p:cNvPr id="19" name="TextBox 18"/>
          <p:cNvSpPr txBox="1"/>
          <p:nvPr/>
        </p:nvSpPr>
        <p:spPr>
          <a:xfrm rot="19932370">
            <a:off x="6180859" y="2870892"/>
            <a:ext cx="698718" cy="738664"/>
          </a:xfrm>
          <a:prstGeom prst="rect">
            <a:avLst/>
          </a:prstGeom>
          <a:noFill/>
        </p:spPr>
        <p:txBody>
          <a:bodyPr wrap="square" rtlCol="0">
            <a:spAutoFit/>
          </a:bodyPr>
          <a:lstStyle/>
          <a:p>
            <a:pPr algn="ctr"/>
            <a:r>
              <a:rPr lang="en-GB" sz="1400" b="0">
                <a:solidFill>
                  <a:schemeClr val="bg1"/>
                </a:solidFill>
                <a:effectLst/>
                <a:latin typeface="+mn-lt"/>
              </a:rPr>
              <a:t>One per unit</a:t>
            </a:r>
          </a:p>
        </p:txBody>
      </p:sp>
      <p:sp>
        <p:nvSpPr>
          <p:cNvPr id="20" name="TextBox 19"/>
          <p:cNvSpPr txBox="1"/>
          <p:nvPr/>
        </p:nvSpPr>
        <p:spPr>
          <a:xfrm>
            <a:off x="1046410" y="4387455"/>
            <a:ext cx="2577853" cy="584775"/>
          </a:xfrm>
          <a:prstGeom prst="rect">
            <a:avLst/>
          </a:prstGeom>
          <a:noFill/>
        </p:spPr>
        <p:txBody>
          <a:bodyPr wrap="square" rtlCol="0">
            <a:spAutoFit/>
          </a:bodyPr>
          <a:lstStyle/>
          <a:p>
            <a:pPr algn="ctr"/>
            <a:r>
              <a:rPr lang="en-GB" sz="1600">
                <a:solidFill>
                  <a:schemeClr val="tx1"/>
                </a:solidFill>
                <a:latin typeface="+mn-lt"/>
              </a:rPr>
              <a:t>Recent and long term selected for interleaving</a:t>
            </a:r>
          </a:p>
        </p:txBody>
      </p:sp>
      <p:sp>
        <p:nvSpPr>
          <p:cNvPr id="21" name="TextBox 20"/>
          <p:cNvSpPr txBox="1"/>
          <p:nvPr/>
        </p:nvSpPr>
        <p:spPr>
          <a:xfrm>
            <a:off x="997375" y="3386514"/>
            <a:ext cx="3172103" cy="584775"/>
          </a:xfrm>
          <a:prstGeom prst="rect">
            <a:avLst/>
          </a:prstGeom>
          <a:noFill/>
        </p:spPr>
        <p:txBody>
          <a:bodyPr wrap="square" rtlCol="0">
            <a:spAutoFit/>
          </a:bodyPr>
          <a:lstStyle/>
          <a:p>
            <a:pPr algn="ctr"/>
            <a:r>
              <a:rPr lang="en-GB" sz="1600">
                <a:solidFill>
                  <a:schemeClr val="tx1"/>
                </a:solidFill>
                <a:latin typeface="+mn-lt"/>
              </a:rPr>
              <a:t>From the Knowledge Organiser – self studied homework</a:t>
            </a:r>
          </a:p>
        </p:txBody>
      </p:sp>
      <p:sp>
        <p:nvSpPr>
          <p:cNvPr id="22" name="TextBox 21"/>
          <p:cNvSpPr txBox="1"/>
          <p:nvPr/>
        </p:nvSpPr>
        <p:spPr>
          <a:xfrm>
            <a:off x="1376417" y="2369783"/>
            <a:ext cx="3552159" cy="584775"/>
          </a:xfrm>
          <a:prstGeom prst="rect">
            <a:avLst/>
          </a:prstGeom>
          <a:noFill/>
        </p:spPr>
        <p:txBody>
          <a:bodyPr wrap="square" rtlCol="0">
            <a:spAutoFit/>
          </a:bodyPr>
          <a:lstStyle/>
          <a:p>
            <a:pPr algn="ctr"/>
            <a:r>
              <a:rPr lang="en-GB" sz="1600">
                <a:solidFill>
                  <a:schemeClr val="tx1"/>
                </a:solidFill>
                <a:latin typeface="+mn-lt"/>
              </a:rPr>
              <a:t>Key learning from the current unit</a:t>
            </a:r>
          </a:p>
          <a:p>
            <a:pPr algn="ctr"/>
            <a:r>
              <a:rPr lang="en-GB" sz="1600">
                <a:solidFill>
                  <a:schemeClr val="tx1"/>
                </a:solidFill>
                <a:latin typeface="+mn-lt"/>
              </a:rPr>
              <a:t> - specific revision homework</a:t>
            </a:r>
          </a:p>
        </p:txBody>
      </p:sp>
      <p:sp>
        <p:nvSpPr>
          <p:cNvPr id="23" name="TextBox 22"/>
          <p:cNvSpPr txBox="1"/>
          <p:nvPr/>
        </p:nvSpPr>
        <p:spPr>
          <a:xfrm>
            <a:off x="1119265" y="1474672"/>
            <a:ext cx="4340242" cy="584775"/>
          </a:xfrm>
          <a:prstGeom prst="rect">
            <a:avLst/>
          </a:prstGeom>
          <a:noFill/>
        </p:spPr>
        <p:txBody>
          <a:bodyPr wrap="square" rtlCol="0">
            <a:spAutoFit/>
          </a:bodyPr>
          <a:lstStyle/>
          <a:p>
            <a:pPr algn="ctr"/>
            <a:r>
              <a:rPr lang="en-GB" sz="1600">
                <a:solidFill>
                  <a:schemeClr val="tx1"/>
                </a:solidFill>
                <a:latin typeface="+mn-lt"/>
              </a:rPr>
              <a:t>Key Assessment Point - Interleaved knowledge from the full course of study</a:t>
            </a:r>
          </a:p>
        </p:txBody>
      </p:sp>
      <p:sp>
        <p:nvSpPr>
          <p:cNvPr id="24" name="TextBox 23"/>
          <p:cNvSpPr txBox="1"/>
          <p:nvPr/>
        </p:nvSpPr>
        <p:spPr>
          <a:xfrm>
            <a:off x="8127736" y="3942809"/>
            <a:ext cx="2490922" cy="584775"/>
          </a:xfrm>
          <a:prstGeom prst="rect">
            <a:avLst/>
          </a:prstGeom>
          <a:noFill/>
        </p:spPr>
        <p:txBody>
          <a:bodyPr wrap="square" rtlCol="0">
            <a:spAutoFit/>
          </a:bodyPr>
          <a:lstStyle/>
          <a:p>
            <a:pPr algn="ctr"/>
            <a:r>
              <a:rPr lang="en-GB" sz="1600">
                <a:solidFill>
                  <a:schemeClr val="tx1"/>
                </a:solidFill>
                <a:latin typeface="+mn-lt"/>
              </a:rPr>
              <a:t>Self marked – no stakes</a:t>
            </a:r>
          </a:p>
          <a:p>
            <a:pPr algn="ctr"/>
            <a:r>
              <a:rPr lang="en-GB" sz="1600">
                <a:solidFill>
                  <a:schemeClr val="tx1"/>
                </a:solidFill>
                <a:latin typeface="+mn-lt"/>
              </a:rPr>
              <a:t>silent &amp; individual</a:t>
            </a:r>
          </a:p>
        </p:txBody>
      </p:sp>
      <p:sp>
        <p:nvSpPr>
          <p:cNvPr id="25" name="TextBox 24"/>
          <p:cNvSpPr txBox="1"/>
          <p:nvPr/>
        </p:nvSpPr>
        <p:spPr>
          <a:xfrm>
            <a:off x="7707159" y="3146480"/>
            <a:ext cx="2695681" cy="584775"/>
          </a:xfrm>
          <a:prstGeom prst="rect">
            <a:avLst/>
          </a:prstGeom>
          <a:noFill/>
        </p:spPr>
        <p:txBody>
          <a:bodyPr wrap="square" rtlCol="0">
            <a:spAutoFit/>
          </a:bodyPr>
          <a:lstStyle/>
          <a:p>
            <a:pPr algn="ctr"/>
            <a:r>
              <a:rPr lang="en-GB" sz="1600">
                <a:solidFill>
                  <a:schemeClr val="tx1"/>
                </a:solidFill>
                <a:latin typeface="+mn-lt"/>
              </a:rPr>
              <a:t>Peer marked – low stakes</a:t>
            </a:r>
            <a:br>
              <a:rPr lang="en-GB" sz="1600">
                <a:solidFill>
                  <a:schemeClr val="tx1"/>
                </a:solidFill>
                <a:latin typeface="+mn-lt"/>
              </a:rPr>
            </a:br>
            <a:r>
              <a:rPr lang="en-GB" sz="1600">
                <a:solidFill>
                  <a:schemeClr val="tx1"/>
                </a:solidFill>
                <a:latin typeface="+mn-lt"/>
              </a:rPr>
              <a:t> – whole class feedback</a:t>
            </a:r>
          </a:p>
        </p:txBody>
      </p:sp>
      <p:sp>
        <p:nvSpPr>
          <p:cNvPr id="26" name="TextBox 25"/>
          <p:cNvSpPr txBox="1"/>
          <p:nvPr/>
        </p:nvSpPr>
        <p:spPr>
          <a:xfrm>
            <a:off x="6917278" y="2320707"/>
            <a:ext cx="3901274" cy="584775"/>
          </a:xfrm>
          <a:prstGeom prst="rect">
            <a:avLst/>
          </a:prstGeom>
          <a:noFill/>
        </p:spPr>
        <p:txBody>
          <a:bodyPr wrap="square" rtlCol="0">
            <a:spAutoFit/>
          </a:bodyPr>
          <a:lstStyle/>
          <a:p>
            <a:pPr algn="ctr"/>
            <a:r>
              <a:rPr lang="en-GB" sz="1600">
                <a:solidFill>
                  <a:schemeClr val="tx1"/>
                </a:solidFill>
                <a:latin typeface="+mn-lt"/>
              </a:rPr>
              <a:t>Teacher marked – medium stakes personalised formative feedback</a:t>
            </a:r>
          </a:p>
        </p:txBody>
      </p:sp>
      <p:sp>
        <p:nvSpPr>
          <p:cNvPr id="27" name="TextBox 26"/>
          <p:cNvSpPr txBox="1"/>
          <p:nvPr/>
        </p:nvSpPr>
        <p:spPr>
          <a:xfrm>
            <a:off x="6487364" y="1413764"/>
            <a:ext cx="4688905" cy="584775"/>
          </a:xfrm>
          <a:prstGeom prst="rect">
            <a:avLst/>
          </a:prstGeom>
          <a:noFill/>
        </p:spPr>
        <p:txBody>
          <a:bodyPr wrap="square" rtlCol="0">
            <a:spAutoFit/>
          </a:bodyPr>
          <a:lstStyle/>
          <a:p>
            <a:pPr algn="ctr"/>
            <a:r>
              <a:rPr lang="en-GB" sz="1600">
                <a:solidFill>
                  <a:schemeClr val="tx1"/>
                </a:solidFill>
                <a:latin typeface="+mn-lt"/>
              </a:rPr>
              <a:t>Teacher marked &amp; moderated – high stakes summative mark informs reports</a:t>
            </a:r>
          </a:p>
        </p:txBody>
      </p:sp>
      <p:cxnSp>
        <p:nvCxnSpPr>
          <p:cNvPr id="28" name="Straight Connector 27"/>
          <p:cNvCxnSpPr/>
          <p:nvPr/>
        </p:nvCxnSpPr>
        <p:spPr>
          <a:xfrm flipV="1">
            <a:off x="1581912" y="2060433"/>
            <a:ext cx="3433976"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p:cNvCxnSpPr/>
          <p:nvPr/>
        </p:nvCxnSpPr>
        <p:spPr>
          <a:xfrm>
            <a:off x="5023218" y="2077032"/>
            <a:ext cx="320942"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0" name="Straight Connector 29"/>
          <p:cNvCxnSpPr/>
          <p:nvPr/>
        </p:nvCxnSpPr>
        <p:spPr>
          <a:xfrm flipV="1">
            <a:off x="1856232" y="2948097"/>
            <a:ext cx="2577706"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1" name="Straight Connector 30"/>
          <p:cNvCxnSpPr/>
          <p:nvPr/>
        </p:nvCxnSpPr>
        <p:spPr>
          <a:xfrm>
            <a:off x="4494973" y="2964696"/>
            <a:ext cx="320942"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2" name="Straight Connector 31"/>
          <p:cNvCxnSpPr/>
          <p:nvPr/>
        </p:nvCxnSpPr>
        <p:spPr>
          <a:xfrm>
            <a:off x="1376417" y="3971289"/>
            <a:ext cx="2613371"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3" name="Straight Connector 32"/>
          <p:cNvCxnSpPr/>
          <p:nvPr/>
        </p:nvCxnSpPr>
        <p:spPr>
          <a:xfrm>
            <a:off x="4026043" y="3989873"/>
            <a:ext cx="320942"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Connector 33"/>
          <p:cNvCxnSpPr/>
          <p:nvPr/>
        </p:nvCxnSpPr>
        <p:spPr>
          <a:xfrm flipV="1">
            <a:off x="1102221" y="4972491"/>
            <a:ext cx="2355432"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5" name="Straight Connector 34"/>
          <p:cNvCxnSpPr/>
          <p:nvPr/>
        </p:nvCxnSpPr>
        <p:spPr>
          <a:xfrm>
            <a:off x="3503937" y="4989090"/>
            <a:ext cx="320942"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6" name="Straight Connector 35"/>
          <p:cNvCxnSpPr/>
          <p:nvPr/>
        </p:nvCxnSpPr>
        <p:spPr>
          <a:xfrm flipH="1">
            <a:off x="8191117" y="4559789"/>
            <a:ext cx="2484000"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7" name="Straight Connector 36"/>
          <p:cNvCxnSpPr/>
          <p:nvPr/>
        </p:nvCxnSpPr>
        <p:spPr>
          <a:xfrm flipH="1">
            <a:off x="7864762" y="4576388"/>
            <a:ext cx="320942"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8" name="Straight Connector 37"/>
          <p:cNvCxnSpPr/>
          <p:nvPr/>
        </p:nvCxnSpPr>
        <p:spPr>
          <a:xfrm flipH="1">
            <a:off x="7692895" y="3740513"/>
            <a:ext cx="2700000"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9" name="Straight Connector 38"/>
          <p:cNvCxnSpPr/>
          <p:nvPr/>
        </p:nvCxnSpPr>
        <p:spPr>
          <a:xfrm flipH="1">
            <a:off x="7366539" y="3757112"/>
            <a:ext cx="320942"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Straight Connector 39"/>
          <p:cNvCxnSpPr/>
          <p:nvPr/>
        </p:nvCxnSpPr>
        <p:spPr>
          <a:xfrm flipH="1">
            <a:off x="7205574" y="2905482"/>
            <a:ext cx="3187321" cy="1187"/>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1" name="Straight Connector 40"/>
          <p:cNvCxnSpPr/>
          <p:nvPr/>
        </p:nvCxnSpPr>
        <p:spPr>
          <a:xfrm flipH="1">
            <a:off x="6879219" y="2923268"/>
            <a:ext cx="320942"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2" name="Straight Connector 41"/>
          <p:cNvCxnSpPr/>
          <p:nvPr/>
        </p:nvCxnSpPr>
        <p:spPr>
          <a:xfrm flipH="1">
            <a:off x="6691141" y="2006776"/>
            <a:ext cx="3863904"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3" name="Straight Connector 42"/>
          <p:cNvCxnSpPr/>
          <p:nvPr/>
        </p:nvCxnSpPr>
        <p:spPr>
          <a:xfrm flipH="1">
            <a:off x="6364785" y="2023375"/>
            <a:ext cx="320942"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4" name="TextBox 43"/>
          <p:cNvSpPr txBox="1"/>
          <p:nvPr/>
        </p:nvSpPr>
        <p:spPr>
          <a:xfrm>
            <a:off x="2281076" y="794100"/>
            <a:ext cx="2804094" cy="461665"/>
          </a:xfrm>
          <a:prstGeom prst="rect">
            <a:avLst/>
          </a:prstGeom>
          <a:noFill/>
        </p:spPr>
        <p:txBody>
          <a:bodyPr wrap="square" rtlCol="0">
            <a:spAutoFit/>
          </a:bodyPr>
          <a:lstStyle/>
          <a:p>
            <a:r>
              <a:rPr lang="en-GB" sz="2400" b="1">
                <a:solidFill>
                  <a:schemeClr val="tx1"/>
                </a:solidFill>
                <a:latin typeface="+mn-lt"/>
              </a:rPr>
              <a:t>THE KNOWLEDGE</a:t>
            </a:r>
          </a:p>
        </p:txBody>
      </p:sp>
      <p:sp>
        <p:nvSpPr>
          <p:cNvPr id="45" name="TextBox 44"/>
          <p:cNvSpPr txBox="1"/>
          <p:nvPr/>
        </p:nvSpPr>
        <p:spPr>
          <a:xfrm>
            <a:off x="7257870" y="800300"/>
            <a:ext cx="2233602" cy="461665"/>
          </a:xfrm>
          <a:prstGeom prst="rect">
            <a:avLst/>
          </a:prstGeom>
          <a:noFill/>
        </p:spPr>
        <p:txBody>
          <a:bodyPr wrap="square" rtlCol="0">
            <a:spAutoFit/>
          </a:bodyPr>
          <a:lstStyle/>
          <a:p>
            <a:r>
              <a:rPr lang="en-GB" sz="2400" b="1">
                <a:solidFill>
                  <a:schemeClr val="tx1"/>
                </a:solidFill>
                <a:latin typeface="+mn-lt"/>
              </a:rPr>
              <a:t>THE PROCESS</a:t>
            </a:r>
          </a:p>
        </p:txBody>
      </p:sp>
      <p:sp>
        <p:nvSpPr>
          <p:cNvPr id="46" name="TextBox 45"/>
          <p:cNvSpPr txBox="1"/>
          <p:nvPr/>
        </p:nvSpPr>
        <p:spPr>
          <a:xfrm rot="484968">
            <a:off x="3913920" y="5238501"/>
            <a:ext cx="3206549" cy="461665"/>
          </a:xfrm>
          <a:prstGeom prst="rect">
            <a:avLst/>
          </a:prstGeom>
          <a:noFill/>
        </p:spPr>
        <p:txBody>
          <a:bodyPr wrap="square" rtlCol="0">
            <a:spAutoFit/>
          </a:bodyPr>
          <a:lstStyle/>
          <a:p>
            <a:r>
              <a:rPr lang="en-GB" sz="2400" b="1">
                <a:solidFill>
                  <a:schemeClr val="tx1"/>
                </a:solidFill>
                <a:latin typeface="+mn-lt"/>
              </a:rPr>
              <a:t>SPACED RETRIEVAL</a:t>
            </a:r>
          </a:p>
        </p:txBody>
      </p:sp>
      <p:sp>
        <p:nvSpPr>
          <p:cNvPr id="47" name="TextBox 46"/>
          <p:cNvSpPr txBox="1"/>
          <p:nvPr/>
        </p:nvSpPr>
        <p:spPr>
          <a:xfrm rot="406049">
            <a:off x="4411936" y="4196125"/>
            <a:ext cx="2274461" cy="400110"/>
          </a:xfrm>
          <a:prstGeom prst="rect">
            <a:avLst/>
          </a:prstGeom>
          <a:noFill/>
        </p:spPr>
        <p:txBody>
          <a:bodyPr wrap="square" rtlCol="0">
            <a:spAutoFit/>
          </a:bodyPr>
          <a:lstStyle/>
          <a:p>
            <a:r>
              <a:rPr lang="en-GB" sz="2000" b="1">
                <a:solidFill>
                  <a:schemeClr val="tx1"/>
                </a:solidFill>
                <a:latin typeface="+mn-lt"/>
              </a:rPr>
              <a:t>ROLLING RECALL</a:t>
            </a:r>
          </a:p>
        </p:txBody>
      </p:sp>
      <p:sp>
        <p:nvSpPr>
          <p:cNvPr id="48" name="TextBox 47"/>
          <p:cNvSpPr txBox="1"/>
          <p:nvPr/>
        </p:nvSpPr>
        <p:spPr>
          <a:xfrm rot="416738">
            <a:off x="4905504" y="2996719"/>
            <a:ext cx="1300614" cy="646331"/>
          </a:xfrm>
          <a:prstGeom prst="rect">
            <a:avLst/>
          </a:prstGeom>
          <a:noFill/>
        </p:spPr>
        <p:txBody>
          <a:bodyPr wrap="square" rtlCol="0">
            <a:spAutoFit/>
          </a:bodyPr>
          <a:lstStyle/>
          <a:p>
            <a:pPr algn="ctr"/>
            <a:r>
              <a:rPr lang="en-GB" b="1">
                <a:solidFill>
                  <a:srgbClr val="002060"/>
                </a:solidFill>
                <a:latin typeface="+mn-lt"/>
              </a:rPr>
              <a:t>CHECK POINT</a:t>
            </a:r>
          </a:p>
        </p:txBody>
      </p:sp>
      <p:sp>
        <p:nvSpPr>
          <p:cNvPr id="49" name="TextBox 48"/>
          <p:cNvSpPr txBox="1"/>
          <p:nvPr/>
        </p:nvSpPr>
        <p:spPr>
          <a:xfrm rot="416738">
            <a:off x="5338623" y="2234559"/>
            <a:ext cx="702504" cy="369332"/>
          </a:xfrm>
          <a:prstGeom prst="rect">
            <a:avLst/>
          </a:prstGeom>
          <a:noFill/>
        </p:spPr>
        <p:txBody>
          <a:bodyPr wrap="square" rtlCol="0">
            <a:spAutoFit/>
          </a:bodyPr>
          <a:lstStyle/>
          <a:p>
            <a:pPr algn="ctr"/>
            <a:r>
              <a:rPr lang="en-GB" b="1">
                <a:solidFill>
                  <a:schemeClr val="tx1"/>
                </a:solidFill>
                <a:latin typeface="+mn-lt"/>
              </a:rPr>
              <a:t>KAP</a:t>
            </a:r>
          </a:p>
        </p:txBody>
      </p:sp>
      <p:sp>
        <p:nvSpPr>
          <p:cNvPr id="52" name="Rectangle 51"/>
          <p:cNvSpPr/>
          <p:nvPr/>
        </p:nvSpPr>
        <p:spPr>
          <a:xfrm>
            <a:off x="0" y="6339146"/>
            <a:ext cx="12192000" cy="518854"/>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Chevron 52"/>
          <p:cNvSpPr/>
          <p:nvPr/>
        </p:nvSpPr>
        <p:spPr>
          <a:xfrm>
            <a:off x="2592980" y="6339146"/>
            <a:ext cx="6579896" cy="521686"/>
          </a:xfrm>
          <a:prstGeom prst="chevron">
            <a:avLst/>
          </a:prstGeom>
          <a:solidFill>
            <a:schemeClr val="accent5">
              <a:lumMod val="5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ALT ASSESSMENT PYRAMID</a:t>
            </a:r>
            <a:endParaRPr lang="en-GB" sz="1600" b="0">
              <a:solidFill>
                <a:schemeClr val="bg1"/>
              </a:solidFill>
            </a:endParaRPr>
          </a:p>
        </p:txBody>
      </p:sp>
      <p:pic>
        <p:nvPicPr>
          <p:cNvPr id="54" name="Picture 53"/>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11645153" y="6420114"/>
            <a:ext cx="487873" cy="429535"/>
          </a:xfrm>
          <a:prstGeom prst="rect">
            <a:avLst/>
          </a:prstGeom>
        </p:spPr>
      </p:pic>
      <p:sp>
        <p:nvSpPr>
          <p:cNvPr id="3" name="AutoShape 3"/>
          <p:cNvSpPr>
            <a:spLocks noChangeAspect="1" noChangeArrowheads="1" noTextEdit="1"/>
          </p:cNvSpPr>
          <p:nvPr/>
        </p:nvSpPr>
        <p:spPr bwMode="auto">
          <a:xfrm>
            <a:off x="3651250" y="1466850"/>
            <a:ext cx="4352925" cy="46101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Freeform 5"/>
          <p:cNvSpPr>
            <a:spLocks/>
          </p:cNvSpPr>
          <p:nvPr/>
        </p:nvSpPr>
        <p:spPr bwMode="auto">
          <a:xfrm>
            <a:off x="5194300" y="2814638"/>
            <a:ext cx="39688" cy="42863"/>
          </a:xfrm>
          <a:custGeom>
            <a:avLst/>
            <a:gdLst>
              <a:gd name="T0" fmla="*/ 0 w 12"/>
              <a:gd name="T1" fmla="*/ 0 h 13"/>
              <a:gd name="T2" fmla="*/ 12 w 12"/>
              <a:gd name="T3" fmla="*/ 13 h 13"/>
            </a:gdLst>
            <a:ahLst/>
            <a:cxnLst>
              <a:cxn ang="0">
                <a:pos x="T0" y="T1"/>
              </a:cxn>
              <a:cxn ang="0">
                <a:pos x="T2" y="T3"/>
              </a:cxn>
            </a:cxnLst>
            <a:rect l="0" t="0" r="r" b="b"/>
            <a:pathLst>
              <a:path w="12" h="13">
                <a:moveTo>
                  <a:pt x="0" y="0"/>
                </a:moveTo>
                <a:cubicBezTo>
                  <a:pt x="4" y="4"/>
                  <a:pt x="8" y="9"/>
                  <a:pt x="12" y="13"/>
                </a:cubicBezTo>
              </a:path>
            </a:pathLst>
          </a:custGeom>
          <a:solidFill>
            <a:srgbClr val="F0AF74"/>
          </a:solidFill>
          <a:ln w="11113"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5" name="Freeform 6"/>
          <p:cNvSpPr>
            <a:spLocks/>
          </p:cNvSpPr>
          <p:nvPr/>
        </p:nvSpPr>
        <p:spPr bwMode="auto">
          <a:xfrm>
            <a:off x="5273675" y="2789238"/>
            <a:ext cx="79375" cy="79375"/>
          </a:xfrm>
          <a:custGeom>
            <a:avLst/>
            <a:gdLst>
              <a:gd name="T0" fmla="*/ 0 w 24"/>
              <a:gd name="T1" fmla="*/ 0 h 24"/>
              <a:gd name="T2" fmla="*/ 24 w 24"/>
              <a:gd name="T3" fmla="*/ 24 h 24"/>
            </a:gdLst>
            <a:ahLst/>
            <a:cxnLst>
              <a:cxn ang="0">
                <a:pos x="T0" y="T1"/>
              </a:cxn>
              <a:cxn ang="0">
                <a:pos x="T2" y="T3"/>
              </a:cxn>
            </a:cxnLst>
            <a:rect l="0" t="0" r="r" b="b"/>
            <a:pathLst>
              <a:path w="24" h="24">
                <a:moveTo>
                  <a:pt x="0" y="0"/>
                </a:moveTo>
                <a:cubicBezTo>
                  <a:pt x="8" y="8"/>
                  <a:pt x="16" y="16"/>
                  <a:pt x="24" y="24"/>
                </a:cubicBezTo>
              </a:path>
            </a:pathLst>
          </a:custGeom>
          <a:solidFill>
            <a:srgbClr val="F0AF74"/>
          </a:solidFill>
          <a:ln w="11113"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6" name="Freeform 7"/>
          <p:cNvSpPr>
            <a:spLocks/>
          </p:cNvSpPr>
          <p:nvPr/>
        </p:nvSpPr>
        <p:spPr bwMode="auto">
          <a:xfrm>
            <a:off x="5349875" y="2759075"/>
            <a:ext cx="128588" cy="128588"/>
          </a:xfrm>
          <a:custGeom>
            <a:avLst/>
            <a:gdLst>
              <a:gd name="T0" fmla="*/ 0 w 39"/>
              <a:gd name="T1" fmla="*/ 0 h 39"/>
              <a:gd name="T2" fmla="*/ 39 w 39"/>
              <a:gd name="T3" fmla="*/ 39 h 39"/>
            </a:gdLst>
            <a:ahLst/>
            <a:cxnLst>
              <a:cxn ang="0">
                <a:pos x="T0" y="T1"/>
              </a:cxn>
              <a:cxn ang="0">
                <a:pos x="T2" y="T3"/>
              </a:cxn>
            </a:cxnLst>
            <a:rect l="0" t="0" r="r" b="b"/>
            <a:pathLst>
              <a:path w="39" h="39">
                <a:moveTo>
                  <a:pt x="0" y="0"/>
                </a:moveTo>
                <a:cubicBezTo>
                  <a:pt x="12" y="13"/>
                  <a:pt x="25" y="26"/>
                  <a:pt x="39" y="39"/>
                </a:cubicBezTo>
              </a:path>
            </a:pathLst>
          </a:custGeom>
          <a:solidFill>
            <a:srgbClr val="F0AF74"/>
          </a:solidFill>
          <a:ln w="11113"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7" name="Freeform 8"/>
          <p:cNvSpPr>
            <a:spLocks/>
          </p:cNvSpPr>
          <p:nvPr/>
        </p:nvSpPr>
        <p:spPr bwMode="auto">
          <a:xfrm>
            <a:off x="5426075" y="2732088"/>
            <a:ext cx="168275" cy="169863"/>
          </a:xfrm>
          <a:custGeom>
            <a:avLst/>
            <a:gdLst>
              <a:gd name="T0" fmla="*/ 0 w 51"/>
              <a:gd name="T1" fmla="*/ 0 h 51"/>
              <a:gd name="T2" fmla="*/ 51 w 51"/>
              <a:gd name="T3" fmla="*/ 51 h 51"/>
            </a:gdLst>
            <a:ahLst/>
            <a:cxnLst>
              <a:cxn ang="0">
                <a:pos x="T0" y="T1"/>
              </a:cxn>
              <a:cxn ang="0">
                <a:pos x="T2" y="T3"/>
              </a:cxn>
            </a:cxnLst>
            <a:rect l="0" t="0" r="r" b="b"/>
            <a:pathLst>
              <a:path w="51" h="51">
                <a:moveTo>
                  <a:pt x="0" y="0"/>
                </a:moveTo>
                <a:cubicBezTo>
                  <a:pt x="16" y="16"/>
                  <a:pt x="34" y="33"/>
                  <a:pt x="51" y="51"/>
                </a:cubicBezTo>
              </a:path>
            </a:pathLst>
          </a:custGeom>
          <a:solidFill>
            <a:srgbClr val="F0AF74"/>
          </a:solidFill>
          <a:ln w="11113"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8" name="Freeform 9"/>
          <p:cNvSpPr>
            <a:spLocks/>
          </p:cNvSpPr>
          <p:nvPr/>
        </p:nvSpPr>
        <p:spPr bwMode="auto">
          <a:xfrm>
            <a:off x="5502275" y="2703513"/>
            <a:ext cx="207963" cy="207963"/>
          </a:xfrm>
          <a:custGeom>
            <a:avLst/>
            <a:gdLst>
              <a:gd name="T0" fmla="*/ 0 w 63"/>
              <a:gd name="T1" fmla="*/ 0 h 63"/>
              <a:gd name="T2" fmla="*/ 63 w 63"/>
              <a:gd name="T3" fmla="*/ 63 h 63"/>
            </a:gdLst>
            <a:ahLst/>
            <a:cxnLst>
              <a:cxn ang="0">
                <a:pos x="T0" y="T1"/>
              </a:cxn>
              <a:cxn ang="0">
                <a:pos x="T2" y="T3"/>
              </a:cxn>
            </a:cxnLst>
            <a:rect l="0" t="0" r="r" b="b"/>
            <a:pathLst>
              <a:path w="63" h="63">
                <a:moveTo>
                  <a:pt x="0" y="0"/>
                </a:moveTo>
                <a:cubicBezTo>
                  <a:pt x="20" y="20"/>
                  <a:pt x="42" y="42"/>
                  <a:pt x="63" y="63"/>
                </a:cubicBezTo>
              </a:path>
            </a:pathLst>
          </a:custGeom>
          <a:solidFill>
            <a:srgbClr val="F0AF74"/>
          </a:solidFill>
          <a:ln w="11113"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9" name="Freeform 10"/>
          <p:cNvSpPr>
            <a:spLocks/>
          </p:cNvSpPr>
          <p:nvPr/>
        </p:nvSpPr>
        <p:spPr bwMode="auto">
          <a:xfrm>
            <a:off x="5618163" y="2713038"/>
            <a:ext cx="217488" cy="217488"/>
          </a:xfrm>
          <a:custGeom>
            <a:avLst/>
            <a:gdLst>
              <a:gd name="T0" fmla="*/ 0 w 66"/>
              <a:gd name="T1" fmla="*/ 0 h 66"/>
              <a:gd name="T2" fmla="*/ 66 w 66"/>
              <a:gd name="T3" fmla="*/ 66 h 66"/>
            </a:gdLst>
            <a:ahLst/>
            <a:cxnLst>
              <a:cxn ang="0">
                <a:pos x="T0" y="T1"/>
              </a:cxn>
              <a:cxn ang="0">
                <a:pos x="T2" y="T3"/>
              </a:cxn>
            </a:cxnLst>
            <a:rect l="0" t="0" r="r" b="b"/>
            <a:pathLst>
              <a:path w="66" h="66">
                <a:moveTo>
                  <a:pt x="0" y="0"/>
                </a:moveTo>
                <a:cubicBezTo>
                  <a:pt x="22" y="22"/>
                  <a:pt x="45" y="45"/>
                  <a:pt x="66" y="66"/>
                </a:cubicBezTo>
              </a:path>
            </a:pathLst>
          </a:custGeom>
          <a:solidFill>
            <a:srgbClr val="F0AF74"/>
          </a:solidFill>
          <a:ln w="11113"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0" name="Freeform 11"/>
          <p:cNvSpPr>
            <a:spLocks/>
          </p:cNvSpPr>
          <p:nvPr/>
        </p:nvSpPr>
        <p:spPr bwMode="auto">
          <a:xfrm>
            <a:off x="5737225" y="2725738"/>
            <a:ext cx="214313" cy="214313"/>
          </a:xfrm>
          <a:custGeom>
            <a:avLst/>
            <a:gdLst>
              <a:gd name="T0" fmla="*/ 0 w 65"/>
              <a:gd name="T1" fmla="*/ 0 h 65"/>
              <a:gd name="T2" fmla="*/ 65 w 65"/>
              <a:gd name="T3" fmla="*/ 65 h 65"/>
            </a:gdLst>
            <a:ahLst/>
            <a:cxnLst>
              <a:cxn ang="0">
                <a:pos x="T0" y="T1"/>
              </a:cxn>
              <a:cxn ang="0">
                <a:pos x="T2" y="T3"/>
              </a:cxn>
            </a:cxnLst>
            <a:rect l="0" t="0" r="r" b="b"/>
            <a:pathLst>
              <a:path w="65" h="65">
                <a:moveTo>
                  <a:pt x="0" y="0"/>
                </a:moveTo>
                <a:cubicBezTo>
                  <a:pt x="22" y="22"/>
                  <a:pt x="45" y="45"/>
                  <a:pt x="65" y="65"/>
                </a:cubicBezTo>
              </a:path>
            </a:pathLst>
          </a:custGeom>
          <a:solidFill>
            <a:srgbClr val="F0AF74"/>
          </a:solidFill>
          <a:ln w="11113"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1" name="Freeform 12"/>
          <p:cNvSpPr>
            <a:spLocks/>
          </p:cNvSpPr>
          <p:nvPr/>
        </p:nvSpPr>
        <p:spPr bwMode="auto">
          <a:xfrm>
            <a:off x="5845175" y="2728913"/>
            <a:ext cx="212725" cy="211138"/>
          </a:xfrm>
          <a:custGeom>
            <a:avLst/>
            <a:gdLst>
              <a:gd name="T0" fmla="*/ 0 w 64"/>
              <a:gd name="T1" fmla="*/ 0 h 64"/>
              <a:gd name="T2" fmla="*/ 64 w 64"/>
              <a:gd name="T3" fmla="*/ 64 h 64"/>
            </a:gdLst>
            <a:ahLst/>
            <a:cxnLst>
              <a:cxn ang="0">
                <a:pos x="T0" y="T1"/>
              </a:cxn>
              <a:cxn ang="0">
                <a:pos x="T2" y="T3"/>
              </a:cxn>
            </a:cxnLst>
            <a:rect l="0" t="0" r="r" b="b"/>
            <a:pathLst>
              <a:path w="64" h="64">
                <a:moveTo>
                  <a:pt x="0" y="0"/>
                </a:moveTo>
                <a:cubicBezTo>
                  <a:pt x="23" y="23"/>
                  <a:pt x="45" y="45"/>
                  <a:pt x="64" y="64"/>
                </a:cubicBezTo>
              </a:path>
            </a:pathLst>
          </a:custGeom>
          <a:solidFill>
            <a:srgbClr val="F0AF74"/>
          </a:solidFill>
          <a:ln w="11113"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2" name="Freeform 13"/>
          <p:cNvSpPr>
            <a:spLocks/>
          </p:cNvSpPr>
          <p:nvPr/>
        </p:nvSpPr>
        <p:spPr bwMode="auto">
          <a:xfrm>
            <a:off x="5969000" y="2749550"/>
            <a:ext cx="204788" cy="204788"/>
          </a:xfrm>
          <a:custGeom>
            <a:avLst/>
            <a:gdLst>
              <a:gd name="T0" fmla="*/ 0 w 62"/>
              <a:gd name="T1" fmla="*/ 0 h 62"/>
              <a:gd name="T2" fmla="*/ 62 w 62"/>
              <a:gd name="T3" fmla="*/ 62 h 62"/>
            </a:gdLst>
            <a:ahLst/>
            <a:cxnLst>
              <a:cxn ang="0">
                <a:pos x="T0" y="T1"/>
              </a:cxn>
              <a:cxn ang="0">
                <a:pos x="T2" y="T3"/>
              </a:cxn>
            </a:cxnLst>
            <a:rect l="0" t="0" r="r" b="b"/>
            <a:pathLst>
              <a:path w="62" h="62">
                <a:moveTo>
                  <a:pt x="0" y="0"/>
                </a:moveTo>
                <a:cubicBezTo>
                  <a:pt x="24" y="23"/>
                  <a:pt x="46" y="45"/>
                  <a:pt x="62" y="62"/>
                </a:cubicBezTo>
              </a:path>
            </a:pathLst>
          </a:custGeom>
          <a:solidFill>
            <a:srgbClr val="F0AF74"/>
          </a:solidFill>
          <a:ln w="11113"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3" name="Freeform 14"/>
          <p:cNvSpPr>
            <a:spLocks/>
          </p:cNvSpPr>
          <p:nvPr/>
        </p:nvSpPr>
        <p:spPr bwMode="auto">
          <a:xfrm>
            <a:off x="6086475" y="2762250"/>
            <a:ext cx="166688" cy="165100"/>
          </a:xfrm>
          <a:custGeom>
            <a:avLst/>
            <a:gdLst>
              <a:gd name="T0" fmla="*/ 0 w 50"/>
              <a:gd name="T1" fmla="*/ 0 h 50"/>
              <a:gd name="T2" fmla="*/ 50 w 50"/>
              <a:gd name="T3" fmla="*/ 50 h 50"/>
            </a:gdLst>
            <a:ahLst/>
            <a:cxnLst>
              <a:cxn ang="0">
                <a:pos x="T0" y="T1"/>
              </a:cxn>
              <a:cxn ang="0">
                <a:pos x="T2" y="T3"/>
              </a:cxn>
            </a:cxnLst>
            <a:rect l="0" t="0" r="r" b="b"/>
            <a:pathLst>
              <a:path w="50" h="50">
                <a:moveTo>
                  <a:pt x="0" y="0"/>
                </a:moveTo>
                <a:cubicBezTo>
                  <a:pt x="19" y="19"/>
                  <a:pt x="37" y="36"/>
                  <a:pt x="50" y="50"/>
                </a:cubicBezTo>
              </a:path>
            </a:pathLst>
          </a:custGeom>
          <a:noFill/>
          <a:ln w="11113"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5" name="Freeform 15"/>
          <p:cNvSpPr>
            <a:spLocks/>
          </p:cNvSpPr>
          <p:nvPr/>
        </p:nvSpPr>
        <p:spPr bwMode="auto">
          <a:xfrm>
            <a:off x="6159500" y="2728913"/>
            <a:ext cx="168275" cy="168275"/>
          </a:xfrm>
          <a:custGeom>
            <a:avLst/>
            <a:gdLst>
              <a:gd name="T0" fmla="*/ 0 w 51"/>
              <a:gd name="T1" fmla="*/ 0 h 51"/>
              <a:gd name="T2" fmla="*/ 51 w 51"/>
              <a:gd name="T3" fmla="*/ 51 h 51"/>
            </a:gdLst>
            <a:ahLst/>
            <a:cxnLst>
              <a:cxn ang="0">
                <a:pos x="T0" y="T1"/>
              </a:cxn>
              <a:cxn ang="0">
                <a:pos x="T2" y="T3"/>
              </a:cxn>
            </a:cxnLst>
            <a:rect l="0" t="0" r="r" b="b"/>
            <a:pathLst>
              <a:path w="51" h="51">
                <a:moveTo>
                  <a:pt x="0" y="0"/>
                </a:moveTo>
                <a:cubicBezTo>
                  <a:pt x="21" y="20"/>
                  <a:pt x="39" y="38"/>
                  <a:pt x="51" y="51"/>
                </a:cubicBezTo>
              </a:path>
            </a:pathLst>
          </a:custGeom>
          <a:solidFill>
            <a:srgbClr val="F4D75A"/>
          </a:solidFill>
          <a:ln w="11113"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6"/>
          <p:cNvSpPr>
            <a:spLocks/>
          </p:cNvSpPr>
          <p:nvPr/>
        </p:nvSpPr>
        <p:spPr bwMode="auto">
          <a:xfrm>
            <a:off x="6269038" y="2732088"/>
            <a:ext cx="112713" cy="112713"/>
          </a:xfrm>
          <a:custGeom>
            <a:avLst/>
            <a:gdLst>
              <a:gd name="T0" fmla="*/ 0 w 34"/>
              <a:gd name="T1" fmla="*/ 0 h 34"/>
              <a:gd name="T2" fmla="*/ 34 w 34"/>
              <a:gd name="T3" fmla="*/ 34 h 34"/>
            </a:gdLst>
            <a:ahLst/>
            <a:cxnLst>
              <a:cxn ang="0">
                <a:pos x="T0" y="T1"/>
              </a:cxn>
              <a:cxn ang="0">
                <a:pos x="T2" y="T3"/>
              </a:cxn>
            </a:cxnLst>
            <a:rect l="0" t="0" r="r" b="b"/>
            <a:pathLst>
              <a:path w="34" h="34">
                <a:moveTo>
                  <a:pt x="0" y="0"/>
                </a:moveTo>
                <a:cubicBezTo>
                  <a:pt x="13" y="13"/>
                  <a:pt x="25" y="25"/>
                  <a:pt x="34" y="34"/>
                </a:cubicBezTo>
              </a:path>
            </a:pathLst>
          </a:custGeom>
          <a:solidFill>
            <a:srgbClr val="F4D75A"/>
          </a:solidFill>
          <a:ln w="11113"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50" name="Freeform 17"/>
          <p:cNvSpPr>
            <a:spLocks/>
          </p:cNvSpPr>
          <p:nvPr/>
        </p:nvSpPr>
        <p:spPr bwMode="auto">
          <a:xfrm>
            <a:off x="6381750" y="2740025"/>
            <a:ext cx="73025" cy="71438"/>
          </a:xfrm>
          <a:custGeom>
            <a:avLst/>
            <a:gdLst>
              <a:gd name="T0" fmla="*/ 0 w 22"/>
              <a:gd name="T1" fmla="*/ 0 h 22"/>
              <a:gd name="T2" fmla="*/ 22 w 22"/>
              <a:gd name="T3" fmla="*/ 22 h 22"/>
            </a:gdLst>
            <a:ahLst/>
            <a:cxnLst>
              <a:cxn ang="0">
                <a:pos x="T0" y="T1"/>
              </a:cxn>
              <a:cxn ang="0">
                <a:pos x="T2" y="T3"/>
              </a:cxn>
            </a:cxnLst>
            <a:rect l="0" t="0" r="r" b="b"/>
            <a:pathLst>
              <a:path w="22" h="22">
                <a:moveTo>
                  <a:pt x="0" y="0"/>
                </a:moveTo>
                <a:cubicBezTo>
                  <a:pt x="9" y="9"/>
                  <a:pt x="16" y="16"/>
                  <a:pt x="22" y="22"/>
                </a:cubicBezTo>
              </a:path>
            </a:pathLst>
          </a:custGeom>
          <a:noFill/>
          <a:ln w="11113"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1" name="Freeform 18"/>
          <p:cNvSpPr>
            <a:spLocks/>
          </p:cNvSpPr>
          <p:nvPr/>
        </p:nvSpPr>
        <p:spPr bwMode="auto">
          <a:xfrm>
            <a:off x="6489700" y="2743200"/>
            <a:ext cx="26988" cy="25400"/>
          </a:xfrm>
          <a:custGeom>
            <a:avLst/>
            <a:gdLst>
              <a:gd name="T0" fmla="*/ 0 w 8"/>
              <a:gd name="T1" fmla="*/ 0 h 8"/>
              <a:gd name="T2" fmla="*/ 8 w 8"/>
              <a:gd name="T3" fmla="*/ 8 h 8"/>
            </a:gdLst>
            <a:ahLst/>
            <a:cxnLst>
              <a:cxn ang="0">
                <a:pos x="T0" y="T1"/>
              </a:cxn>
              <a:cxn ang="0">
                <a:pos x="T2" y="T3"/>
              </a:cxn>
            </a:cxnLst>
            <a:rect l="0" t="0" r="r" b="b"/>
            <a:pathLst>
              <a:path w="8" h="8">
                <a:moveTo>
                  <a:pt x="0" y="0"/>
                </a:moveTo>
                <a:cubicBezTo>
                  <a:pt x="3" y="3"/>
                  <a:pt x="6" y="6"/>
                  <a:pt x="8" y="8"/>
                </a:cubicBezTo>
              </a:path>
            </a:pathLst>
          </a:custGeom>
          <a:solidFill>
            <a:srgbClr val="E88126"/>
          </a:solidFill>
          <a:ln w="11113"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p>
        </p:txBody>
      </p:sp>
      <p:sp>
        <p:nvSpPr>
          <p:cNvPr id="55" name="Freeform 19"/>
          <p:cNvSpPr>
            <a:spLocks/>
          </p:cNvSpPr>
          <p:nvPr/>
        </p:nvSpPr>
        <p:spPr bwMode="auto">
          <a:xfrm>
            <a:off x="4672013" y="3794125"/>
            <a:ext cx="53975" cy="52388"/>
          </a:xfrm>
          <a:custGeom>
            <a:avLst/>
            <a:gdLst>
              <a:gd name="T0" fmla="*/ 0 w 16"/>
              <a:gd name="T1" fmla="*/ 0 h 16"/>
              <a:gd name="T2" fmla="*/ 16 w 16"/>
              <a:gd name="T3" fmla="*/ 16 h 16"/>
            </a:gdLst>
            <a:ahLst/>
            <a:cxnLst>
              <a:cxn ang="0">
                <a:pos x="T0" y="T1"/>
              </a:cxn>
              <a:cxn ang="0">
                <a:pos x="T2" y="T3"/>
              </a:cxn>
            </a:cxnLst>
            <a:rect l="0" t="0" r="r" b="b"/>
            <a:pathLst>
              <a:path w="16" h="16">
                <a:moveTo>
                  <a:pt x="0" y="0"/>
                </a:moveTo>
                <a:cubicBezTo>
                  <a:pt x="4" y="5"/>
                  <a:pt x="10" y="10"/>
                  <a:pt x="16" y="16"/>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tx1"/>
              </a:solidFill>
            </a:endParaRPr>
          </a:p>
        </p:txBody>
      </p:sp>
      <p:sp>
        <p:nvSpPr>
          <p:cNvPr id="56" name="Freeform 20"/>
          <p:cNvSpPr>
            <a:spLocks/>
          </p:cNvSpPr>
          <p:nvPr/>
        </p:nvSpPr>
        <p:spPr bwMode="auto">
          <a:xfrm>
            <a:off x="4751388" y="3770313"/>
            <a:ext cx="82550" cy="82550"/>
          </a:xfrm>
          <a:custGeom>
            <a:avLst/>
            <a:gdLst>
              <a:gd name="T0" fmla="*/ 0 w 25"/>
              <a:gd name="T1" fmla="*/ 0 h 25"/>
              <a:gd name="T2" fmla="*/ 25 w 25"/>
              <a:gd name="T3" fmla="*/ 25 h 25"/>
            </a:gdLst>
            <a:ahLst/>
            <a:cxnLst>
              <a:cxn ang="0">
                <a:pos x="T0" y="T1"/>
              </a:cxn>
              <a:cxn ang="0">
                <a:pos x="T2" y="T3"/>
              </a:cxn>
            </a:cxnLst>
            <a:rect l="0" t="0" r="r" b="b"/>
            <a:pathLst>
              <a:path w="25" h="25">
                <a:moveTo>
                  <a:pt x="0" y="0"/>
                </a:moveTo>
                <a:cubicBezTo>
                  <a:pt x="7" y="7"/>
                  <a:pt x="16" y="16"/>
                  <a:pt x="25" y="25"/>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tx1"/>
              </a:solidFill>
            </a:endParaRPr>
          </a:p>
        </p:txBody>
      </p:sp>
      <p:sp>
        <p:nvSpPr>
          <p:cNvPr id="57" name="Freeform 21"/>
          <p:cNvSpPr>
            <a:spLocks/>
          </p:cNvSpPr>
          <p:nvPr/>
        </p:nvSpPr>
        <p:spPr bwMode="auto">
          <a:xfrm>
            <a:off x="4830763" y="3743325"/>
            <a:ext cx="112713" cy="112713"/>
          </a:xfrm>
          <a:custGeom>
            <a:avLst/>
            <a:gdLst>
              <a:gd name="T0" fmla="*/ 0 w 34"/>
              <a:gd name="T1" fmla="*/ 0 h 34"/>
              <a:gd name="T2" fmla="*/ 34 w 34"/>
              <a:gd name="T3" fmla="*/ 34 h 34"/>
            </a:gdLst>
            <a:ahLst/>
            <a:cxnLst>
              <a:cxn ang="0">
                <a:pos x="T0" y="T1"/>
              </a:cxn>
              <a:cxn ang="0">
                <a:pos x="T2" y="T3"/>
              </a:cxn>
            </a:cxnLst>
            <a:rect l="0" t="0" r="r" b="b"/>
            <a:pathLst>
              <a:path w="34" h="34">
                <a:moveTo>
                  <a:pt x="0" y="0"/>
                </a:moveTo>
                <a:cubicBezTo>
                  <a:pt x="9" y="9"/>
                  <a:pt x="21" y="21"/>
                  <a:pt x="34" y="34"/>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tx1"/>
              </a:solidFill>
            </a:endParaRPr>
          </a:p>
        </p:txBody>
      </p:sp>
      <p:sp>
        <p:nvSpPr>
          <p:cNvPr id="58" name="Freeform 22"/>
          <p:cNvSpPr>
            <a:spLocks/>
          </p:cNvSpPr>
          <p:nvPr/>
        </p:nvSpPr>
        <p:spPr bwMode="auto">
          <a:xfrm>
            <a:off x="4900613" y="3706813"/>
            <a:ext cx="182563" cy="182563"/>
          </a:xfrm>
          <a:custGeom>
            <a:avLst/>
            <a:gdLst>
              <a:gd name="T0" fmla="*/ 0 w 55"/>
              <a:gd name="T1" fmla="*/ 0 h 55"/>
              <a:gd name="T2" fmla="*/ 55 w 55"/>
              <a:gd name="T3" fmla="*/ 55 h 55"/>
            </a:gdLst>
            <a:ahLst/>
            <a:cxnLst>
              <a:cxn ang="0">
                <a:pos x="T0" y="T1"/>
              </a:cxn>
              <a:cxn ang="0">
                <a:pos x="T2" y="T3"/>
              </a:cxn>
            </a:cxnLst>
            <a:rect l="0" t="0" r="r" b="b"/>
            <a:pathLst>
              <a:path w="55" h="55">
                <a:moveTo>
                  <a:pt x="0" y="0"/>
                </a:moveTo>
                <a:cubicBezTo>
                  <a:pt x="15" y="15"/>
                  <a:pt x="34" y="34"/>
                  <a:pt x="55" y="55"/>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tx1"/>
              </a:solidFill>
            </a:endParaRPr>
          </a:p>
        </p:txBody>
      </p:sp>
      <p:sp>
        <p:nvSpPr>
          <p:cNvPr id="59" name="Freeform 23"/>
          <p:cNvSpPr>
            <a:spLocks/>
          </p:cNvSpPr>
          <p:nvPr/>
        </p:nvSpPr>
        <p:spPr bwMode="auto">
          <a:xfrm>
            <a:off x="4976813" y="3678238"/>
            <a:ext cx="217488" cy="217488"/>
          </a:xfrm>
          <a:custGeom>
            <a:avLst/>
            <a:gdLst>
              <a:gd name="T0" fmla="*/ 0 w 66"/>
              <a:gd name="T1" fmla="*/ 0 h 66"/>
              <a:gd name="T2" fmla="*/ 66 w 66"/>
              <a:gd name="T3" fmla="*/ 66 h 66"/>
            </a:gdLst>
            <a:ahLst/>
            <a:cxnLst>
              <a:cxn ang="0">
                <a:pos x="T0" y="T1"/>
              </a:cxn>
              <a:cxn ang="0">
                <a:pos x="T2" y="T3"/>
              </a:cxn>
            </a:cxnLst>
            <a:rect l="0" t="0" r="r" b="b"/>
            <a:pathLst>
              <a:path w="66" h="66">
                <a:moveTo>
                  <a:pt x="0" y="0"/>
                </a:moveTo>
                <a:cubicBezTo>
                  <a:pt x="18" y="18"/>
                  <a:pt x="41" y="41"/>
                  <a:pt x="66" y="66"/>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60" name="Freeform 24"/>
          <p:cNvSpPr>
            <a:spLocks/>
          </p:cNvSpPr>
          <p:nvPr/>
        </p:nvSpPr>
        <p:spPr bwMode="auto">
          <a:xfrm>
            <a:off x="5095875" y="3690938"/>
            <a:ext cx="217488" cy="217488"/>
          </a:xfrm>
          <a:custGeom>
            <a:avLst/>
            <a:gdLst>
              <a:gd name="T0" fmla="*/ 0 w 66"/>
              <a:gd name="T1" fmla="*/ 0 h 66"/>
              <a:gd name="T2" fmla="*/ 66 w 66"/>
              <a:gd name="T3" fmla="*/ 66 h 66"/>
            </a:gdLst>
            <a:ahLst/>
            <a:cxnLst>
              <a:cxn ang="0">
                <a:pos x="T0" y="T1"/>
              </a:cxn>
              <a:cxn ang="0">
                <a:pos x="T2" y="T3"/>
              </a:cxn>
            </a:cxnLst>
            <a:rect l="0" t="0" r="r" b="b"/>
            <a:pathLst>
              <a:path w="66" h="66">
                <a:moveTo>
                  <a:pt x="0" y="0"/>
                </a:moveTo>
                <a:cubicBezTo>
                  <a:pt x="19" y="20"/>
                  <a:pt x="42" y="42"/>
                  <a:pt x="66" y="66"/>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61" name="Freeform 25"/>
          <p:cNvSpPr>
            <a:spLocks/>
          </p:cNvSpPr>
          <p:nvPr/>
        </p:nvSpPr>
        <p:spPr bwMode="auto">
          <a:xfrm>
            <a:off x="5218113" y="3706813"/>
            <a:ext cx="201613" cy="204788"/>
          </a:xfrm>
          <a:custGeom>
            <a:avLst/>
            <a:gdLst>
              <a:gd name="T0" fmla="*/ 0 w 61"/>
              <a:gd name="T1" fmla="*/ 0 h 62"/>
              <a:gd name="T2" fmla="*/ 61 w 61"/>
              <a:gd name="T3" fmla="*/ 62 h 62"/>
            </a:gdLst>
            <a:ahLst/>
            <a:cxnLst>
              <a:cxn ang="0">
                <a:pos x="T0" y="T1"/>
              </a:cxn>
              <a:cxn ang="0">
                <a:pos x="T2" y="T3"/>
              </a:cxn>
            </a:cxnLst>
            <a:rect l="0" t="0" r="r" b="b"/>
            <a:pathLst>
              <a:path w="61" h="62">
                <a:moveTo>
                  <a:pt x="0" y="0"/>
                </a:moveTo>
                <a:cubicBezTo>
                  <a:pt x="19" y="19"/>
                  <a:pt x="40" y="40"/>
                  <a:pt x="61" y="62"/>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tx1"/>
              </a:solidFill>
            </a:endParaRPr>
          </a:p>
        </p:txBody>
      </p:sp>
      <p:sp>
        <p:nvSpPr>
          <p:cNvPr id="62" name="Freeform 26"/>
          <p:cNvSpPr>
            <a:spLocks/>
          </p:cNvSpPr>
          <p:nvPr/>
        </p:nvSpPr>
        <p:spPr bwMode="auto">
          <a:xfrm>
            <a:off x="5330825" y="3714750"/>
            <a:ext cx="211138" cy="214313"/>
          </a:xfrm>
          <a:custGeom>
            <a:avLst/>
            <a:gdLst>
              <a:gd name="T0" fmla="*/ 0 w 64"/>
              <a:gd name="T1" fmla="*/ 0 h 65"/>
              <a:gd name="T2" fmla="*/ 64 w 64"/>
              <a:gd name="T3" fmla="*/ 65 h 65"/>
            </a:gdLst>
            <a:ahLst/>
            <a:cxnLst>
              <a:cxn ang="0">
                <a:pos x="T0" y="T1"/>
              </a:cxn>
              <a:cxn ang="0">
                <a:pos x="T2" y="T3"/>
              </a:cxn>
            </a:cxnLst>
            <a:rect l="0" t="0" r="r" b="b"/>
            <a:pathLst>
              <a:path w="64" h="65">
                <a:moveTo>
                  <a:pt x="0" y="0"/>
                </a:moveTo>
                <a:cubicBezTo>
                  <a:pt x="20" y="21"/>
                  <a:pt x="42" y="43"/>
                  <a:pt x="64" y="65"/>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tx1"/>
              </a:solidFill>
            </a:endParaRPr>
          </a:p>
        </p:txBody>
      </p:sp>
      <p:sp>
        <p:nvSpPr>
          <p:cNvPr id="63" name="Freeform 27"/>
          <p:cNvSpPr>
            <a:spLocks/>
          </p:cNvSpPr>
          <p:nvPr/>
        </p:nvSpPr>
        <p:spPr bwMode="auto">
          <a:xfrm>
            <a:off x="5438775" y="3721100"/>
            <a:ext cx="228600" cy="223838"/>
          </a:xfrm>
          <a:custGeom>
            <a:avLst/>
            <a:gdLst>
              <a:gd name="T0" fmla="*/ 0 w 69"/>
              <a:gd name="T1" fmla="*/ 0 h 68"/>
              <a:gd name="T2" fmla="*/ 69 w 69"/>
              <a:gd name="T3" fmla="*/ 68 h 68"/>
            </a:gdLst>
            <a:ahLst/>
            <a:cxnLst>
              <a:cxn ang="0">
                <a:pos x="T0" y="T1"/>
              </a:cxn>
              <a:cxn ang="0">
                <a:pos x="T2" y="T3"/>
              </a:cxn>
            </a:cxnLst>
            <a:rect l="0" t="0" r="r" b="b"/>
            <a:pathLst>
              <a:path w="69" h="68">
                <a:moveTo>
                  <a:pt x="0" y="0"/>
                </a:moveTo>
                <a:cubicBezTo>
                  <a:pt x="22" y="22"/>
                  <a:pt x="45" y="45"/>
                  <a:pt x="69" y="68"/>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tx1"/>
              </a:solidFill>
            </a:endParaRPr>
          </a:p>
        </p:txBody>
      </p:sp>
      <p:sp>
        <p:nvSpPr>
          <p:cNvPr id="64" name="Freeform 28"/>
          <p:cNvSpPr>
            <a:spLocks/>
          </p:cNvSpPr>
          <p:nvPr/>
        </p:nvSpPr>
        <p:spPr bwMode="auto">
          <a:xfrm>
            <a:off x="5551488" y="3727450"/>
            <a:ext cx="222250" cy="220663"/>
          </a:xfrm>
          <a:custGeom>
            <a:avLst/>
            <a:gdLst>
              <a:gd name="T0" fmla="*/ 0 w 67"/>
              <a:gd name="T1" fmla="*/ 0 h 67"/>
              <a:gd name="T2" fmla="*/ 67 w 67"/>
              <a:gd name="T3" fmla="*/ 67 h 67"/>
            </a:gdLst>
            <a:ahLst/>
            <a:cxnLst>
              <a:cxn ang="0">
                <a:pos x="T0" y="T1"/>
              </a:cxn>
              <a:cxn ang="0">
                <a:pos x="T2" y="T3"/>
              </a:cxn>
            </a:cxnLst>
            <a:rect l="0" t="0" r="r" b="b"/>
            <a:pathLst>
              <a:path w="67" h="67">
                <a:moveTo>
                  <a:pt x="0" y="0"/>
                </a:moveTo>
                <a:cubicBezTo>
                  <a:pt x="22" y="22"/>
                  <a:pt x="45" y="45"/>
                  <a:pt x="67" y="67"/>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tx1"/>
              </a:solidFill>
            </a:endParaRPr>
          </a:p>
        </p:txBody>
      </p:sp>
      <p:sp>
        <p:nvSpPr>
          <p:cNvPr id="65" name="Freeform 29"/>
          <p:cNvSpPr>
            <a:spLocks/>
          </p:cNvSpPr>
          <p:nvPr/>
        </p:nvSpPr>
        <p:spPr bwMode="auto">
          <a:xfrm>
            <a:off x="5676900" y="3746500"/>
            <a:ext cx="215900" cy="215900"/>
          </a:xfrm>
          <a:custGeom>
            <a:avLst/>
            <a:gdLst>
              <a:gd name="T0" fmla="*/ 0 w 65"/>
              <a:gd name="T1" fmla="*/ 0 h 65"/>
              <a:gd name="T2" fmla="*/ 65 w 65"/>
              <a:gd name="T3" fmla="*/ 65 h 65"/>
            </a:gdLst>
            <a:ahLst/>
            <a:cxnLst>
              <a:cxn ang="0">
                <a:pos x="T0" y="T1"/>
              </a:cxn>
              <a:cxn ang="0">
                <a:pos x="T2" y="T3"/>
              </a:cxn>
            </a:cxnLst>
            <a:rect l="0" t="0" r="r" b="b"/>
            <a:pathLst>
              <a:path w="65" h="65">
                <a:moveTo>
                  <a:pt x="0" y="0"/>
                </a:moveTo>
                <a:cubicBezTo>
                  <a:pt x="22" y="21"/>
                  <a:pt x="44" y="44"/>
                  <a:pt x="65" y="65"/>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tx1"/>
              </a:solidFill>
            </a:endParaRPr>
          </a:p>
        </p:txBody>
      </p:sp>
      <p:sp>
        <p:nvSpPr>
          <p:cNvPr id="66" name="Freeform 30"/>
          <p:cNvSpPr>
            <a:spLocks/>
          </p:cNvSpPr>
          <p:nvPr/>
        </p:nvSpPr>
        <p:spPr bwMode="auto">
          <a:xfrm>
            <a:off x="5786438" y="3749675"/>
            <a:ext cx="234950" cy="234950"/>
          </a:xfrm>
          <a:custGeom>
            <a:avLst/>
            <a:gdLst>
              <a:gd name="T0" fmla="*/ 0 w 71"/>
              <a:gd name="T1" fmla="*/ 0 h 71"/>
              <a:gd name="T2" fmla="*/ 71 w 71"/>
              <a:gd name="T3" fmla="*/ 71 h 71"/>
            </a:gdLst>
            <a:ahLst/>
            <a:cxnLst>
              <a:cxn ang="0">
                <a:pos x="T0" y="T1"/>
              </a:cxn>
              <a:cxn ang="0">
                <a:pos x="T2" y="T3"/>
              </a:cxn>
            </a:cxnLst>
            <a:rect l="0" t="0" r="r" b="b"/>
            <a:pathLst>
              <a:path w="71" h="71">
                <a:moveTo>
                  <a:pt x="0" y="0"/>
                </a:moveTo>
                <a:cubicBezTo>
                  <a:pt x="24" y="24"/>
                  <a:pt x="48" y="48"/>
                  <a:pt x="71" y="71"/>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tx1"/>
              </a:solidFill>
            </a:endParaRPr>
          </a:p>
        </p:txBody>
      </p:sp>
      <p:sp>
        <p:nvSpPr>
          <p:cNvPr id="67" name="Freeform 31"/>
          <p:cNvSpPr>
            <a:spLocks/>
          </p:cNvSpPr>
          <p:nvPr/>
        </p:nvSpPr>
        <p:spPr bwMode="auto">
          <a:xfrm>
            <a:off x="5905500" y="3763963"/>
            <a:ext cx="225425" cy="227013"/>
          </a:xfrm>
          <a:custGeom>
            <a:avLst/>
            <a:gdLst>
              <a:gd name="T0" fmla="*/ 0 w 68"/>
              <a:gd name="T1" fmla="*/ 0 h 69"/>
              <a:gd name="T2" fmla="*/ 68 w 68"/>
              <a:gd name="T3" fmla="*/ 69 h 69"/>
            </a:gdLst>
            <a:ahLst/>
            <a:cxnLst>
              <a:cxn ang="0">
                <a:pos x="T0" y="T1"/>
              </a:cxn>
              <a:cxn ang="0">
                <a:pos x="T2" y="T3"/>
              </a:cxn>
            </a:cxnLst>
            <a:rect l="0" t="0" r="r" b="b"/>
            <a:pathLst>
              <a:path w="68" h="69">
                <a:moveTo>
                  <a:pt x="0" y="0"/>
                </a:moveTo>
                <a:cubicBezTo>
                  <a:pt x="24" y="24"/>
                  <a:pt x="47" y="47"/>
                  <a:pt x="68" y="69"/>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tx1"/>
              </a:solidFill>
            </a:endParaRPr>
          </a:p>
        </p:txBody>
      </p:sp>
      <p:sp>
        <p:nvSpPr>
          <p:cNvPr id="68" name="Freeform 32"/>
          <p:cNvSpPr>
            <a:spLocks/>
          </p:cNvSpPr>
          <p:nvPr/>
        </p:nvSpPr>
        <p:spPr bwMode="auto">
          <a:xfrm>
            <a:off x="6027738" y="3783013"/>
            <a:ext cx="225425" cy="222250"/>
          </a:xfrm>
          <a:custGeom>
            <a:avLst/>
            <a:gdLst>
              <a:gd name="T0" fmla="*/ 0 w 68"/>
              <a:gd name="T1" fmla="*/ 0 h 67"/>
              <a:gd name="T2" fmla="*/ 68 w 68"/>
              <a:gd name="T3" fmla="*/ 67 h 67"/>
            </a:gdLst>
            <a:ahLst/>
            <a:cxnLst>
              <a:cxn ang="0">
                <a:pos x="T0" y="T1"/>
              </a:cxn>
              <a:cxn ang="0">
                <a:pos x="T2" y="T3"/>
              </a:cxn>
            </a:cxnLst>
            <a:rect l="0" t="0" r="r" b="b"/>
            <a:pathLst>
              <a:path w="68" h="67">
                <a:moveTo>
                  <a:pt x="0" y="0"/>
                </a:moveTo>
                <a:cubicBezTo>
                  <a:pt x="24" y="23"/>
                  <a:pt x="47" y="47"/>
                  <a:pt x="68" y="67"/>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tx1"/>
              </a:solidFill>
            </a:endParaRPr>
          </a:p>
        </p:txBody>
      </p:sp>
      <p:sp>
        <p:nvSpPr>
          <p:cNvPr id="69" name="Freeform 33"/>
          <p:cNvSpPr>
            <a:spLocks/>
          </p:cNvSpPr>
          <p:nvPr/>
        </p:nvSpPr>
        <p:spPr bwMode="auto">
          <a:xfrm>
            <a:off x="6140450" y="3786188"/>
            <a:ext cx="227013" cy="228600"/>
          </a:xfrm>
          <a:custGeom>
            <a:avLst/>
            <a:gdLst>
              <a:gd name="T0" fmla="*/ 0 w 69"/>
              <a:gd name="T1" fmla="*/ 0 h 69"/>
              <a:gd name="T2" fmla="*/ 69 w 69"/>
              <a:gd name="T3" fmla="*/ 69 h 69"/>
            </a:gdLst>
            <a:ahLst/>
            <a:cxnLst>
              <a:cxn ang="0">
                <a:pos x="T0" y="T1"/>
              </a:cxn>
              <a:cxn ang="0">
                <a:pos x="T2" y="T3"/>
              </a:cxn>
            </a:cxnLst>
            <a:rect l="0" t="0" r="r" b="b"/>
            <a:pathLst>
              <a:path w="69" h="69">
                <a:moveTo>
                  <a:pt x="0" y="0"/>
                </a:moveTo>
                <a:cubicBezTo>
                  <a:pt x="25" y="25"/>
                  <a:pt x="48" y="49"/>
                  <a:pt x="69" y="69"/>
                </a:cubicBezTo>
              </a:path>
            </a:pathLst>
          </a:custGeom>
          <a:solidFill>
            <a:srgbClr val="F4D75A"/>
          </a:solid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tx1"/>
              </a:solidFill>
            </a:endParaRPr>
          </a:p>
        </p:txBody>
      </p:sp>
      <p:sp>
        <p:nvSpPr>
          <p:cNvPr id="70" name="Freeform 34"/>
          <p:cNvSpPr>
            <a:spLocks/>
          </p:cNvSpPr>
          <p:nvPr/>
        </p:nvSpPr>
        <p:spPr bwMode="auto">
          <a:xfrm>
            <a:off x="6253163" y="3794125"/>
            <a:ext cx="190500" cy="190500"/>
          </a:xfrm>
          <a:custGeom>
            <a:avLst/>
            <a:gdLst>
              <a:gd name="T0" fmla="*/ 0 w 58"/>
              <a:gd name="T1" fmla="*/ 0 h 58"/>
              <a:gd name="T2" fmla="*/ 58 w 58"/>
              <a:gd name="T3" fmla="*/ 58 h 58"/>
            </a:gdLst>
            <a:ahLst/>
            <a:cxnLst>
              <a:cxn ang="0">
                <a:pos x="T0" y="T1"/>
              </a:cxn>
              <a:cxn ang="0">
                <a:pos x="T2" y="T3"/>
              </a:cxn>
            </a:cxnLst>
            <a:rect l="0" t="0" r="r" b="b"/>
            <a:pathLst>
              <a:path w="58" h="58">
                <a:moveTo>
                  <a:pt x="0" y="0"/>
                </a:moveTo>
                <a:cubicBezTo>
                  <a:pt x="21" y="21"/>
                  <a:pt x="41" y="41"/>
                  <a:pt x="58" y="58"/>
                </a:cubicBezTo>
              </a:path>
            </a:pathLst>
          </a:custGeom>
          <a:solidFill>
            <a:srgbClr val="F4D75A"/>
          </a:solid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tx1"/>
              </a:solidFill>
            </a:endParaRPr>
          </a:p>
        </p:txBody>
      </p:sp>
      <p:sp>
        <p:nvSpPr>
          <p:cNvPr id="71" name="Freeform 35"/>
          <p:cNvSpPr>
            <a:spLocks/>
          </p:cNvSpPr>
          <p:nvPr/>
        </p:nvSpPr>
        <p:spPr bwMode="auto">
          <a:xfrm>
            <a:off x="6357938" y="3794125"/>
            <a:ext cx="155575" cy="157163"/>
          </a:xfrm>
          <a:custGeom>
            <a:avLst/>
            <a:gdLst>
              <a:gd name="T0" fmla="*/ 0 w 47"/>
              <a:gd name="T1" fmla="*/ 0 h 48"/>
              <a:gd name="T2" fmla="*/ 47 w 47"/>
              <a:gd name="T3" fmla="*/ 48 h 48"/>
            </a:gdLst>
            <a:ahLst/>
            <a:cxnLst>
              <a:cxn ang="0">
                <a:pos x="T0" y="T1"/>
              </a:cxn>
              <a:cxn ang="0">
                <a:pos x="T2" y="T3"/>
              </a:cxn>
            </a:cxnLst>
            <a:rect l="0" t="0" r="r" b="b"/>
            <a:pathLst>
              <a:path w="47" h="48">
                <a:moveTo>
                  <a:pt x="0" y="0"/>
                </a:moveTo>
                <a:cubicBezTo>
                  <a:pt x="17" y="18"/>
                  <a:pt x="33" y="34"/>
                  <a:pt x="47" y="48"/>
                </a:cubicBezTo>
              </a:path>
            </a:pathLst>
          </a:custGeom>
          <a:solidFill>
            <a:srgbClr val="82B4DE"/>
          </a:solid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tx1"/>
              </a:solidFill>
            </a:endParaRPr>
          </a:p>
        </p:txBody>
      </p:sp>
      <p:sp>
        <p:nvSpPr>
          <p:cNvPr id="72" name="Freeform 36"/>
          <p:cNvSpPr>
            <a:spLocks/>
          </p:cNvSpPr>
          <p:nvPr/>
        </p:nvSpPr>
        <p:spPr bwMode="auto">
          <a:xfrm>
            <a:off x="6430963" y="3763963"/>
            <a:ext cx="155575" cy="155575"/>
          </a:xfrm>
          <a:custGeom>
            <a:avLst/>
            <a:gdLst>
              <a:gd name="T0" fmla="*/ 0 w 47"/>
              <a:gd name="T1" fmla="*/ 0 h 47"/>
              <a:gd name="T2" fmla="*/ 47 w 47"/>
              <a:gd name="T3" fmla="*/ 47 h 47"/>
            </a:gdLst>
            <a:ahLst/>
            <a:cxnLst>
              <a:cxn ang="0">
                <a:pos x="T0" y="T1"/>
              </a:cxn>
              <a:cxn ang="0">
                <a:pos x="T2" y="T3"/>
              </a:cxn>
            </a:cxnLst>
            <a:rect l="0" t="0" r="r" b="b"/>
            <a:pathLst>
              <a:path w="47" h="47">
                <a:moveTo>
                  <a:pt x="0" y="0"/>
                </a:moveTo>
                <a:cubicBezTo>
                  <a:pt x="17" y="17"/>
                  <a:pt x="33" y="33"/>
                  <a:pt x="47" y="47"/>
                </a:cubicBezTo>
              </a:path>
            </a:pathLst>
          </a:custGeom>
          <a:solidFill>
            <a:srgbClr val="82B4DE"/>
          </a:solid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tx1"/>
              </a:solidFill>
            </a:endParaRPr>
          </a:p>
        </p:txBody>
      </p:sp>
      <p:sp>
        <p:nvSpPr>
          <p:cNvPr id="73" name="Freeform 37"/>
          <p:cNvSpPr>
            <a:spLocks/>
          </p:cNvSpPr>
          <p:nvPr/>
        </p:nvSpPr>
        <p:spPr bwMode="auto">
          <a:xfrm>
            <a:off x="6503988" y="3730625"/>
            <a:ext cx="147638" cy="149225"/>
          </a:xfrm>
          <a:custGeom>
            <a:avLst/>
            <a:gdLst>
              <a:gd name="T0" fmla="*/ 0 w 45"/>
              <a:gd name="T1" fmla="*/ 0 h 45"/>
              <a:gd name="T2" fmla="*/ 45 w 45"/>
              <a:gd name="T3" fmla="*/ 45 h 45"/>
            </a:gdLst>
            <a:ahLst/>
            <a:cxnLst>
              <a:cxn ang="0">
                <a:pos x="T0" y="T1"/>
              </a:cxn>
              <a:cxn ang="0">
                <a:pos x="T2" y="T3"/>
              </a:cxn>
            </a:cxnLst>
            <a:rect l="0" t="0" r="r" b="b"/>
            <a:pathLst>
              <a:path w="45" h="45">
                <a:moveTo>
                  <a:pt x="0" y="0"/>
                </a:moveTo>
                <a:cubicBezTo>
                  <a:pt x="17" y="17"/>
                  <a:pt x="32" y="32"/>
                  <a:pt x="45" y="45"/>
                </a:cubicBezTo>
              </a:path>
            </a:pathLst>
          </a:custGeom>
          <a:solidFill>
            <a:srgbClr val="3584C5"/>
          </a:solid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tx1"/>
              </a:solidFill>
            </a:endParaRPr>
          </a:p>
        </p:txBody>
      </p:sp>
      <p:sp>
        <p:nvSpPr>
          <p:cNvPr id="74" name="Freeform 38"/>
          <p:cNvSpPr>
            <a:spLocks/>
          </p:cNvSpPr>
          <p:nvPr/>
        </p:nvSpPr>
        <p:spPr bwMode="auto">
          <a:xfrm>
            <a:off x="6569075" y="3690938"/>
            <a:ext cx="149225" cy="149225"/>
          </a:xfrm>
          <a:custGeom>
            <a:avLst/>
            <a:gdLst>
              <a:gd name="T0" fmla="*/ 0 w 45"/>
              <a:gd name="T1" fmla="*/ 0 h 45"/>
              <a:gd name="T2" fmla="*/ 45 w 45"/>
              <a:gd name="T3" fmla="*/ 45 h 45"/>
            </a:gdLst>
            <a:ahLst/>
            <a:cxnLst>
              <a:cxn ang="0">
                <a:pos x="T0" y="T1"/>
              </a:cxn>
              <a:cxn ang="0">
                <a:pos x="T2" y="T3"/>
              </a:cxn>
            </a:cxnLst>
            <a:rect l="0" t="0" r="r" b="b"/>
            <a:pathLst>
              <a:path w="45" h="45">
                <a:moveTo>
                  <a:pt x="0" y="0"/>
                </a:moveTo>
                <a:cubicBezTo>
                  <a:pt x="17" y="17"/>
                  <a:pt x="32" y="32"/>
                  <a:pt x="45" y="45"/>
                </a:cubicBezTo>
              </a:path>
            </a:pathLst>
          </a:custGeom>
          <a:solidFill>
            <a:srgbClr val="3584C5"/>
          </a:solid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75" name="Freeform 39"/>
          <p:cNvSpPr>
            <a:spLocks/>
          </p:cNvSpPr>
          <p:nvPr/>
        </p:nvSpPr>
        <p:spPr bwMode="auto">
          <a:xfrm>
            <a:off x="6635750" y="3651250"/>
            <a:ext cx="158750" cy="158750"/>
          </a:xfrm>
          <a:custGeom>
            <a:avLst/>
            <a:gdLst>
              <a:gd name="T0" fmla="*/ 0 w 48"/>
              <a:gd name="T1" fmla="*/ 0 h 48"/>
              <a:gd name="T2" fmla="*/ 48 w 48"/>
              <a:gd name="T3" fmla="*/ 48 h 48"/>
            </a:gdLst>
            <a:ahLst/>
            <a:cxnLst>
              <a:cxn ang="0">
                <a:pos x="T0" y="T1"/>
              </a:cxn>
              <a:cxn ang="0">
                <a:pos x="T2" y="T3"/>
              </a:cxn>
            </a:cxnLst>
            <a:rect l="0" t="0" r="r" b="b"/>
            <a:pathLst>
              <a:path w="48" h="48">
                <a:moveTo>
                  <a:pt x="0" y="0"/>
                </a:moveTo>
                <a:cubicBezTo>
                  <a:pt x="18" y="18"/>
                  <a:pt x="34" y="34"/>
                  <a:pt x="48" y="48"/>
                </a:cubicBezTo>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76" name="Freeform 40"/>
          <p:cNvSpPr>
            <a:spLocks/>
          </p:cNvSpPr>
          <p:nvPr/>
        </p:nvSpPr>
        <p:spPr bwMode="auto">
          <a:xfrm>
            <a:off x="6705600" y="3614738"/>
            <a:ext cx="155575" cy="155575"/>
          </a:xfrm>
          <a:custGeom>
            <a:avLst/>
            <a:gdLst>
              <a:gd name="T0" fmla="*/ 0 w 47"/>
              <a:gd name="T1" fmla="*/ 0 h 47"/>
              <a:gd name="T2" fmla="*/ 47 w 47"/>
              <a:gd name="T3" fmla="*/ 47 h 47"/>
            </a:gdLst>
            <a:ahLst/>
            <a:cxnLst>
              <a:cxn ang="0">
                <a:pos x="T0" y="T1"/>
              </a:cxn>
              <a:cxn ang="0">
                <a:pos x="T2" y="T3"/>
              </a:cxn>
            </a:cxnLst>
            <a:rect l="0" t="0" r="r" b="b"/>
            <a:pathLst>
              <a:path w="47" h="47">
                <a:moveTo>
                  <a:pt x="0" y="0"/>
                </a:moveTo>
                <a:cubicBezTo>
                  <a:pt x="18" y="18"/>
                  <a:pt x="34" y="34"/>
                  <a:pt x="47" y="47"/>
                </a:cubicBezTo>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77" name="Freeform 41"/>
          <p:cNvSpPr>
            <a:spLocks/>
          </p:cNvSpPr>
          <p:nvPr/>
        </p:nvSpPr>
        <p:spPr bwMode="auto">
          <a:xfrm>
            <a:off x="6821488" y="3617913"/>
            <a:ext cx="119063" cy="122238"/>
          </a:xfrm>
          <a:custGeom>
            <a:avLst/>
            <a:gdLst>
              <a:gd name="T0" fmla="*/ 0 w 36"/>
              <a:gd name="T1" fmla="*/ 0 h 37"/>
              <a:gd name="T2" fmla="*/ 36 w 36"/>
              <a:gd name="T3" fmla="*/ 37 h 37"/>
            </a:gdLst>
            <a:ahLst/>
            <a:cxnLst>
              <a:cxn ang="0">
                <a:pos x="T0" y="T1"/>
              </a:cxn>
              <a:cxn ang="0">
                <a:pos x="T2" y="T3"/>
              </a:cxn>
            </a:cxnLst>
            <a:rect l="0" t="0" r="r" b="b"/>
            <a:pathLst>
              <a:path w="36" h="37">
                <a:moveTo>
                  <a:pt x="0" y="0"/>
                </a:moveTo>
                <a:cubicBezTo>
                  <a:pt x="14" y="14"/>
                  <a:pt x="26" y="27"/>
                  <a:pt x="36" y="37"/>
                </a:cubicBezTo>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78" name="Freeform 42"/>
          <p:cNvSpPr>
            <a:spLocks/>
          </p:cNvSpPr>
          <p:nvPr/>
        </p:nvSpPr>
        <p:spPr bwMode="auto">
          <a:xfrm>
            <a:off x="6946900" y="3632200"/>
            <a:ext cx="69850" cy="68263"/>
          </a:xfrm>
          <a:custGeom>
            <a:avLst/>
            <a:gdLst>
              <a:gd name="T0" fmla="*/ 0 w 21"/>
              <a:gd name="T1" fmla="*/ 0 h 21"/>
              <a:gd name="T2" fmla="*/ 21 w 21"/>
              <a:gd name="T3" fmla="*/ 21 h 21"/>
            </a:gdLst>
            <a:ahLst/>
            <a:cxnLst>
              <a:cxn ang="0">
                <a:pos x="T0" y="T1"/>
              </a:cxn>
              <a:cxn ang="0">
                <a:pos x="T2" y="T3"/>
              </a:cxn>
            </a:cxnLst>
            <a:rect l="0" t="0" r="r" b="b"/>
            <a:pathLst>
              <a:path w="21" h="21">
                <a:moveTo>
                  <a:pt x="0" y="0"/>
                </a:moveTo>
                <a:cubicBezTo>
                  <a:pt x="8" y="8"/>
                  <a:pt x="15" y="15"/>
                  <a:pt x="21" y="21"/>
                </a:cubicBezTo>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79" name="Freeform 43"/>
          <p:cNvSpPr>
            <a:spLocks/>
          </p:cNvSpPr>
          <p:nvPr/>
        </p:nvSpPr>
        <p:spPr bwMode="auto">
          <a:xfrm>
            <a:off x="4203700" y="4805363"/>
            <a:ext cx="76200" cy="77788"/>
          </a:xfrm>
          <a:custGeom>
            <a:avLst/>
            <a:gdLst>
              <a:gd name="T0" fmla="*/ 0 w 23"/>
              <a:gd name="T1" fmla="*/ 0 h 24"/>
              <a:gd name="T2" fmla="*/ 23 w 23"/>
              <a:gd name="T3" fmla="*/ 24 h 24"/>
            </a:gdLst>
            <a:ahLst/>
            <a:cxnLst>
              <a:cxn ang="0">
                <a:pos x="T0" y="T1"/>
              </a:cxn>
              <a:cxn ang="0">
                <a:pos x="T2" y="T3"/>
              </a:cxn>
            </a:cxnLst>
            <a:rect l="0" t="0" r="r" b="b"/>
            <a:pathLst>
              <a:path w="23" h="24">
                <a:moveTo>
                  <a:pt x="0" y="0"/>
                </a:moveTo>
                <a:cubicBezTo>
                  <a:pt x="6" y="7"/>
                  <a:pt x="14" y="14"/>
                  <a:pt x="23" y="24"/>
                </a:cubicBezTo>
              </a:path>
            </a:pathLst>
          </a:custGeom>
          <a:solidFill>
            <a:srgbClr val="F4D75A"/>
          </a:solid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rgbClr val="54345E"/>
              </a:solidFill>
            </a:endParaRPr>
          </a:p>
        </p:txBody>
      </p:sp>
      <p:sp>
        <p:nvSpPr>
          <p:cNvPr id="80" name="Freeform 44"/>
          <p:cNvSpPr>
            <a:spLocks/>
          </p:cNvSpPr>
          <p:nvPr/>
        </p:nvSpPr>
        <p:spPr bwMode="auto">
          <a:xfrm>
            <a:off x="4265613" y="4765675"/>
            <a:ext cx="139700" cy="134938"/>
          </a:xfrm>
          <a:custGeom>
            <a:avLst/>
            <a:gdLst>
              <a:gd name="T0" fmla="*/ 0 w 42"/>
              <a:gd name="T1" fmla="*/ 0 h 41"/>
              <a:gd name="T2" fmla="*/ 42 w 42"/>
              <a:gd name="T3" fmla="*/ 41 h 41"/>
            </a:gdLst>
            <a:ahLst/>
            <a:cxnLst>
              <a:cxn ang="0">
                <a:pos x="T0" y="T1"/>
              </a:cxn>
              <a:cxn ang="0">
                <a:pos x="T2" y="T3"/>
              </a:cxn>
            </a:cxnLst>
            <a:rect l="0" t="0" r="r" b="b"/>
            <a:pathLst>
              <a:path w="42" h="41">
                <a:moveTo>
                  <a:pt x="0" y="0"/>
                </a:moveTo>
                <a:cubicBezTo>
                  <a:pt x="11" y="10"/>
                  <a:pt x="25" y="24"/>
                  <a:pt x="42" y="41"/>
                </a:cubicBezTo>
              </a:path>
            </a:pathLst>
          </a:custGeom>
          <a:solidFill>
            <a:srgbClr val="F4D75A"/>
          </a:solid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rgbClr val="54345E"/>
              </a:solidFill>
            </a:endParaRPr>
          </a:p>
        </p:txBody>
      </p:sp>
      <p:sp>
        <p:nvSpPr>
          <p:cNvPr id="81" name="Freeform 45"/>
          <p:cNvSpPr>
            <a:spLocks/>
          </p:cNvSpPr>
          <p:nvPr/>
        </p:nvSpPr>
        <p:spPr bwMode="auto">
          <a:xfrm>
            <a:off x="4348163" y="4741863"/>
            <a:ext cx="176213" cy="174625"/>
          </a:xfrm>
          <a:custGeom>
            <a:avLst/>
            <a:gdLst>
              <a:gd name="T0" fmla="*/ 0 w 53"/>
              <a:gd name="T1" fmla="*/ 0 h 53"/>
              <a:gd name="T2" fmla="*/ 53 w 53"/>
              <a:gd name="T3" fmla="*/ 53 h 53"/>
            </a:gdLst>
            <a:ahLst/>
            <a:cxnLst>
              <a:cxn ang="0">
                <a:pos x="T0" y="T1"/>
              </a:cxn>
              <a:cxn ang="0">
                <a:pos x="T2" y="T3"/>
              </a:cxn>
            </a:cxnLst>
            <a:rect l="0" t="0" r="r" b="b"/>
            <a:pathLst>
              <a:path w="53" h="53">
                <a:moveTo>
                  <a:pt x="0" y="0"/>
                </a:moveTo>
                <a:cubicBezTo>
                  <a:pt x="14" y="14"/>
                  <a:pt x="32" y="32"/>
                  <a:pt x="53" y="53"/>
                </a:cubicBezTo>
              </a:path>
            </a:pathLst>
          </a:custGeom>
          <a:solidFill>
            <a:srgbClr val="F4D75A"/>
          </a:solid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rgbClr val="54345E"/>
              </a:solidFill>
            </a:endParaRPr>
          </a:p>
        </p:txBody>
      </p:sp>
      <p:sp>
        <p:nvSpPr>
          <p:cNvPr id="82" name="Freeform 46"/>
          <p:cNvSpPr>
            <a:spLocks/>
          </p:cNvSpPr>
          <p:nvPr/>
        </p:nvSpPr>
        <p:spPr bwMode="auto">
          <a:xfrm>
            <a:off x="4418013" y="4705350"/>
            <a:ext cx="217488" cy="217488"/>
          </a:xfrm>
          <a:custGeom>
            <a:avLst/>
            <a:gdLst>
              <a:gd name="T0" fmla="*/ 0 w 66"/>
              <a:gd name="T1" fmla="*/ 0 h 66"/>
              <a:gd name="T2" fmla="*/ 66 w 66"/>
              <a:gd name="T3" fmla="*/ 66 h 66"/>
            </a:gdLst>
            <a:ahLst/>
            <a:cxnLst>
              <a:cxn ang="0">
                <a:pos x="T0" y="T1"/>
              </a:cxn>
              <a:cxn ang="0">
                <a:pos x="T2" y="T3"/>
              </a:cxn>
            </a:cxnLst>
            <a:rect l="0" t="0" r="r" b="b"/>
            <a:pathLst>
              <a:path w="66" h="66">
                <a:moveTo>
                  <a:pt x="0" y="0"/>
                </a:moveTo>
                <a:cubicBezTo>
                  <a:pt x="17" y="17"/>
                  <a:pt x="40" y="40"/>
                  <a:pt x="66" y="66"/>
                </a:cubicBezTo>
              </a:path>
            </a:pathLst>
          </a:custGeom>
          <a:solidFill>
            <a:srgbClr val="F4D75A"/>
          </a:solid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rgbClr val="54345E"/>
              </a:solidFill>
            </a:endParaRPr>
          </a:p>
        </p:txBody>
      </p:sp>
      <p:sp>
        <p:nvSpPr>
          <p:cNvPr id="83" name="Freeform 47"/>
          <p:cNvSpPr>
            <a:spLocks/>
          </p:cNvSpPr>
          <p:nvPr/>
        </p:nvSpPr>
        <p:spPr bwMode="auto">
          <a:xfrm>
            <a:off x="4484688" y="4665663"/>
            <a:ext cx="269875" cy="271463"/>
          </a:xfrm>
          <a:custGeom>
            <a:avLst/>
            <a:gdLst>
              <a:gd name="T0" fmla="*/ 0 w 82"/>
              <a:gd name="T1" fmla="*/ 0 h 82"/>
              <a:gd name="T2" fmla="*/ 82 w 82"/>
              <a:gd name="T3" fmla="*/ 82 h 82"/>
            </a:gdLst>
            <a:ahLst/>
            <a:cxnLst>
              <a:cxn ang="0">
                <a:pos x="T0" y="T1"/>
              </a:cxn>
              <a:cxn ang="0">
                <a:pos x="T2" y="T3"/>
              </a:cxn>
            </a:cxnLst>
            <a:rect l="0" t="0" r="r" b="b"/>
            <a:pathLst>
              <a:path w="82" h="82">
                <a:moveTo>
                  <a:pt x="0" y="0"/>
                </a:moveTo>
                <a:cubicBezTo>
                  <a:pt x="22" y="21"/>
                  <a:pt x="50" y="50"/>
                  <a:pt x="82" y="82"/>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rgbClr val="54345E"/>
              </a:solidFill>
            </a:endParaRPr>
          </a:p>
        </p:txBody>
      </p:sp>
      <p:sp>
        <p:nvSpPr>
          <p:cNvPr id="84" name="Freeform 48"/>
          <p:cNvSpPr>
            <a:spLocks/>
          </p:cNvSpPr>
          <p:nvPr/>
        </p:nvSpPr>
        <p:spPr bwMode="auto">
          <a:xfrm>
            <a:off x="4597400" y="4672013"/>
            <a:ext cx="273050" cy="274638"/>
          </a:xfrm>
          <a:custGeom>
            <a:avLst/>
            <a:gdLst>
              <a:gd name="T0" fmla="*/ 0 w 83"/>
              <a:gd name="T1" fmla="*/ 0 h 83"/>
              <a:gd name="T2" fmla="*/ 83 w 83"/>
              <a:gd name="T3" fmla="*/ 83 h 83"/>
            </a:gdLst>
            <a:ahLst/>
            <a:cxnLst>
              <a:cxn ang="0">
                <a:pos x="T0" y="T1"/>
              </a:cxn>
              <a:cxn ang="0">
                <a:pos x="T2" y="T3"/>
              </a:cxn>
            </a:cxnLst>
            <a:rect l="0" t="0" r="r" b="b"/>
            <a:pathLst>
              <a:path w="83" h="83">
                <a:moveTo>
                  <a:pt x="0" y="0"/>
                </a:moveTo>
                <a:cubicBezTo>
                  <a:pt x="23" y="23"/>
                  <a:pt x="52" y="52"/>
                  <a:pt x="83" y="83"/>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rgbClr val="54345E"/>
              </a:solidFill>
            </a:endParaRPr>
          </a:p>
        </p:txBody>
      </p:sp>
      <p:sp>
        <p:nvSpPr>
          <p:cNvPr id="85" name="Freeform 49"/>
          <p:cNvSpPr>
            <a:spLocks/>
          </p:cNvSpPr>
          <p:nvPr/>
        </p:nvSpPr>
        <p:spPr bwMode="auto">
          <a:xfrm>
            <a:off x="4708525" y="4678363"/>
            <a:ext cx="280988" cy="280988"/>
          </a:xfrm>
          <a:custGeom>
            <a:avLst/>
            <a:gdLst>
              <a:gd name="T0" fmla="*/ 0 w 85"/>
              <a:gd name="T1" fmla="*/ 0 h 85"/>
              <a:gd name="T2" fmla="*/ 85 w 85"/>
              <a:gd name="T3" fmla="*/ 85 h 85"/>
            </a:gdLst>
            <a:ahLst/>
            <a:cxnLst>
              <a:cxn ang="0">
                <a:pos x="T0" y="T1"/>
              </a:cxn>
              <a:cxn ang="0">
                <a:pos x="T2" y="T3"/>
              </a:cxn>
            </a:cxnLst>
            <a:rect l="0" t="0" r="r" b="b"/>
            <a:pathLst>
              <a:path w="85" h="85">
                <a:moveTo>
                  <a:pt x="0" y="0"/>
                </a:moveTo>
                <a:cubicBezTo>
                  <a:pt x="25" y="25"/>
                  <a:pt x="54" y="54"/>
                  <a:pt x="85" y="85"/>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rgbClr val="54345E"/>
              </a:solidFill>
            </a:endParaRPr>
          </a:p>
        </p:txBody>
      </p:sp>
      <p:sp>
        <p:nvSpPr>
          <p:cNvPr id="86" name="Freeform 50"/>
          <p:cNvSpPr>
            <a:spLocks/>
          </p:cNvSpPr>
          <p:nvPr/>
        </p:nvSpPr>
        <p:spPr bwMode="auto">
          <a:xfrm>
            <a:off x="4827588" y="4692650"/>
            <a:ext cx="287338" cy="287338"/>
          </a:xfrm>
          <a:custGeom>
            <a:avLst/>
            <a:gdLst>
              <a:gd name="T0" fmla="*/ 0 w 87"/>
              <a:gd name="T1" fmla="*/ 0 h 87"/>
              <a:gd name="T2" fmla="*/ 87 w 87"/>
              <a:gd name="T3" fmla="*/ 87 h 87"/>
            </a:gdLst>
            <a:ahLst/>
            <a:cxnLst>
              <a:cxn ang="0">
                <a:pos x="T0" y="T1"/>
              </a:cxn>
              <a:cxn ang="0">
                <a:pos x="T2" y="T3"/>
              </a:cxn>
            </a:cxnLst>
            <a:rect l="0" t="0" r="r" b="b"/>
            <a:pathLst>
              <a:path w="87" h="87">
                <a:moveTo>
                  <a:pt x="0" y="0"/>
                </a:moveTo>
                <a:cubicBezTo>
                  <a:pt x="26" y="26"/>
                  <a:pt x="56" y="56"/>
                  <a:pt x="87" y="87"/>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rgbClr val="54345E"/>
              </a:solidFill>
            </a:endParaRPr>
          </a:p>
        </p:txBody>
      </p:sp>
      <p:sp>
        <p:nvSpPr>
          <p:cNvPr id="87" name="Freeform 51"/>
          <p:cNvSpPr>
            <a:spLocks/>
          </p:cNvSpPr>
          <p:nvPr/>
        </p:nvSpPr>
        <p:spPr bwMode="auto">
          <a:xfrm>
            <a:off x="4953000" y="4714875"/>
            <a:ext cx="277813" cy="277813"/>
          </a:xfrm>
          <a:custGeom>
            <a:avLst/>
            <a:gdLst>
              <a:gd name="T0" fmla="*/ 0 w 84"/>
              <a:gd name="T1" fmla="*/ 0 h 84"/>
              <a:gd name="T2" fmla="*/ 84 w 84"/>
              <a:gd name="T3" fmla="*/ 84 h 84"/>
            </a:gdLst>
            <a:ahLst/>
            <a:cxnLst>
              <a:cxn ang="0">
                <a:pos x="T0" y="T1"/>
              </a:cxn>
              <a:cxn ang="0">
                <a:pos x="T2" y="T3"/>
              </a:cxn>
            </a:cxnLst>
            <a:rect l="0" t="0" r="r" b="b"/>
            <a:pathLst>
              <a:path w="84" h="84">
                <a:moveTo>
                  <a:pt x="0" y="0"/>
                </a:moveTo>
                <a:cubicBezTo>
                  <a:pt x="26" y="26"/>
                  <a:pt x="55" y="54"/>
                  <a:pt x="84" y="84"/>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rgbClr val="54345E"/>
              </a:solidFill>
            </a:endParaRPr>
          </a:p>
        </p:txBody>
      </p:sp>
      <p:sp>
        <p:nvSpPr>
          <p:cNvPr id="88" name="Freeform 52"/>
          <p:cNvSpPr>
            <a:spLocks/>
          </p:cNvSpPr>
          <p:nvPr/>
        </p:nvSpPr>
        <p:spPr bwMode="auto">
          <a:xfrm>
            <a:off x="5075238" y="4732338"/>
            <a:ext cx="271463" cy="269875"/>
          </a:xfrm>
          <a:custGeom>
            <a:avLst/>
            <a:gdLst>
              <a:gd name="T0" fmla="*/ 0 w 82"/>
              <a:gd name="T1" fmla="*/ 0 h 82"/>
              <a:gd name="T2" fmla="*/ 82 w 82"/>
              <a:gd name="T3" fmla="*/ 82 h 82"/>
            </a:gdLst>
            <a:ahLst/>
            <a:cxnLst>
              <a:cxn ang="0">
                <a:pos x="T0" y="T1"/>
              </a:cxn>
              <a:cxn ang="0">
                <a:pos x="T2" y="T3"/>
              </a:cxn>
            </a:cxnLst>
            <a:rect l="0" t="0" r="r" b="b"/>
            <a:pathLst>
              <a:path w="82" h="82">
                <a:moveTo>
                  <a:pt x="0" y="0"/>
                </a:moveTo>
                <a:cubicBezTo>
                  <a:pt x="26" y="26"/>
                  <a:pt x="54" y="54"/>
                  <a:pt x="82" y="82"/>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rgbClr val="54345E"/>
              </a:solidFill>
            </a:endParaRPr>
          </a:p>
        </p:txBody>
      </p:sp>
      <p:sp>
        <p:nvSpPr>
          <p:cNvPr id="89" name="Freeform 53"/>
          <p:cNvSpPr>
            <a:spLocks/>
          </p:cNvSpPr>
          <p:nvPr/>
        </p:nvSpPr>
        <p:spPr bwMode="auto">
          <a:xfrm>
            <a:off x="5194300" y="4745038"/>
            <a:ext cx="274638" cy="274638"/>
          </a:xfrm>
          <a:custGeom>
            <a:avLst/>
            <a:gdLst>
              <a:gd name="T0" fmla="*/ 0 w 83"/>
              <a:gd name="T1" fmla="*/ 0 h 83"/>
              <a:gd name="T2" fmla="*/ 83 w 83"/>
              <a:gd name="T3" fmla="*/ 83 h 83"/>
            </a:gdLst>
            <a:ahLst/>
            <a:cxnLst>
              <a:cxn ang="0">
                <a:pos x="T0" y="T1"/>
              </a:cxn>
              <a:cxn ang="0">
                <a:pos x="T2" y="T3"/>
              </a:cxn>
            </a:cxnLst>
            <a:rect l="0" t="0" r="r" b="b"/>
            <a:pathLst>
              <a:path w="83" h="83">
                <a:moveTo>
                  <a:pt x="0" y="0"/>
                </a:moveTo>
                <a:cubicBezTo>
                  <a:pt x="27" y="27"/>
                  <a:pt x="55" y="55"/>
                  <a:pt x="83" y="83"/>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rgbClr val="54345E"/>
              </a:solidFill>
            </a:endParaRPr>
          </a:p>
        </p:txBody>
      </p:sp>
      <p:sp>
        <p:nvSpPr>
          <p:cNvPr id="90" name="Freeform 54"/>
          <p:cNvSpPr>
            <a:spLocks/>
          </p:cNvSpPr>
          <p:nvPr/>
        </p:nvSpPr>
        <p:spPr bwMode="auto">
          <a:xfrm>
            <a:off x="5303838" y="4748213"/>
            <a:ext cx="290513" cy="290513"/>
          </a:xfrm>
          <a:custGeom>
            <a:avLst/>
            <a:gdLst>
              <a:gd name="T0" fmla="*/ 0 w 88"/>
              <a:gd name="T1" fmla="*/ 0 h 88"/>
              <a:gd name="T2" fmla="*/ 88 w 88"/>
              <a:gd name="T3" fmla="*/ 88 h 88"/>
            </a:gdLst>
            <a:ahLst/>
            <a:cxnLst>
              <a:cxn ang="0">
                <a:pos x="T0" y="T1"/>
              </a:cxn>
              <a:cxn ang="0">
                <a:pos x="T2" y="T3"/>
              </a:cxn>
            </a:cxnLst>
            <a:rect l="0" t="0" r="r" b="b"/>
            <a:pathLst>
              <a:path w="88" h="88">
                <a:moveTo>
                  <a:pt x="0" y="0"/>
                </a:moveTo>
                <a:cubicBezTo>
                  <a:pt x="29" y="29"/>
                  <a:pt x="59" y="59"/>
                  <a:pt x="88" y="88"/>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rgbClr val="54345E"/>
              </a:solidFill>
            </a:endParaRPr>
          </a:p>
        </p:txBody>
      </p:sp>
      <p:sp>
        <p:nvSpPr>
          <p:cNvPr id="91" name="Freeform 55"/>
          <p:cNvSpPr>
            <a:spLocks/>
          </p:cNvSpPr>
          <p:nvPr/>
        </p:nvSpPr>
        <p:spPr bwMode="auto">
          <a:xfrm>
            <a:off x="5422900" y="4760913"/>
            <a:ext cx="293688" cy="292100"/>
          </a:xfrm>
          <a:custGeom>
            <a:avLst/>
            <a:gdLst>
              <a:gd name="T0" fmla="*/ 0 w 89"/>
              <a:gd name="T1" fmla="*/ 0 h 88"/>
              <a:gd name="T2" fmla="*/ 89 w 89"/>
              <a:gd name="T3" fmla="*/ 88 h 88"/>
            </a:gdLst>
            <a:ahLst/>
            <a:cxnLst>
              <a:cxn ang="0">
                <a:pos x="T0" y="T1"/>
              </a:cxn>
              <a:cxn ang="0">
                <a:pos x="T2" y="T3"/>
              </a:cxn>
            </a:cxnLst>
            <a:rect l="0" t="0" r="r" b="b"/>
            <a:pathLst>
              <a:path w="89" h="88">
                <a:moveTo>
                  <a:pt x="0" y="0"/>
                </a:moveTo>
                <a:cubicBezTo>
                  <a:pt x="30" y="30"/>
                  <a:pt x="60" y="60"/>
                  <a:pt x="89" y="88"/>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rgbClr val="54345E"/>
              </a:solidFill>
            </a:endParaRPr>
          </a:p>
        </p:txBody>
      </p:sp>
      <p:sp>
        <p:nvSpPr>
          <p:cNvPr id="92" name="Freeform 56"/>
          <p:cNvSpPr>
            <a:spLocks/>
          </p:cNvSpPr>
          <p:nvPr/>
        </p:nvSpPr>
        <p:spPr bwMode="auto">
          <a:xfrm>
            <a:off x="5551488" y="4784725"/>
            <a:ext cx="274638" cy="277813"/>
          </a:xfrm>
          <a:custGeom>
            <a:avLst/>
            <a:gdLst>
              <a:gd name="T0" fmla="*/ 0 w 83"/>
              <a:gd name="T1" fmla="*/ 0 h 84"/>
              <a:gd name="T2" fmla="*/ 83 w 83"/>
              <a:gd name="T3" fmla="*/ 84 h 84"/>
            </a:gdLst>
            <a:ahLst/>
            <a:cxnLst>
              <a:cxn ang="0">
                <a:pos x="T0" y="T1"/>
              </a:cxn>
              <a:cxn ang="0">
                <a:pos x="T2" y="T3"/>
              </a:cxn>
            </a:cxnLst>
            <a:rect l="0" t="0" r="r" b="b"/>
            <a:pathLst>
              <a:path w="83" h="84">
                <a:moveTo>
                  <a:pt x="0" y="0"/>
                </a:moveTo>
                <a:cubicBezTo>
                  <a:pt x="28" y="28"/>
                  <a:pt x="57" y="57"/>
                  <a:pt x="83" y="84"/>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rgbClr val="54345E"/>
              </a:solidFill>
            </a:endParaRPr>
          </a:p>
        </p:txBody>
      </p:sp>
      <p:sp>
        <p:nvSpPr>
          <p:cNvPr id="93" name="Freeform 57"/>
          <p:cNvSpPr>
            <a:spLocks/>
          </p:cNvSpPr>
          <p:nvPr/>
        </p:nvSpPr>
        <p:spPr bwMode="auto">
          <a:xfrm>
            <a:off x="5670550" y="4797425"/>
            <a:ext cx="277813" cy="277813"/>
          </a:xfrm>
          <a:custGeom>
            <a:avLst/>
            <a:gdLst>
              <a:gd name="T0" fmla="*/ 0 w 84"/>
              <a:gd name="T1" fmla="*/ 0 h 84"/>
              <a:gd name="T2" fmla="*/ 84 w 84"/>
              <a:gd name="T3" fmla="*/ 84 h 84"/>
            </a:gdLst>
            <a:ahLst/>
            <a:cxnLst>
              <a:cxn ang="0">
                <a:pos x="T0" y="T1"/>
              </a:cxn>
              <a:cxn ang="0">
                <a:pos x="T2" y="T3"/>
              </a:cxn>
            </a:cxnLst>
            <a:rect l="0" t="0" r="r" b="b"/>
            <a:pathLst>
              <a:path w="84" h="84">
                <a:moveTo>
                  <a:pt x="0" y="0"/>
                </a:moveTo>
                <a:cubicBezTo>
                  <a:pt x="29" y="29"/>
                  <a:pt x="58" y="58"/>
                  <a:pt x="84" y="84"/>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rgbClr val="54345E"/>
              </a:solidFill>
            </a:endParaRPr>
          </a:p>
        </p:txBody>
      </p:sp>
      <p:sp>
        <p:nvSpPr>
          <p:cNvPr id="94" name="Freeform 58"/>
          <p:cNvSpPr>
            <a:spLocks/>
          </p:cNvSpPr>
          <p:nvPr/>
        </p:nvSpPr>
        <p:spPr bwMode="auto">
          <a:xfrm>
            <a:off x="5783263" y="4805363"/>
            <a:ext cx="284163" cy="284163"/>
          </a:xfrm>
          <a:custGeom>
            <a:avLst/>
            <a:gdLst>
              <a:gd name="T0" fmla="*/ 0 w 86"/>
              <a:gd name="T1" fmla="*/ 0 h 86"/>
              <a:gd name="T2" fmla="*/ 86 w 86"/>
              <a:gd name="T3" fmla="*/ 86 h 86"/>
            </a:gdLst>
            <a:ahLst/>
            <a:cxnLst>
              <a:cxn ang="0">
                <a:pos x="T0" y="T1"/>
              </a:cxn>
              <a:cxn ang="0">
                <a:pos x="T2" y="T3"/>
              </a:cxn>
            </a:cxnLst>
            <a:rect l="0" t="0" r="r" b="b"/>
            <a:pathLst>
              <a:path w="86" h="86">
                <a:moveTo>
                  <a:pt x="0" y="0"/>
                </a:moveTo>
                <a:cubicBezTo>
                  <a:pt x="31" y="31"/>
                  <a:pt x="60" y="60"/>
                  <a:pt x="86" y="86"/>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tx1"/>
              </a:solidFill>
            </a:endParaRPr>
          </a:p>
        </p:txBody>
      </p:sp>
      <p:sp>
        <p:nvSpPr>
          <p:cNvPr id="95" name="Freeform 59"/>
          <p:cNvSpPr>
            <a:spLocks/>
          </p:cNvSpPr>
          <p:nvPr/>
        </p:nvSpPr>
        <p:spPr bwMode="auto">
          <a:xfrm>
            <a:off x="5908675" y="4827588"/>
            <a:ext cx="268288" cy="265113"/>
          </a:xfrm>
          <a:custGeom>
            <a:avLst/>
            <a:gdLst>
              <a:gd name="T0" fmla="*/ 0 w 81"/>
              <a:gd name="T1" fmla="*/ 0 h 80"/>
              <a:gd name="T2" fmla="*/ 81 w 81"/>
              <a:gd name="T3" fmla="*/ 80 h 80"/>
            </a:gdLst>
            <a:ahLst/>
            <a:cxnLst>
              <a:cxn ang="0">
                <a:pos x="T0" y="T1"/>
              </a:cxn>
              <a:cxn ang="0">
                <a:pos x="T2" y="T3"/>
              </a:cxn>
            </a:cxnLst>
            <a:rect l="0" t="0" r="r" b="b"/>
            <a:pathLst>
              <a:path w="81" h="80">
                <a:moveTo>
                  <a:pt x="0" y="0"/>
                </a:moveTo>
                <a:cubicBezTo>
                  <a:pt x="30" y="29"/>
                  <a:pt x="57" y="57"/>
                  <a:pt x="81" y="80"/>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tx1"/>
              </a:solidFill>
            </a:endParaRPr>
          </a:p>
        </p:txBody>
      </p:sp>
      <p:sp>
        <p:nvSpPr>
          <p:cNvPr id="96" name="Freeform 60"/>
          <p:cNvSpPr>
            <a:spLocks/>
          </p:cNvSpPr>
          <p:nvPr/>
        </p:nvSpPr>
        <p:spPr bwMode="auto">
          <a:xfrm>
            <a:off x="6024563" y="4833938"/>
            <a:ext cx="263525" cy="268288"/>
          </a:xfrm>
          <a:custGeom>
            <a:avLst/>
            <a:gdLst>
              <a:gd name="T0" fmla="*/ 0 w 80"/>
              <a:gd name="T1" fmla="*/ 0 h 81"/>
              <a:gd name="T2" fmla="*/ 80 w 80"/>
              <a:gd name="T3" fmla="*/ 81 h 81"/>
            </a:gdLst>
            <a:ahLst/>
            <a:cxnLst>
              <a:cxn ang="0">
                <a:pos x="T0" y="T1"/>
              </a:cxn>
              <a:cxn ang="0">
                <a:pos x="T2" y="T3"/>
              </a:cxn>
            </a:cxnLst>
            <a:rect l="0" t="0" r="r" b="b"/>
            <a:pathLst>
              <a:path w="80" h="81">
                <a:moveTo>
                  <a:pt x="0" y="0"/>
                </a:moveTo>
                <a:cubicBezTo>
                  <a:pt x="30" y="31"/>
                  <a:pt x="58" y="58"/>
                  <a:pt x="80" y="81"/>
                </a:cubicBezTo>
              </a:path>
            </a:pathLst>
          </a:custGeom>
          <a:solidFill>
            <a:srgbClr val="F4D75A"/>
          </a:solid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tx1"/>
              </a:solidFill>
            </a:endParaRPr>
          </a:p>
        </p:txBody>
      </p:sp>
      <p:sp>
        <p:nvSpPr>
          <p:cNvPr id="97" name="Freeform 61"/>
          <p:cNvSpPr>
            <a:spLocks/>
          </p:cNvSpPr>
          <p:nvPr/>
        </p:nvSpPr>
        <p:spPr bwMode="auto">
          <a:xfrm>
            <a:off x="6143625" y="4851400"/>
            <a:ext cx="257175" cy="257175"/>
          </a:xfrm>
          <a:custGeom>
            <a:avLst/>
            <a:gdLst>
              <a:gd name="T0" fmla="*/ 0 w 78"/>
              <a:gd name="T1" fmla="*/ 0 h 78"/>
              <a:gd name="T2" fmla="*/ 78 w 78"/>
              <a:gd name="T3" fmla="*/ 78 h 78"/>
            </a:gdLst>
            <a:ahLst/>
            <a:cxnLst>
              <a:cxn ang="0">
                <a:pos x="T0" y="T1"/>
              </a:cxn>
              <a:cxn ang="0">
                <a:pos x="T2" y="T3"/>
              </a:cxn>
            </a:cxnLst>
            <a:rect l="0" t="0" r="r" b="b"/>
            <a:pathLst>
              <a:path w="78" h="78">
                <a:moveTo>
                  <a:pt x="0" y="0"/>
                </a:moveTo>
                <a:cubicBezTo>
                  <a:pt x="31" y="31"/>
                  <a:pt x="58" y="58"/>
                  <a:pt x="78" y="78"/>
                </a:cubicBezTo>
              </a:path>
            </a:pathLst>
          </a:custGeom>
          <a:solidFill>
            <a:srgbClr val="F4D75A"/>
          </a:solid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tx1"/>
              </a:solidFill>
            </a:endParaRPr>
          </a:p>
        </p:txBody>
      </p:sp>
      <p:sp>
        <p:nvSpPr>
          <p:cNvPr id="98" name="Freeform 62"/>
          <p:cNvSpPr>
            <a:spLocks/>
          </p:cNvSpPr>
          <p:nvPr/>
        </p:nvSpPr>
        <p:spPr bwMode="auto">
          <a:xfrm>
            <a:off x="6259513" y="4860925"/>
            <a:ext cx="266700" cy="268288"/>
          </a:xfrm>
          <a:custGeom>
            <a:avLst/>
            <a:gdLst>
              <a:gd name="T0" fmla="*/ 0 w 81"/>
              <a:gd name="T1" fmla="*/ 0 h 81"/>
              <a:gd name="T2" fmla="*/ 81 w 81"/>
              <a:gd name="T3" fmla="*/ 81 h 81"/>
            </a:gdLst>
            <a:ahLst/>
            <a:cxnLst>
              <a:cxn ang="0">
                <a:pos x="T0" y="T1"/>
              </a:cxn>
              <a:cxn ang="0">
                <a:pos x="T2" y="T3"/>
              </a:cxn>
            </a:cxnLst>
            <a:rect l="0" t="0" r="r" b="b"/>
            <a:pathLst>
              <a:path w="81" h="81">
                <a:moveTo>
                  <a:pt x="0" y="0"/>
                </a:moveTo>
                <a:cubicBezTo>
                  <a:pt x="35" y="35"/>
                  <a:pt x="64" y="64"/>
                  <a:pt x="81" y="81"/>
                </a:cubicBezTo>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solidFill>
                <a:schemeClr val="tx1"/>
              </a:solidFill>
            </a:endParaRPr>
          </a:p>
        </p:txBody>
      </p:sp>
      <p:sp>
        <p:nvSpPr>
          <p:cNvPr id="99" name="Freeform 63"/>
          <p:cNvSpPr>
            <a:spLocks/>
          </p:cNvSpPr>
          <p:nvPr/>
        </p:nvSpPr>
        <p:spPr bwMode="auto">
          <a:xfrm>
            <a:off x="5151438" y="3754438"/>
            <a:ext cx="57150" cy="55563"/>
          </a:xfrm>
          <a:custGeom>
            <a:avLst/>
            <a:gdLst>
              <a:gd name="T0" fmla="*/ 0 w 17"/>
              <a:gd name="T1" fmla="*/ 0 h 17"/>
              <a:gd name="T2" fmla="*/ 17 w 17"/>
              <a:gd name="T3" fmla="*/ 17 h 17"/>
            </a:gdLst>
            <a:ahLst/>
            <a:cxnLst>
              <a:cxn ang="0">
                <a:pos x="T0" y="T1"/>
              </a:cxn>
              <a:cxn ang="0">
                <a:pos x="T2" y="T3"/>
              </a:cxn>
            </a:cxnLst>
            <a:rect l="0" t="0" r="r" b="b"/>
            <a:pathLst>
              <a:path w="17" h="17">
                <a:moveTo>
                  <a:pt x="0" y="0"/>
                </a:moveTo>
                <a:cubicBezTo>
                  <a:pt x="0" y="0"/>
                  <a:pt x="6" y="6"/>
                  <a:pt x="17" y="17"/>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tx1"/>
              </a:solidFill>
            </a:endParaRPr>
          </a:p>
        </p:txBody>
      </p:sp>
      <p:sp>
        <p:nvSpPr>
          <p:cNvPr id="100" name="Freeform 64"/>
          <p:cNvSpPr>
            <a:spLocks/>
          </p:cNvSpPr>
          <p:nvPr/>
        </p:nvSpPr>
        <p:spPr bwMode="auto">
          <a:xfrm>
            <a:off x="6378575" y="4873625"/>
            <a:ext cx="254000" cy="255588"/>
          </a:xfrm>
          <a:custGeom>
            <a:avLst/>
            <a:gdLst>
              <a:gd name="T0" fmla="*/ 0 w 77"/>
              <a:gd name="T1" fmla="*/ 0 h 77"/>
              <a:gd name="T2" fmla="*/ 77 w 77"/>
              <a:gd name="T3" fmla="*/ 77 h 77"/>
            </a:gdLst>
            <a:ahLst/>
            <a:cxnLst>
              <a:cxn ang="0">
                <a:pos x="T0" y="T1"/>
              </a:cxn>
              <a:cxn ang="0">
                <a:pos x="T2" y="T3"/>
              </a:cxn>
            </a:cxnLst>
            <a:rect l="0" t="0" r="r" b="b"/>
            <a:pathLst>
              <a:path w="77" h="77">
                <a:moveTo>
                  <a:pt x="0" y="0"/>
                </a:moveTo>
                <a:cubicBezTo>
                  <a:pt x="46" y="46"/>
                  <a:pt x="77" y="77"/>
                  <a:pt x="77" y="77"/>
                </a:cubicBezTo>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solidFill>
                <a:schemeClr val="tx1"/>
              </a:solidFill>
            </a:endParaRPr>
          </a:p>
        </p:txBody>
      </p:sp>
      <p:sp>
        <p:nvSpPr>
          <p:cNvPr id="101" name="Freeform 65"/>
          <p:cNvSpPr>
            <a:spLocks/>
          </p:cNvSpPr>
          <p:nvPr/>
        </p:nvSpPr>
        <p:spPr bwMode="auto">
          <a:xfrm>
            <a:off x="6519863" y="4894263"/>
            <a:ext cx="204788" cy="207963"/>
          </a:xfrm>
          <a:custGeom>
            <a:avLst/>
            <a:gdLst>
              <a:gd name="T0" fmla="*/ 0 w 62"/>
              <a:gd name="T1" fmla="*/ 0 h 63"/>
              <a:gd name="T2" fmla="*/ 62 w 62"/>
              <a:gd name="T3" fmla="*/ 63 h 63"/>
            </a:gdLst>
            <a:ahLst/>
            <a:cxnLst>
              <a:cxn ang="0">
                <a:pos x="T0" y="T1"/>
              </a:cxn>
              <a:cxn ang="0">
                <a:pos x="T2" y="T3"/>
              </a:cxn>
            </a:cxnLst>
            <a:rect l="0" t="0" r="r" b="b"/>
            <a:pathLst>
              <a:path w="62" h="63">
                <a:moveTo>
                  <a:pt x="0" y="0"/>
                </a:moveTo>
                <a:cubicBezTo>
                  <a:pt x="22" y="22"/>
                  <a:pt x="43" y="43"/>
                  <a:pt x="62" y="63"/>
                </a:cubicBezTo>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solidFill>
                <a:schemeClr val="tx1"/>
              </a:solidFill>
            </a:endParaRPr>
          </a:p>
        </p:txBody>
      </p:sp>
      <p:sp>
        <p:nvSpPr>
          <p:cNvPr id="102" name="Freeform 66"/>
          <p:cNvSpPr>
            <a:spLocks/>
          </p:cNvSpPr>
          <p:nvPr/>
        </p:nvSpPr>
        <p:spPr bwMode="auto">
          <a:xfrm>
            <a:off x="6616700" y="4883150"/>
            <a:ext cx="184150" cy="188913"/>
          </a:xfrm>
          <a:custGeom>
            <a:avLst/>
            <a:gdLst>
              <a:gd name="T0" fmla="*/ 0 w 56"/>
              <a:gd name="T1" fmla="*/ 0 h 57"/>
              <a:gd name="T2" fmla="*/ 56 w 56"/>
              <a:gd name="T3" fmla="*/ 57 h 57"/>
            </a:gdLst>
            <a:ahLst/>
            <a:cxnLst>
              <a:cxn ang="0">
                <a:pos x="T0" y="T1"/>
              </a:cxn>
              <a:cxn ang="0">
                <a:pos x="T2" y="T3"/>
              </a:cxn>
            </a:cxnLst>
            <a:rect l="0" t="0" r="r" b="b"/>
            <a:pathLst>
              <a:path w="56" h="57">
                <a:moveTo>
                  <a:pt x="0" y="0"/>
                </a:moveTo>
                <a:cubicBezTo>
                  <a:pt x="19" y="20"/>
                  <a:pt x="38" y="39"/>
                  <a:pt x="56" y="57"/>
                </a:cubicBezTo>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solidFill>
                <a:srgbClr val="54345E"/>
              </a:solidFill>
            </a:endParaRPr>
          </a:p>
        </p:txBody>
      </p:sp>
      <p:sp>
        <p:nvSpPr>
          <p:cNvPr id="103" name="Freeform 67"/>
          <p:cNvSpPr>
            <a:spLocks/>
          </p:cNvSpPr>
          <p:nvPr/>
        </p:nvSpPr>
        <p:spPr bwMode="auto">
          <a:xfrm>
            <a:off x="6678613" y="4840288"/>
            <a:ext cx="188913" cy="192088"/>
          </a:xfrm>
          <a:custGeom>
            <a:avLst/>
            <a:gdLst>
              <a:gd name="T0" fmla="*/ 0 w 57"/>
              <a:gd name="T1" fmla="*/ 0 h 58"/>
              <a:gd name="T2" fmla="*/ 57 w 57"/>
              <a:gd name="T3" fmla="*/ 58 h 58"/>
            </a:gdLst>
            <a:ahLst/>
            <a:cxnLst>
              <a:cxn ang="0">
                <a:pos x="T0" y="T1"/>
              </a:cxn>
              <a:cxn ang="0">
                <a:pos x="T2" y="T3"/>
              </a:cxn>
            </a:cxnLst>
            <a:rect l="0" t="0" r="r" b="b"/>
            <a:pathLst>
              <a:path w="57" h="58">
                <a:moveTo>
                  <a:pt x="0" y="0"/>
                </a:moveTo>
                <a:cubicBezTo>
                  <a:pt x="20" y="20"/>
                  <a:pt x="39" y="40"/>
                  <a:pt x="57" y="58"/>
                </a:cubicBezTo>
              </a:path>
            </a:pathLst>
          </a:custGeom>
          <a:noFill/>
          <a:ln w="14288" cap="flat">
            <a:solidFill>
              <a:schemeClr val="tx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solidFill>
                <a:srgbClr val="54345E"/>
              </a:solidFill>
            </a:endParaRPr>
          </a:p>
        </p:txBody>
      </p:sp>
      <p:sp>
        <p:nvSpPr>
          <p:cNvPr id="104" name="Freeform 68"/>
          <p:cNvSpPr>
            <a:spLocks/>
          </p:cNvSpPr>
          <p:nvPr/>
        </p:nvSpPr>
        <p:spPr bwMode="auto">
          <a:xfrm>
            <a:off x="6738938" y="4797425"/>
            <a:ext cx="190500" cy="192088"/>
          </a:xfrm>
          <a:custGeom>
            <a:avLst/>
            <a:gdLst>
              <a:gd name="T0" fmla="*/ 0 w 58"/>
              <a:gd name="T1" fmla="*/ 0 h 58"/>
              <a:gd name="T2" fmla="*/ 58 w 58"/>
              <a:gd name="T3" fmla="*/ 58 h 58"/>
            </a:gdLst>
            <a:ahLst/>
            <a:cxnLst>
              <a:cxn ang="0">
                <a:pos x="T0" y="T1"/>
              </a:cxn>
              <a:cxn ang="0">
                <a:pos x="T2" y="T3"/>
              </a:cxn>
            </a:cxnLst>
            <a:rect l="0" t="0" r="r" b="b"/>
            <a:pathLst>
              <a:path w="58" h="58">
                <a:moveTo>
                  <a:pt x="0" y="0"/>
                </a:moveTo>
                <a:cubicBezTo>
                  <a:pt x="20" y="20"/>
                  <a:pt x="40" y="40"/>
                  <a:pt x="58" y="58"/>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rgbClr val="54345E"/>
              </a:solidFill>
            </a:endParaRPr>
          </a:p>
        </p:txBody>
      </p:sp>
      <p:sp>
        <p:nvSpPr>
          <p:cNvPr id="105" name="Freeform 69"/>
          <p:cNvSpPr>
            <a:spLocks/>
          </p:cNvSpPr>
          <p:nvPr/>
        </p:nvSpPr>
        <p:spPr bwMode="auto">
          <a:xfrm>
            <a:off x="6804025" y="4757738"/>
            <a:ext cx="176213" cy="176213"/>
          </a:xfrm>
          <a:custGeom>
            <a:avLst/>
            <a:gdLst>
              <a:gd name="T0" fmla="*/ 0 w 53"/>
              <a:gd name="T1" fmla="*/ 0 h 53"/>
              <a:gd name="T2" fmla="*/ 53 w 53"/>
              <a:gd name="T3" fmla="*/ 53 h 53"/>
            </a:gdLst>
            <a:ahLst/>
            <a:cxnLst>
              <a:cxn ang="0">
                <a:pos x="T0" y="T1"/>
              </a:cxn>
              <a:cxn ang="0">
                <a:pos x="T2" y="T3"/>
              </a:cxn>
            </a:cxnLst>
            <a:rect l="0" t="0" r="r" b="b"/>
            <a:pathLst>
              <a:path w="53" h="53">
                <a:moveTo>
                  <a:pt x="0" y="0"/>
                </a:moveTo>
                <a:cubicBezTo>
                  <a:pt x="19" y="18"/>
                  <a:pt x="37" y="36"/>
                  <a:pt x="53" y="53"/>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rgbClr val="54345E"/>
              </a:solidFill>
            </a:endParaRPr>
          </a:p>
        </p:txBody>
      </p:sp>
      <p:sp>
        <p:nvSpPr>
          <p:cNvPr id="106" name="Freeform 70"/>
          <p:cNvSpPr>
            <a:spLocks/>
          </p:cNvSpPr>
          <p:nvPr/>
        </p:nvSpPr>
        <p:spPr bwMode="auto">
          <a:xfrm>
            <a:off x="6867525" y="4714875"/>
            <a:ext cx="184150" cy="185738"/>
          </a:xfrm>
          <a:custGeom>
            <a:avLst/>
            <a:gdLst>
              <a:gd name="T0" fmla="*/ 0 w 56"/>
              <a:gd name="T1" fmla="*/ 0 h 56"/>
              <a:gd name="T2" fmla="*/ 56 w 56"/>
              <a:gd name="T3" fmla="*/ 56 h 56"/>
            </a:gdLst>
            <a:ahLst/>
            <a:cxnLst>
              <a:cxn ang="0">
                <a:pos x="T0" y="T1"/>
              </a:cxn>
              <a:cxn ang="0">
                <a:pos x="T2" y="T3"/>
              </a:cxn>
            </a:cxnLst>
            <a:rect l="0" t="0" r="r" b="b"/>
            <a:pathLst>
              <a:path w="56" h="56">
                <a:moveTo>
                  <a:pt x="0" y="0"/>
                </a:moveTo>
                <a:cubicBezTo>
                  <a:pt x="20" y="19"/>
                  <a:pt x="39" y="39"/>
                  <a:pt x="56" y="56"/>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rgbClr val="54345E"/>
              </a:solidFill>
            </a:endParaRPr>
          </a:p>
        </p:txBody>
      </p:sp>
      <p:sp>
        <p:nvSpPr>
          <p:cNvPr id="107" name="Freeform 71"/>
          <p:cNvSpPr>
            <a:spLocks/>
          </p:cNvSpPr>
          <p:nvPr/>
        </p:nvSpPr>
        <p:spPr bwMode="auto">
          <a:xfrm>
            <a:off x="6929438" y="4672013"/>
            <a:ext cx="192088" cy="192088"/>
          </a:xfrm>
          <a:custGeom>
            <a:avLst/>
            <a:gdLst>
              <a:gd name="T0" fmla="*/ 0 w 58"/>
              <a:gd name="T1" fmla="*/ 0 h 58"/>
              <a:gd name="T2" fmla="*/ 58 w 58"/>
              <a:gd name="T3" fmla="*/ 58 h 58"/>
            </a:gdLst>
            <a:ahLst/>
            <a:cxnLst>
              <a:cxn ang="0">
                <a:pos x="T0" y="T1"/>
              </a:cxn>
              <a:cxn ang="0">
                <a:pos x="T2" y="T3"/>
              </a:cxn>
            </a:cxnLst>
            <a:rect l="0" t="0" r="r" b="b"/>
            <a:pathLst>
              <a:path w="58" h="58">
                <a:moveTo>
                  <a:pt x="0" y="0"/>
                </a:moveTo>
                <a:cubicBezTo>
                  <a:pt x="20" y="20"/>
                  <a:pt x="40" y="40"/>
                  <a:pt x="58" y="58"/>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rgbClr val="54345E"/>
              </a:solidFill>
            </a:endParaRPr>
          </a:p>
        </p:txBody>
      </p:sp>
      <p:sp>
        <p:nvSpPr>
          <p:cNvPr id="108" name="Freeform 72"/>
          <p:cNvSpPr>
            <a:spLocks/>
          </p:cNvSpPr>
          <p:nvPr/>
        </p:nvSpPr>
        <p:spPr bwMode="auto">
          <a:xfrm>
            <a:off x="6996113" y="4632325"/>
            <a:ext cx="185738" cy="185738"/>
          </a:xfrm>
          <a:custGeom>
            <a:avLst/>
            <a:gdLst>
              <a:gd name="T0" fmla="*/ 0 w 56"/>
              <a:gd name="T1" fmla="*/ 0 h 56"/>
              <a:gd name="T2" fmla="*/ 56 w 56"/>
              <a:gd name="T3" fmla="*/ 56 h 56"/>
            </a:gdLst>
            <a:ahLst/>
            <a:cxnLst>
              <a:cxn ang="0">
                <a:pos x="T0" y="T1"/>
              </a:cxn>
              <a:cxn ang="0">
                <a:pos x="T2" y="T3"/>
              </a:cxn>
            </a:cxnLst>
            <a:rect l="0" t="0" r="r" b="b"/>
            <a:pathLst>
              <a:path w="56" h="56">
                <a:moveTo>
                  <a:pt x="0" y="0"/>
                </a:moveTo>
                <a:cubicBezTo>
                  <a:pt x="20" y="20"/>
                  <a:pt x="39" y="39"/>
                  <a:pt x="56" y="56"/>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rgbClr val="54345E"/>
              </a:solidFill>
            </a:endParaRPr>
          </a:p>
        </p:txBody>
      </p:sp>
      <p:sp>
        <p:nvSpPr>
          <p:cNvPr id="109" name="Freeform 73"/>
          <p:cNvSpPr>
            <a:spLocks/>
          </p:cNvSpPr>
          <p:nvPr/>
        </p:nvSpPr>
        <p:spPr bwMode="auto">
          <a:xfrm>
            <a:off x="7059613" y="4589463"/>
            <a:ext cx="184150" cy="185738"/>
          </a:xfrm>
          <a:custGeom>
            <a:avLst/>
            <a:gdLst>
              <a:gd name="T0" fmla="*/ 0 w 56"/>
              <a:gd name="T1" fmla="*/ 0 h 56"/>
              <a:gd name="T2" fmla="*/ 56 w 56"/>
              <a:gd name="T3" fmla="*/ 56 h 56"/>
            </a:gdLst>
            <a:ahLst/>
            <a:cxnLst>
              <a:cxn ang="0">
                <a:pos x="T0" y="T1"/>
              </a:cxn>
              <a:cxn ang="0">
                <a:pos x="T2" y="T3"/>
              </a:cxn>
            </a:cxnLst>
            <a:rect l="0" t="0" r="r" b="b"/>
            <a:pathLst>
              <a:path w="56" h="56">
                <a:moveTo>
                  <a:pt x="0" y="0"/>
                </a:moveTo>
                <a:cubicBezTo>
                  <a:pt x="20" y="20"/>
                  <a:pt x="39" y="39"/>
                  <a:pt x="56" y="56"/>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10" name="Freeform 74"/>
          <p:cNvSpPr>
            <a:spLocks/>
          </p:cNvSpPr>
          <p:nvPr/>
        </p:nvSpPr>
        <p:spPr bwMode="auto">
          <a:xfrm>
            <a:off x="7131050" y="4559300"/>
            <a:ext cx="176213" cy="176213"/>
          </a:xfrm>
          <a:custGeom>
            <a:avLst/>
            <a:gdLst>
              <a:gd name="T0" fmla="*/ 0 w 53"/>
              <a:gd name="T1" fmla="*/ 0 h 53"/>
              <a:gd name="T2" fmla="*/ 53 w 53"/>
              <a:gd name="T3" fmla="*/ 53 h 53"/>
            </a:gdLst>
            <a:ahLst/>
            <a:cxnLst>
              <a:cxn ang="0">
                <a:pos x="T0" y="T1"/>
              </a:cxn>
              <a:cxn ang="0">
                <a:pos x="T2" y="T3"/>
              </a:cxn>
            </a:cxnLst>
            <a:rect l="0" t="0" r="r" b="b"/>
            <a:pathLst>
              <a:path w="53" h="53">
                <a:moveTo>
                  <a:pt x="0" y="0"/>
                </a:moveTo>
                <a:cubicBezTo>
                  <a:pt x="19" y="18"/>
                  <a:pt x="37" y="36"/>
                  <a:pt x="53" y="53"/>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11" name="Freeform 75"/>
          <p:cNvSpPr>
            <a:spLocks/>
          </p:cNvSpPr>
          <p:nvPr/>
        </p:nvSpPr>
        <p:spPr bwMode="auto">
          <a:xfrm>
            <a:off x="7204075" y="4524375"/>
            <a:ext cx="158750" cy="161925"/>
          </a:xfrm>
          <a:custGeom>
            <a:avLst/>
            <a:gdLst>
              <a:gd name="T0" fmla="*/ 0 w 48"/>
              <a:gd name="T1" fmla="*/ 0 h 49"/>
              <a:gd name="T2" fmla="*/ 48 w 48"/>
              <a:gd name="T3" fmla="*/ 49 h 49"/>
            </a:gdLst>
            <a:ahLst/>
            <a:cxnLst>
              <a:cxn ang="0">
                <a:pos x="T0" y="T1"/>
              </a:cxn>
              <a:cxn ang="0">
                <a:pos x="T2" y="T3"/>
              </a:cxn>
            </a:cxnLst>
            <a:rect l="0" t="0" r="r" b="b"/>
            <a:pathLst>
              <a:path w="48" h="49">
                <a:moveTo>
                  <a:pt x="0" y="0"/>
                </a:moveTo>
                <a:cubicBezTo>
                  <a:pt x="17" y="17"/>
                  <a:pt x="33" y="34"/>
                  <a:pt x="48" y="49"/>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12" name="Freeform 76"/>
          <p:cNvSpPr>
            <a:spLocks/>
          </p:cNvSpPr>
          <p:nvPr/>
        </p:nvSpPr>
        <p:spPr bwMode="auto">
          <a:xfrm>
            <a:off x="7310438" y="4527550"/>
            <a:ext cx="119063" cy="115888"/>
          </a:xfrm>
          <a:custGeom>
            <a:avLst/>
            <a:gdLst>
              <a:gd name="T0" fmla="*/ 0 w 36"/>
              <a:gd name="T1" fmla="*/ 0 h 35"/>
              <a:gd name="T2" fmla="*/ 36 w 36"/>
              <a:gd name="T3" fmla="*/ 35 h 35"/>
            </a:gdLst>
            <a:ahLst/>
            <a:cxnLst>
              <a:cxn ang="0">
                <a:pos x="T0" y="T1"/>
              </a:cxn>
              <a:cxn ang="0">
                <a:pos x="T2" y="T3"/>
              </a:cxn>
            </a:cxnLst>
            <a:rect l="0" t="0" r="r" b="b"/>
            <a:pathLst>
              <a:path w="36" h="35">
                <a:moveTo>
                  <a:pt x="0" y="0"/>
                </a:moveTo>
                <a:cubicBezTo>
                  <a:pt x="13" y="12"/>
                  <a:pt x="25" y="24"/>
                  <a:pt x="36" y="35"/>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13" name="Freeform 77"/>
          <p:cNvSpPr>
            <a:spLocks/>
          </p:cNvSpPr>
          <p:nvPr/>
        </p:nvSpPr>
        <p:spPr bwMode="auto">
          <a:xfrm>
            <a:off x="7419975" y="4527550"/>
            <a:ext cx="71438" cy="71438"/>
          </a:xfrm>
          <a:custGeom>
            <a:avLst/>
            <a:gdLst>
              <a:gd name="T0" fmla="*/ 0 w 22"/>
              <a:gd name="T1" fmla="*/ 0 h 22"/>
              <a:gd name="T2" fmla="*/ 22 w 22"/>
              <a:gd name="T3" fmla="*/ 22 h 22"/>
            </a:gdLst>
            <a:ahLst/>
            <a:cxnLst>
              <a:cxn ang="0">
                <a:pos x="T0" y="T1"/>
              </a:cxn>
              <a:cxn ang="0">
                <a:pos x="T2" y="T3"/>
              </a:cxn>
            </a:cxnLst>
            <a:rect l="0" t="0" r="r" b="b"/>
            <a:pathLst>
              <a:path w="22" h="22">
                <a:moveTo>
                  <a:pt x="0" y="0"/>
                </a:moveTo>
                <a:cubicBezTo>
                  <a:pt x="7" y="8"/>
                  <a:pt x="15" y="15"/>
                  <a:pt x="22" y="22"/>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14" name="Freeform 78"/>
          <p:cNvSpPr>
            <a:spLocks/>
          </p:cNvSpPr>
          <p:nvPr/>
        </p:nvSpPr>
        <p:spPr bwMode="auto">
          <a:xfrm>
            <a:off x="7508875" y="4513263"/>
            <a:ext cx="49213" cy="50800"/>
          </a:xfrm>
          <a:custGeom>
            <a:avLst/>
            <a:gdLst>
              <a:gd name="T0" fmla="*/ 0 w 15"/>
              <a:gd name="T1" fmla="*/ 0 h 15"/>
              <a:gd name="T2" fmla="*/ 15 w 15"/>
              <a:gd name="T3" fmla="*/ 15 h 15"/>
            </a:gdLst>
            <a:ahLst/>
            <a:cxnLst>
              <a:cxn ang="0">
                <a:pos x="T0" y="T1"/>
              </a:cxn>
              <a:cxn ang="0">
                <a:pos x="T2" y="T3"/>
              </a:cxn>
            </a:cxnLst>
            <a:rect l="0" t="0" r="r" b="b"/>
            <a:pathLst>
              <a:path w="15" h="15">
                <a:moveTo>
                  <a:pt x="0" y="0"/>
                </a:moveTo>
                <a:cubicBezTo>
                  <a:pt x="5" y="5"/>
                  <a:pt x="10" y="10"/>
                  <a:pt x="15" y="15"/>
                </a:cubicBezTo>
              </a:path>
            </a:pathLst>
          </a:custGeom>
          <a:noFill/>
          <a:ln w="14288"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23" name="Line 87"/>
          <p:cNvSpPr>
            <a:spLocks noChangeShapeType="1"/>
          </p:cNvSpPr>
          <p:nvPr/>
        </p:nvSpPr>
        <p:spPr bwMode="auto">
          <a:xfrm flipV="1">
            <a:off x="4589463" y="3671888"/>
            <a:ext cx="377825" cy="165100"/>
          </a:xfrm>
          <a:prstGeom prst="line">
            <a:avLst/>
          </a:prstGeom>
          <a:noFill/>
          <a:ln w="269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24" name="Line 88"/>
          <p:cNvSpPr>
            <a:spLocks noChangeShapeType="1"/>
          </p:cNvSpPr>
          <p:nvPr/>
        </p:nvSpPr>
        <p:spPr bwMode="auto">
          <a:xfrm flipH="1" flipV="1">
            <a:off x="6688138" y="3621088"/>
            <a:ext cx="414338" cy="6350"/>
          </a:xfrm>
          <a:prstGeom prst="line">
            <a:avLst/>
          </a:prstGeom>
          <a:noFill/>
          <a:ln w="269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25" name="Line 89"/>
          <p:cNvSpPr>
            <a:spLocks noChangeShapeType="1"/>
          </p:cNvSpPr>
          <p:nvPr/>
        </p:nvSpPr>
        <p:spPr bwMode="auto">
          <a:xfrm flipH="1" flipV="1">
            <a:off x="6165850" y="2709863"/>
            <a:ext cx="407988" cy="33338"/>
          </a:xfrm>
          <a:prstGeom prst="line">
            <a:avLst/>
          </a:prstGeom>
          <a:noFill/>
          <a:ln w="269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6" name="Line 90"/>
          <p:cNvSpPr>
            <a:spLocks noChangeShapeType="1"/>
          </p:cNvSpPr>
          <p:nvPr/>
        </p:nvSpPr>
        <p:spPr bwMode="auto">
          <a:xfrm flipV="1">
            <a:off x="4078288" y="4656138"/>
            <a:ext cx="442913" cy="207963"/>
          </a:xfrm>
          <a:prstGeom prst="line">
            <a:avLst/>
          </a:prstGeom>
          <a:noFill/>
          <a:ln w="269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solidFill>
                <a:srgbClr val="54345E"/>
              </a:solidFill>
            </a:endParaRPr>
          </a:p>
        </p:txBody>
      </p:sp>
      <p:sp>
        <p:nvSpPr>
          <p:cNvPr id="127" name="Line 91"/>
          <p:cNvSpPr>
            <a:spLocks noChangeShapeType="1"/>
          </p:cNvSpPr>
          <p:nvPr/>
        </p:nvSpPr>
        <p:spPr bwMode="auto">
          <a:xfrm flipH="1">
            <a:off x="7151688" y="4513263"/>
            <a:ext cx="442913" cy="7938"/>
          </a:xfrm>
          <a:prstGeom prst="line">
            <a:avLst/>
          </a:prstGeom>
          <a:noFill/>
          <a:ln w="269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solidFill>
                <a:schemeClr val="bg1"/>
              </a:solidFill>
            </a:endParaRPr>
          </a:p>
        </p:txBody>
      </p:sp>
      <p:sp>
        <p:nvSpPr>
          <p:cNvPr id="128" name="Line 92"/>
          <p:cNvSpPr>
            <a:spLocks noChangeShapeType="1"/>
          </p:cNvSpPr>
          <p:nvPr/>
        </p:nvSpPr>
        <p:spPr bwMode="auto">
          <a:xfrm flipV="1">
            <a:off x="5129213" y="2706688"/>
            <a:ext cx="360363" cy="131763"/>
          </a:xfrm>
          <a:prstGeom prst="line">
            <a:avLst/>
          </a:prstGeom>
          <a:noFill/>
          <a:ln w="26988"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5184514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LT Title - Spaced Retrieval">
    <p:spTree>
      <p:nvGrpSpPr>
        <p:cNvPr id="1" name=""/>
        <p:cNvGrpSpPr/>
        <p:nvPr/>
      </p:nvGrpSpPr>
      <p:grpSpPr>
        <a:xfrm>
          <a:off x="0" y="0"/>
          <a:ext cx="0" cy="0"/>
          <a:chOff x="0" y="0"/>
          <a:chExt cx="0" cy="0"/>
        </a:xfrm>
      </p:grpSpPr>
      <p:sp>
        <p:nvSpPr>
          <p:cNvPr id="40" name="Rectangle 39"/>
          <p:cNvSpPr/>
          <p:nvPr/>
        </p:nvSpPr>
        <p:spPr>
          <a:xfrm>
            <a:off x="1" y="6381936"/>
            <a:ext cx="12186639"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112111" y="6444944"/>
            <a:ext cx="2808000" cy="358139"/>
          </a:xfrm>
          <a:prstGeom prst="homePlat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RETRIEVE</a:t>
            </a:r>
            <a:endParaRPr lang="en-GB" sz="1300" b="1" dirty="0">
              <a:solidFill>
                <a:srgbClr val="0B5196"/>
              </a:solidFill>
            </a:endParaRPr>
          </a:p>
        </p:txBody>
      </p:sp>
      <p:sp>
        <p:nvSpPr>
          <p:cNvPr id="42" name="Chevron 41"/>
          <p:cNvSpPr/>
          <p:nvPr/>
        </p:nvSpPr>
        <p:spPr>
          <a:xfrm>
            <a:off x="2860361" y="6444944"/>
            <a:ext cx="28080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43" name="Chevron 42"/>
          <p:cNvSpPr/>
          <p:nvPr/>
        </p:nvSpPr>
        <p:spPr>
          <a:xfrm>
            <a:off x="5600494" y="6444944"/>
            <a:ext cx="28080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44" name="Chevron 43"/>
          <p:cNvSpPr/>
          <p:nvPr/>
        </p:nvSpPr>
        <p:spPr>
          <a:xfrm>
            <a:off x="8336532" y="6444944"/>
            <a:ext cx="28080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22" name="Picture 21"/>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11645154" y="6420116"/>
            <a:ext cx="487873" cy="429535"/>
          </a:xfrm>
          <a:prstGeom prst="rect">
            <a:avLst/>
          </a:prstGeom>
        </p:spPr>
      </p:pic>
      <p:sp>
        <p:nvSpPr>
          <p:cNvPr id="25" name="TextBox 24"/>
          <p:cNvSpPr txBox="1"/>
          <p:nvPr/>
        </p:nvSpPr>
        <p:spPr>
          <a:xfrm>
            <a:off x="304799" y="1229341"/>
            <a:ext cx="3708000"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33" name="TextBox 32"/>
          <p:cNvSpPr txBox="1"/>
          <p:nvPr/>
        </p:nvSpPr>
        <p:spPr>
          <a:xfrm>
            <a:off x="4258233" y="1229340"/>
            <a:ext cx="3708000"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34" name="TextBox 33"/>
          <p:cNvSpPr txBox="1"/>
          <p:nvPr/>
        </p:nvSpPr>
        <p:spPr>
          <a:xfrm>
            <a:off x="8220631" y="1235973"/>
            <a:ext cx="3708000"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26" name="TextBox 25"/>
          <p:cNvSpPr txBox="1"/>
          <p:nvPr/>
        </p:nvSpPr>
        <p:spPr>
          <a:xfrm>
            <a:off x="304799" y="1245666"/>
            <a:ext cx="3708000" cy="348813"/>
          </a:xfrm>
          <a:prstGeom prst="rect">
            <a:avLst/>
          </a:prstGeom>
          <a:solidFill>
            <a:srgbClr val="0B5196"/>
          </a:solidFill>
        </p:spPr>
        <p:txBody>
          <a:bodyPr wrap="square" rtlCol="0">
            <a:spAutoFit/>
          </a:bodyPr>
          <a:lstStyle/>
          <a:p>
            <a:pPr algn="ctr">
              <a:lnSpc>
                <a:spcPts val="2031"/>
              </a:lnSpc>
            </a:pPr>
            <a:r>
              <a:rPr lang="en-GB" sz="1950" baseline="0" dirty="0">
                <a:solidFill>
                  <a:schemeClr val="bg1"/>
                </a:solidFill>
              </a:rPr>
              <a:t>Current Learning from KO</a:t>
            </a:r>
            <a:endParaRPr lang="en-GB" sz="1950" dirty="0">
              <a:solidFill>
                <a:schemeClr val="bg1"/>
              </a:solidFill>
            </a:endParaRPr>
          </a:p>
        </p:txBody>
      </p:sp>
      <p:sp>
        <p:nvSpPr>
          <p:cNvPr id="36" name="TextBox 35"/>
          <p:cNvSpPr txBox="1"/>
          <p:nvPr/>
        </p:nvSpPr>
        <p:spPr>
          <a:xfrm>
            <a:off x="4268894" y="1245666"/>
            <a:ext cx="3708000" cy="348813"/>
          </a:xfrm>
          <a:prstGeom prst="rect">
            <a:avLst/>
          </a:prstGeom>
          <a:solidFill>
            <a:srgbClr val="0B5196"/>
          </a:solidFill>
        </p:spPr>
        <p:txBody>
          <a:bodyPr wrap="square" rtlCol="0">
            <a:spAutoFit/>
          </a:bodyPr>
          <a:lstStyle/>
          <a:p>
            <a:pPr algn="ctr">
              <a:lnSpc>
                <a:spcPts val="2031"/>
              </a:lnSpc>
            </a:pPr>
            <a:r>
              <a:rPr lang="en-GB" sz="1950" baseline="0" dirty="0">
                <a:solidFill>
                  <a:schemeClr val="bg1"/>
                </a:solidFill>
              </a:rPr>
              <a:t>Recent Learning</a:t>
            </a:r>
            <a:endParaRPr lang="en-GB" sz="1950" dirty="0">
              <a:solidFill>
                <a:schemeClr val="bg1"/>
              </a:solidFill>
            </a:endParaRPr>
          </a:p>
        </p:txBody>
      </p:sp>
      <p:sp>
        <p:nvSpPr>
          <p:cNvPr id="37" name="TextBox 36"/>
          <p:cNvSpPr txBox="1"/>
          <p:nvPr/>
        </p:nvSpPr>
        <p:spPr>
          <a:xfrm>
            <a:off x="8238560" y="1245666"/>
            <a:ext cx="3708000" cy="348813"/>
          </a:xfrm>
          <a:prstGeom prst="rect">
            <a:avLst/>
          </a:prstGeom>
          <a:solidFill>
            <a:srgbClr val="0B5196"/>
          </a:solidFill>
        </p:spPr>
        <p:txBody>
          <a:bodyPr wrap="square" rtlCol="0">
            <a:spAutoFit/>
          </a:bodyPr>
          <a:lstStyle/>
          <a:p>
            <a:pPr algn="ctr">
              <a:lnSpc>
                <a:spcPts val="2031"/>
              </a:lnSpc>
            </a:pPr>
            <a:r>
              <a:rPr lang="en-GB" sz="1950" baseline="0" dirty="0">
                <a:solidFill>
                  <a:schemeClr val="bg1"/>
                </a:solidFill>
              </a:rPr>
              <a:t>Long-term Learning </a:t>
            </a:r>
          </a:p>
        </p:txBody>
      </p:sp>
      <p:sp>
        <p:nvSpPr>
          <p:cNvPr id="50" name="Text Placeholder 30"/>
          <p:cNvSpPr>
            <a:spLocks noGrp="1"/>
          </p:cNvSpPr>
          <p:nvPr>
            <p:ph type="body" sz="quarter" idx="11"/>
          </p:nvPr>
        </p:nvSpPr>
        <p:spPr>
          <a:xfrm>
            <a:off x="425021" y="1791634"/>
            <a:ext cx="3474626" cy="4026467"/>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1" name="Text Placeholder 30"/>
          <p:cNvSpPr>
            <a:spLocks noGrp="1"/>
          </p:cNvSpPr>
          <p:nvPr>
            <p:ph type="body" sz="quarter" idx="12"/>
          </p:nvPr>
        </p:nvSpPr>
        <p:spPr>
          <a:xfrm>
            <a:off x="4374920" y="1790544"/>
            <a:ext cx="3474626" cy="4047069"/>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2" name="Text Placeholder 30"/>
          <p:cNvSpPr>
            <a:spLocks noGrp="1"/>
          </p:cNvSpPr>
          <p:nvPr>
            <p:ph type="body" sz="quarter" idx="13"/>
          </p:nvPr>
        </p:nvSpPr>
        <p:spPr>
          <a:xfrm>
            <a:off x="8336533" y="1791633"/>
            <a:ext cx="3474626" cy="4053962"/>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32" name="TextBox 31"/>
          <p:cNvSpPr txBox="1"/>
          <p:nvPr/>
        </p:nvSpPr>
        <p:spPr>
          <a:xfrm>
            <a:off x="112111" y="5934643"/>
            <a:ext cx="11945418" cy="392415"/>
          </a:xfrm>
          <a:prstGeom prst="rect">
            <a:avLst/>
          </a:prstGeom>
          <a:noFill/>
        </p:spPr>
        <p:txBody>
          <a:bodyPr wrap="square" rtlCol="0">
            <a:spAutoFit/>
          </a:bodyPr>
          <a:lstStyle/>
          <a:p>
            <a:pPr algn="ctr"/>
            <a:r>
              <a:rPr lang="en-GB" sz="1950" i="1" dirty="0">
                <a:solidFill>
                  <a:srgbClr val="002060"/>
                </a:solidFill>
              </a:rPr>
              <a:t>Retrieve from memory</a:t>
            </a:r>
            <a:r>
              <a:rPr lang="en-GB" sz="1950" i="1" baseline="0" dirty="0">
                <a:solidFill>
                  <a:srgbClr val="002060"/>
                </a:solidFill>
              </a:rPr>
              <a:t> without </a:t>
            </a:r>
            <a:r>
              <a:rPr lang="en-GB" sz="1950" i="1" dirty="0">
                <a:solidFill>
                  <a:srgbClr val="002060"/>
                </a:solidFill>
              </a:rPr>
              <a:t>prompts or discussion.</a:t>
            </a:r>
            <a:r>
              <a:rPr lang="en-GB" sz="1950" i="1" baseline="0" dirty="0">
                <a:solidFill>
                  <a:srgbClr val="002060"/>
                </a:solidFill>
              </a:rPr>
              <a:t> Y</a:t>
            </a:r>
            <a:r>
              <a:rPr lang="en-GB" sz="1950" i="1" dirty="0">
                <a:solidFill>
                  <a:srgbClr val="002060"/>
                </a:solidFill>
              </a:rPr>
              <a:t>ou must write something for</a:t>
            </a:r>
            <a:r>
              <a:rPr lang="en-GB" sz="1950" i="1" baseline="0" dirty="0">
                <a:solidFill>
                  <a:srgbClr val="002060"/>
                </a:solidFill>
              </a:rPr>
              <a:t> each.</a:t>
            </a:r>
            <a:endParaRPr lang="en-GB" sz="1950" i="1" dirty="0">
              <a:solidFill>
                <a:srgbClr val="002060"/>
              </a:solidFill>
            </a:endParaRPr>
          </a:p>
        </p:txBody>
      </p:sp>
      <p:sp>
        <p:nvSpPr>
          <p:cNvPr id="24" name="TextBox 23"/>
          <p:cNvSpPr txBox="1"/>
          <p:nvPr/>
        </p:nvSpPr>
        <p:spPr>
          <a:xfrm>
            <a:off x="304799" y="72886"/>
            <a:ext cx="11623833"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27" name="TextBox 26"/>
          <p:cNvSpPr txBox="1"/>
          <p:nvPr/>
        </p:nvSpPr>
        <p:spPr>
          <a:xfrm>
            <a:off x="9350188" y="465001"/>
            <a:ext cx="2583724" cy="392415"/>
          </a:xfrm>
          <a:prstGeom prst="rect">
            <a:avLst/>
          </a:prstGeom>
          <a:noFill/>
        </p:spPr>
        <p:txBody>
          <a:bodyPr wrap="square" rtlCol="0">
            <a:spAutoFit/>
          </a:bodyPr>
          <a:lstStyle/>
          <a:p>
            <a:pPr algn="ctr"/>
            <a:r>
              <a:rPr lang="en-GB" sz="1950" dirty="0">
                <a:solidFill>
                  <a:srgbClr val="002060"/>
                </a:solidFill>
              </a:rPr>
              <a:t>7 February, 2023</a:t>
            </a:r>
          </a:p>
        </p:txBody>
      </p:sp>
      <p:sp>
        <p:nvSpPr>
          <p:cNvPr id="28" name="Text Placeholder 30"/>
          <p:cNvSpPr>
            <a:spLocks noGrp="1"/>
          </p:cNvSpPr>
          <p:nvPr>
            <p:ph type="body" sz="quarter" idx="10"/>
          </p:nvPr>
        </p:nvSpPr>
        <p:spPr>
          <a:xfrm>
            <a:off x="425020" y="434386"/>
            <a:ext cx="9099550" cy="488983"/>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Tree>
    <p:extLst>
      <p:ext uri="{BB962C8B-B14F-4D97-AF65-F5344CB8AC3E}">
        <p14:creationId xmlns:p14="http://schemas.microsoft.com/office/powerpoint/2010/main" val="41237786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LT Title - Retrieval Blank">
    <p:spTree>
      <p:nvGrpSpPr>
        <p:cNvPr id="1" name=""/>
        <p:cNvGrpSpPr/>
        <p:nvPr/>
      </p:nvGrpSpPr>
      <p:grpSpPr>
        <a:xfrm>
          <a:off x="0" y="0"/>
          <a:ext cx="0" cy="0"/>
          <a:chOff x="0" y="0"/>
          <a:chExt cx="0" cy="0"/>
        </a:xfrm>
      </p:grpSpPr>
      <p:sp>
        <p:nvSpPr>
          <p:cNvPr id="38" name="TextBox 37"/>
          <p:cNvSpPr txBox="1"/>
          <p:nvPr/>
        </p:nvSpPr>
        <p:spPr>
          <a:xfrm>
            <a:off x="304799" y="72886"/>
            <a:ext cx="11623833"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40" name="Rectangle 39"/>
          <p:cNvSpPr/>
          <p:nvPr/>
        </p:nvSpPr>
        <p:spPr>
          <a:xfrm>
            <a:off x="1" y="6381936"/>
            <a:ext cx="12186639"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112111" y="6444944"/>
            <a:ext cx="2808000" cy="358139"/>
          </a:xfrm>
          <a:prstGeom prst="homePlat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RETRIEVE</a:t>
            </a:r>
            <a:endParaRPr lang="en-GB" sz="1300" b="1" dirty="0">
              <a:solidFill>
                <a:srgbClr val="0B5196"/>
              </a:solidFill>
            </a:endParaRPr>
          </a:p>
        </p:txBody>
      </p:sp>
      <p:sp>
        <p:nvSpPr>
          <p:cNvPr id="42" name="Chevron 41"/>
          <p:cNvSpPr/>
          <p:nvPr/>
        </p:nvSpPr>
        <p:spPr>
          <a:xfrm>
            <a:off x="2860361" y="6444944"/>
            <a:ext cx="28080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43" name="Chevron 42"/>
          <p:cNvSpPr/>
          <p:nvPr/>
        </p:nvSpPr>
        <p:spPr>
          <a:xfrm>
            <a:off x="5600494" y="6444944"/>
            <a:ext cx="28080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44" name="Chevron 43"/>
          <p:cNvSpPr/>
          <p:nvPr/>
        </p:nvSpPr>
        <p:spPr>
          <a:xfrm>
            <a:off x="8336532" y="6444944"/>
            <a:ext cx="28080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22" name="Picture 21"/>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11645154" y="6420116"/>
            <a:ext cx="487873" cy="429535"/>
          </a:xfrm>
          <a:prstGeom prst="rect">
            <a:avLst/>
          </a:prstGeom>
        </p:spPr>
      </p:pic>
      <p:sp>
        <p:nvSpPr>
          <p:cNvPr id="23" name="TextBox 22"/>
          <p:cNvSpPr txBox="1"/>
          <p:nvPr/>
        </p:nvSpPr>
        <p:spPr>
          <a:xfrm>
            <a:off x="9350188" y="465001"/>
            <a:ext cx="2583724" cy="392415"/>
          </a:xfrm>
          <a:prstGeom prst="rect">
            <a:avLst/>
          </a:prstGeom>
          <a:noFill/>
        </p:spPr>
        <p:txBody>
          <a:bodyPr wrap="square" rtlCol="0">
            <a:spAutoFit/>
          </a:bodyPr>
          <a:lstStyle/>
          <a:p>
            <a:pPr algn="ctr"/>
            <a:r>
              <a:rPr lang="en-GB" sz="1950" dirty="0">
                <a:solidFill>
                  <a:srgbClr val="002060"/>
                </a:solidFill>
              </a:rPr>
              <a:t>7 February, 2023</a:t>
            </a:r>
          </a:p>
        </p:txBody>
      </p:sp>
      <p:sp>
        <p:nvSpPr>
          <p:cNvPr id="25" name="TextBox 24"/>
          <p:cNvSpPr txBox="1"/>
          <p:nvPr/>
        </p:nvSpPr>
        <p:spPr>
          <a:xfrm>
            <a:off x="304799" y="1372770"/>
            <a:ext cx="11623833"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31" name="Text Placeholder 30"/>
          <p:cNvSpPr>
            <a:spLocks noGrp="1"/>
          </p:cNvSpPr>
          <p:nvPr>
            <p:ph type="body" sz="quarter" idx="10"/>
          </p:nvPr>
        </p:nvSpPr>
        <p:spPr>
          <a:xfrm>
            <a:off x="425020" y="434386"/>
            <a:ext cx="9099550" cy="488983"/>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0" name="Text Placeholder 30"/>
          <p:cNvSpPr>
            <a:spLocks noGrp="1"/>
          </p:cNvSpPr>
          <p:nvPr>
            <p:ph type="body" sz="quarter" idx="11"/>
          </p:nvPr>
        </p:nvSpPr>
        <p:spPr>
          <a:xfrm>
            <a:off x="425021" y="1501023"/>
            <a:ext cx="11363568" cy="4460506"/>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Tree>
    <p:extLst>
      <p:ext uri="{BB962C8B-B14F-4D97-AF65-F5344CB8AC3E}">
        <p14:creationId xmlns:p14="http://schemas.microsoft.com/office/powerpoint/2010/main" val="3888473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ALT Retrieve">
    <p:spTree>
      <p:nvGrpSpPr>
        <p:cNvPr id="1" name=""/>
        <p:cNvGrpSpPr/>
        <p:nvPr/>
      </p:nvGrpSpPr>
      <p:grpSpPr>
        <a:xfrm>
          <a:off x="0" y="0"/>
          <a:ext cx="0" cy="0"/>
          <a:chOff x="0" y="0"/>
          <a:chExt cx="0" cy="0"/>
        </a:xfrm>
      </p:grpSpPr>
      <p:sp>
        <p:nvSpPr>
          <p:cNvPr id="40" name="Rectangle 39"/>
          <p:cNvSpPr/>
          <p:nvPr/>
        </p:nvSpPr>
        <p:spPr>
          <a:xfrm>
            <a:off x="1" y="6381936"/>
            <a:ext cx="12186639"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112111" y="6444944"/>
            <a:ext cx="2808000" cy="358139"/>
          </a:xfrm>
          <a:prstGeom prst="homePlat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RETRIEVE</a:t>
            </a:r>
            <a:endParaRPr lang="en-GB" sz="1300" b="1" dirty="0">
              <a:solidFill>
                <a:srgbClr val="0B5196"/>
              </a:solidFill>
            </a:endParaRPr>
          </a:p>
        </p:txBody>
      </p:sp>
      <p:sp>
        <p:nvSpPr>
          <p:cNvPr id="42" name="Chevron 41"/>
          <p:cNvSpPr/>
          <p:nvPr/>
        </p:nvSpPr>
        <p:spPr>
          <a:xfrm>
            <a:off x="2860361" y="6444944"/>
            <a:ext cx="28080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43" name="Chevron 42"/>
          <p:cNvSpPr/>
          <p:nvPr/>
        </p:nvSpPr>
        <p:spPr>
          <a:xfrm>
            <a:off x="5600494" y="6444944"/>
            <a:ext cx="28080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44" name="Chevron 43"/>
          <p:cNvSpPr/>
          <p:nvPr/>
        </p:nvSpPr>
        <p:spPr>
          <a:xfrm>
            <a:off x="8336532" y="6444944"/>
            <a:ext cx="28080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47" name="Picture 46"/>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11645154" y="6420116"/>
            <a:ext cx="487873" cy="429535"/>
          </a:xfrm>
          <a:prstGeom prst="rect">
            <a:avLst/>
          </a:prstGeom>
        </p:spPr>
      </p:pic>
      <p:sp>
        <p:nvSpPr>
          <p:cNvPr id="8" name="Text Placeholder 4"/>
          <p:cNvSpPr>
            <a:spLocks noGrp="1"/>
          </p:cNvSpPr>
          <p:nvPr>
            <p:ph type="body" sz="quarter" idx="10"/>
          </p:nvPr>
        </p:nvSpPr>
        <p:spPr>
          <a:xfrm>
            <a:off x="272048" y="304517"/>
            <a:ext cx="11626757" cy="750661"/>
          </a:xfrm>
          <a:prstGeom prst="rect">
            <a:avLst/>
          </a:prstGeom>
        </p:spPr>
        <p:txBody>
          <a:bodyPr/>
          <a:lstStyle>
            <a:lvl1pPr marL="0" indent="0">
              <a:buNone/>
              <a:defRPr sz="2925"/>
            </a:lvl1pPr>
          </a:lstStyle>
          <a:p>
            <a:pPr lvl="0"/>
            <a:r>
              <a:rPr lang="en-US"/>
              <a:t>Edit Master text styles</a:t>
            </a:r>
          </a:p>
        </p:txBody>
      </p:sp>
      <p:sp>
        <p:nvSpPr>
          <p:cNvPr id="9" name="Content Placeholder 6"/>
          <p:cNvSpPr>
            <a:spLocks noGrp="1"/>
          </p:cNvSpPr>
          <p:nvPr>
            <p:ph sz="quarter" idx="11"/>
          </p:nvPr>
        </p:nvSpPr>
        <p:spPr>
          <a:xfrm>
            <a:off x="287338" y="1377950"/>
            <a:ext cx="11626756"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390491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LT Retrieve - Ruler">
    <p:spTree>
      <p:nvGrpSpPr>
        <p:cNvPr id="1" name=""/>
        <p:cNvGrpSpPr/>
        <p:nvPr/>
      </p:nvGrpSpPr>
      <p:grpSpPr>
        <a:xfrm>
          <a:off x="0" y="0"/>
          <a:ext cx="0" cy="0"/>
          <a:chOff x="0" y="0"/>
          <a:chExt cx="0" cy="0"/>
        </a:xfrm>
      </p:grpSpPr>
      <p:sp>
        <p:nvSpPr>
          <p:cNvPr id="40" name="Rectangle 39"/>
          <p:cNvSpPr/>
          <p:nvPr/>
        </p:nvSpPr>
        <p:spPr>
          <a:xfrm>
            <a:off x="1" y="6381936"/>
            <a:ext cx="12186639"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112111" y="6444944"/>
            <a:ext cx="2808000" cy="358139"/>
          </a:xfrm>
          <a:prstGeom prst="homePlat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RETRIEVE</a:t>
            </a:r>
            <a:endParaRPr lang="en-GB" sz="1300" b="1" dirty="0">
              <a:solidFill>
                <a:srgbClr val="0B5196"/>
              </a:solidFill>
            </a:endParaRPr>
          </a:p>
        </p:txBody>
      </p:sp>
      <p:sp>
        <p:nvSpPr>
          <p:cNvPr id="42" name="Chevron 41"/>
          <p:cNvSpPr/>
          <p:nvPr/>
        </p:nvSpPr>
        <p:spPr>
          <a:xfrm>
            <a:off x="2860361" y="6444944"/>
            <a:ext cx="28080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43" name="Chevron 42"/>
          <p:cNvSpPr/>
          <p:nvPr/>
        </p:nvSpPr>
        <p:spPr>
          <a:xfrm>
            <a:off x="5600494" y="6444944"/>
            <a:ext cx="28080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44" name="Chevron 43"/>
          <p:cNvSpPr/>
          <p:nvPr/>
        </p:nvSpPr>
        <p:spPr>
          <a:xfrm>
            <a:off x="8336532" y="6444944"/>
            <a:ext cx="28080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sp>
        <p:nvSpPr>
          <p:cNvPr id="45" name="Rectangle 44"/>
          <p:cNvSpPr/>
          <p:nvPr/>
        </p:nvSpPr>
        <p:spPr>
          <a:xfrm>
            <a:off x="11489909" y="-12902"/>
            <a:ext cx="696730" cy="6394837"/>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46" name="Table 45"/>
          <p:cNvGraphicFramePr>
            <a:graphicFrameLocks noGrp="1"/>
          </p:cNvGraphicFramePr>
          <p:nvPr/>
        </p:nvGraphicFramePr>
        <p:xfrm>
          <a:off x="11559521" y="529722"/>
          <a:ext cx="612158" cy="5581320"/>
        </p:xfrm>
        <a:graphic>
          <a:graphicData uri="http://schemas.openxmlformats.org/drawingml/2006/table">
            <a:tbl>
              <a:tblPr firstRow="1" bandRow="1">
                <a:tableStyleId>{5C22544A-7EE6-4342-B048-85BDC9FD1C3A}</a:tableStyleId>
              </a:tblPr>
              <a:tblGrid>
                <a:gridCol w="612158">
                  <a:extLst>
                    <a:ext uri="{9D8B030D-6E8A-4147-A177-3AD203B41FA5}">
                      <a16:colId xmlns:a16="http://schemas.microsoft.com/office/drawing/2014/main" val="1173439250"/>
                    </a:ext>
                  </a:extLst>
                </a:gridCol>
              </a:tblGrid>
              <a:tr h="670794">
                <a:tc>
                  <a:txBody>
                    <a:bodyPr/>
                    <a:lstStyle/>
                    <a:p>
                      <a:pPr algn="ctr"/>
                      <a:r>
                        <a:rPr lang="en-GB" sz="800" b="1" dirty="0">
                          <a:solidFill>
                            <a:schemeClr val="bg1"/>
                          </a:solidFill>
                          <a:latin typeface="Lato" panose="020F0502020204030203" pitchFamily="34" charset="0"/>
                        </a:rPr>
                        <a:t>RETRIEVE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dirty="0">
                          <a:solidFill>
                            <a:schemeClr val="bg1"/>
                          </a:solidFill>
                          <a:latin typeface="Lato" panose="020F0502020204030203" pitchFamily="34" charset="0"/>
                        </a:rPr>
                        <a:t>DECODE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dirty="0">
                          <a:solidFill>
                            <a:schemeClr val="bg1"/>
                          </a:solidFill>
                          <a:effectLst/>
                          <a:latin typeface="Lato" panose="020F0502020204030203" pitchFamily="34" charset="0"/>
                        </a:rPr>
                        <a:t>CONNECT</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dirty="0">
                          <a:solidFill>
                            <a:schemeClr val="bg1"/>
                          </a:solidFill>
                          <a:latin typeface="Lato" panose="020F0502020204030203" pitchFamily="34" charset="0"/>
                        </a:rPr>
                        <a:t>VISUALISE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dirty="0">
                          <a:solidFill>
                            <a:schemeClr val="bg1"/>
                          </a:solidFill>
                          <a:latin typeface="Lato" panose="020F0502020204030203" pitchFamily="34" charset="0"/>
                        </a:rPr>
                        <a:t>SUMMARISE</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dirty="0">
                          <a:solidFill>
                            <a:schemeClr val="bg1"/>
                          </a:solidFill>
                          <a:latin typeface="Lato" panose="020F0502020204030203" pitchFamily="34" charset="0"/>
                        </a:rPr>
                        <a:t>INFER</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dirty="0">
                          <a:solidFill>
                            <a:schemeClr val="bg1"/>
                          </a:solidFill>
                          <a:latin typeface="Lato" panose="020F0502020204030203" pitchFamily="34" charset="0"/>
                        </a:rPr>
                        <a:t>PREDICT</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dirty="0">
                          <a:solidFill>
                            <a:schemeClr val="bg1"/>
                          </a:solidFill>
                          <a:latin typeface="Lato" panose="020F0502020204030203" pitchFamily="34" charset="0"/>
                        </a:rPr>
                        <a:t>EXAMINE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11" name="Group 10"/>
          <p:cNvGrpSpPr/>
          <p:nvPr/>
        </p:nvGrpSpPr>
        <p:grpSpPr>
          <a:xfrm>
            <a:off x="11629922" y="2865412"/>
            <a:ext cx="386112" cy="318172"/>
            <a:chOff x="3206569" y="2423806"/>
            <a:chExt cx="752955" cy="707366"/>
          </a:xfrm>
        </p:grpSpPr>
        <p:pic>
          <p:nvPicPr>
            <p:cNvPr id="12"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Image result for picture icon"/>
            <p:cNvPicPr>
              <a:picLocks noChangeAspect="1" noChangeArrowheads="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14" name="Picture 13"/>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725168" y="4247201"/>
            <a:ext cx="267422" cy="314182"/>
          </a:xfrm>
          <a:prstGeom prst="rect">
            <a:avLst/>
          </a:prstGeom>
        </p:spPr>
      </p:pic>
      <p:pic>
        <p:nvPicPr>
          <p:cNvPr id="15" name="Picture 4" descr="Image result for writing list icon"/>
          <p:cNvPicPr>
            <a:picLocks noChangeAspect="1" noChangeArrowheads="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1741487" y="3561335"/>
            <a:ext cx="206961" cy="29102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p:cNvPicPr>
            <a:picLocks noChangeAspect="1"/>
          </p:cNvPicPr>
          <p:nvPr/>
        </p:nvPicPr>
        <p:blipFill>
          <a:blip r:embed="rId8"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646192" y="2166177"/>
            <a:ext cx="377815" cy="361612"/>
          </a:xfrm>
          <a:prstGeom prst="rect">
            <a:avLst/>
          </a:prstGeom>
        </p:spPr>
      </p:pic>
      <p:pic>
        <p:nvPicPr>
          <p:cNvPr id="17" name="Picture 16"/>
          <p:cNvPicPr>
            <a:picLocks noChangeAspect="1"/>
          </p:cNvPicPr>
          <p:nvPr/>
        </p:nvPicPr>
        <p:blipFill rotWithShape="1">
          <a:blip r:embed="rId9">
            <a:duotone>
              <a:schemeClr val="bg2">
                <a:shade val="45000"/>
                <a:satMod val="135000"/>
              </a:schemeClr>
              <a:prstClr val="white"/>
            </a:duotone>
          </a:blip>
          <a:srcRect r="5491" b="17816"/>
          <a:stretch/>
        </p:blipFill>
        <p:spPr>
          <a:xfrm>
            <a:off x="11625042" y="1378199"/>
            <a:ext cx="416217" cy="361939"/>
          </a:xfrm>
          <a:prstGeom prst="rect">
            <a:avLst/>
          </a:prstGeom>
        </p:spPr>
      </p:pic>
      <p:pic>
        <p:nvPicPr>
          <p:cNvPr id="18" name="Picture 17"/>
          <p:cNvPicPr>
            <a:picLocks noChangeAspect="1"/>
          </p:cNvPicPr>
          <p:nvPr/>
        </p:nvPicPr>
        <p:blipFill rotWithShape="1">
          <a:blip r:embed="rId10">
            <a:duotone>
              <a:schemeClr val="bg2">
                <a:shade val="45000"/>
                <a:satMod val="135000"/>
              </a:schemeClr>
              <a:prstClr val="white"/>
            </a:duotone>
          </a:blip>
          <a:srcRect b="19186"/>
          <a:stretch/>
        </p:blipFill>
        <p:spPr>
          <a:xfrm>
            <a:off x="11631030" y="733844"/>
            <a:ext cx="397618" cy="321332"/>
          </a:xfrm>
          <a:prstGeom prst="rect">
            <a:avLst/>
          </a:prstGeom>
        </p:spPr>
      </p:pic>
      <p:pic>
        <p:nvPicPr>
          <p:cNvPr id="19" name="Picture 18"/>
          <p:cNvPicPr>
            <a:picLocks noChangeAspect="1"/>
          </p:cNvPicPr>
          <p:nvPr/>
        </p:nvPicPr>
        <p:blipFill rotWithShape="1">
          <a:blip r:embed="rId11">
            <a:duotone>
              <a:schemeClr val="bg2">
                <a:shade val="45000"/>
                <a:satMod val="135000"/>
              </a:schemeClr>
              <a:prstClr val="white"/>
            </a:duotone>
          </a:blip>
          <a:srcRect l="9752" t="14781" r="9444" b="31513"/>
          <a:stretch/>
        </p:blipFill>
        <p:spPr>
          <a:xfrm>
            <a:off x="11646190" y="5004136"/>
            <a:ext cx="393846" cy="291102"/>
          </a:xfrm>
          <a:prstGeom prst="rect">
            <a:avLst/>
          </a:prstGeom>
        </p:spPr>
      </p:pic>
      <p:pic>
        <p:nvPicPr>
          <p:cNvPr id="20" name="Picture 19"/>
          <p:cNvPicPr>
            <a:picLocks noChangeAspect="1"/>
          </p:cNvPicPr>
          <p:nvPr/>
        </p:nvPicPr>
        <p:blipFill rotWithShape="1">
          <a:blip r:embed="rId12">
            <a:duotone>
              <a:schemeClr val="bg2">
                <a:shade val="45000"/>
                <a:satMod val="135000"/>
              </a:schemeClr>
              <a:prstClr val="white"/>
            </a:duotone>
          </a:blip>
          <a:srcRect l="19250" r="21985" b="21255"/>
          <a:stretch/>
        </p:blipFill>
        <p:spPr>
          <a:xfrm>
            <a:off x="11736534" y="5610061"/>
            <a:ext cx="237138" cy="317761"/>
          </a:xfrm>
          <a:prstGeom prst="rect">
            <a:avLst/>
          </a:prstGeom>
        </p:spPr>
      </p:pic>
      <p:sp>
        <p:nvSpPr>
          <p:cNvPr id="4" name="Pentagon 3"/>
          <p:cNvSpPr/>
          <p:nvPr/>
        </p:nvSpPr>
        <p:spPr>
          <a:xfrm rot="5400000">
            <a:off x="11561797" y="3402"/>
            <a:ext cx="552955" cy="602231"/>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 name="Rectangle 2"/>
          <p:cNvSpPr/>
          <p:nvPr/>
        </p:nvSpPr>
        <p:spPr>
          <a:xfrm>
            <a:off x="11489909" y="-6595"/>
            <a:ext cx="704800" cy="492699"/>
          </a:xfrm>
          <a:prstGeom prst="rect">
            <a:avLst/>
          </a:prstGeom>
        </p:spPr>
        <p:txBody>
          <a:bodyPr wrap="square">
            <a:spAutoFit/>
          </a:bodyPr>
          <a:lstStyle/>
          <a:p>
            <a:pPr algn="ctr"/>
            <a:r>
              <a:rPr lang="en-GB" sz="813" b="1" i="0" dirty="0">
                <a:solidFill>
                  <a:srgbClr val="0B5196"/>
                </a:solidFill>
                <a:latin typeface="+mn-lt"/>
              </a:rPr>
              <a:t>EVERY CHILD A READER</a:t>
            </a:r>
          </a:p>
          <a:p>
            <a:pPr algn="ctr"/>
            <a:endParaRPr lang="en-GB" sz="163" b="0" i="1" dirty="0">
              <a:solidFill>
                <a:srgbClr val="002060"/>
              </a:solidFill>
              <a:latin typeface="+mn-lt"/>
            </a:endParaRPr>
          </a:p>
        </p:txBody>
      </p:sp>
      <p:pic>
        <p:nvPicPr>
          <p:cNvPr id="22" name="Picture 21"/>
          <p:cNvPicPr>
            <a:picLocks noChangeAspect="1"/>
          </p:cNvPicPr>
          <p:nvPr/>
        </p:nvPicPr>
        <p:blipFill rotWithShape="1">
          <a:blip r:embed="rId13" cstate="print">
            <a:extLst>
              <a:ext uri="{28A0092B-C50C-407E-A947-70E740481C1C}">
                <a14:useLocalDpi xmlns:a14="http://schemas.microsoft.com/office/drawing/2010/main" val="0"/>
              </a:ext>
            </a:extLst>
          </a:blip>
          <a:srcRect t="1" r="59982" b="-5988"/>
          <a:stretch/>
        </p:blipFill>
        <p:spPr>
          <a:xfrm>
            <a:off x="11645154" y="6420116"/>
            <a:ext cx="487873" cy="429535"/>
          </a:xfrm>
          <a:prstGeom prst="rect">
            <a:avLst/>
          </a:prstGeom>
        </p:spPr>
      </p:pic>
      <p:sp>
        <p:nvSpPr>
          <p:cNvPr id="5" name="Text Placeholder 4"/>
          <p:cNvSpPr>
            <a:spLocks noGrp="1"/>
          </p:cNvSpPr>
          <p:nvPr>
            <p:ph type="body" sz="quarter" idx="10"/>
          </p:nvPr>
        </p:nvSpPr>
        <p:spPr>
          <a:xfrm>
            <a:off x="272049" y="304517"/>
            <a:ext cx="10945813" cy="750661"/>
          </a:xfrm>
          <a:prstGeom prst="rect">
            <a:avLst/>
          </a:prstGeom>
        </p:spPr>
        <p:txBody>
          <a:bodyPr/>
          <a:lstStyle>
            <a:lvl1pPr marL="0" indent="0">
              <a:buNone/>
              <a:defRPr sz="2925"/>
            </a:lvl1pPr>
          </a:lstStyle>
          <a:p>
            <a:pPr lvl="0"/>
            <a:r>
              <a:rPr lang="en-US"/>
              <a:t>Edit Master text styles</a:t>
            </a:r>
          </a:p>
        </p:txBody>
      </p:sp>
      <p:sp>
        <p:nvSpPr>
          <p:cNvPr id="7" name="Content Placeholder 6"/>
          <p:cNvSpPr>
            <a:spLocks noGrp="1"/>
          </p:cNvSpPr>
          <p:nvPr>
            <p:ph sz="quarter" idx="11"/>
          </p:nvPr>
        </p:nvSpPr>
        <p:spPr>
          <a:xfrm>
            <a:off x="287338" y="1377950"/>
            <a:ext cx="10945812"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513090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ALT Instruct">
    <p:spTree>
      <p:nvGrpSpPr>
        <p:cNvPr id="1" name=""/>
        <p:cNvGrpSpPr/>
        <p:nvPr/>
      </p:nvGrpSpPr>
      <p:grpSpPr>
        <a:xfrm>
          <a:off x="0" y="0"/>
          <a:ext cx="0" cy="0"/>
          <a:chOff x="0" y="0"/>
          <a:chExt cx="0" cy="0"/>
        </a:xfrm>
      </p:grpSpPr>
      <p:sp>
        <p:nvSpPr>
          <p:cNvPr id="40" name="Rectangle 39"/>
          <p:cNvSpPr/>
          <p:nvPr/>
        </p:nvSpPr>
        <p:spPr>
          <a:xfrm>
            <a:off x="1" y="6381936"/>
            <a:ext cx="12186639"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112111" y="6444944"/>
            <a:ext cx="28080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42" name="Chevron 41"/>
          <p:cNvSpPr/>
          <p:nvPr/>
        </p:nvSpPr>
        <p:spPr>
          <a:xfrm>
            <a:off x="2860361" y="6444944"/>
            <a:ext cx="2808000" cy="358139"/>
          </a:xfrm>
          <a:prstGeom prst="chevron">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INSTRUCT</a:t>
            </a:r>
          </a:p>
        </p:txBody>
      </p:sp>
      <p:sp>
        <p:nvSpPr>
          <p:cNvPr id="43" name="Chevron 42"/>
          <p:cNvSpPr/>
          <p:nvPr/>
        </p:nvSpPr>
        <p:spPr>
          <a:xfrm>
            <a:off x="5600494" y="6444944"/>
            <a:ext cx="28080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44" name="Chevron 43"/>
          <p:cNvSpPr/>
          <p:nvPr/>
        </p:nvSpPr>
        <p:spPr>
          <a:xfrm>
            <a:off x="8336532" y="6444944"/>
            <a:ext cx="28080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11645154" y="6420116"/>
            <a:ext cx="487873" cy="429535"/>
          </a:xfrm>
          <a:prstGeom prst="rect">
            <a:avLst/>
          </a:prstGeom>
        </p:spPr>
      </p:pic>
      <p:sp>
        <p:nvSpPr>
          <p:cNvPr id="11" name="Text Placeholder 4"/>
          <p:cNvSpPr>
            <a:spLocks noGrp="1"/>
          </p:cNvSpPr>
          <p:nvPr>
            <p:ph type="body" sz="quarter" idx="10"/>
          </p:nvPr>
        </p:nvSpPr>
        <p:spPr>
          <a:xfrm>
            <a:off x="272048" y="304517"/>
            <a:ext cx="11626757" cy="750661"/>
          </a:xfrm>
          <a:prstGeom prst="rect">
            <a:avLst/>
          </a:prstGeom>
        </p:spPr>
        <p:txBody>
          <a:bodyPr/>
          <a:lstStyle>
            <a:lvl1pPr marL="0" indent="0">
              <a:buNone/>
              <a:defRPr sz="2925"/>
            </a:lvl1pPr>
          </a:lstStyle>
          <a:p>
            <a:pPr lvl="0"/>
            <a:r>
              <a:rPr lang="en-US"/>
              <a:t>Edit Master text styles</a:t>
            </a:r>
          </a:p>
        </p:txBody>
      </p:sp>
      <p:sp>
        <p:nvSpPr>
          <p:cNvPr id="12" name="Content Placeholder 6"/>
          <p:cNvSpPr>
            <a:spLocks noGrp="1"/>
          </p:cNvSpPr>
          <p:nvPr>
            <p:ph sz="quarter" idx="11"/>
          </p:nvPr>
        </p:nvSpPr>
        <p:spPr>
          <a:xfrm>
            <a:off x="287338" y="1377950"/>
            <a:ext cx="11626756"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403019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ALT Instruct - Ruler">
    <p:spTree>
      <p:nvGrpSpPr>
        <p:cNvPr id="1" name=""/>
        <p:cNvGrpSpPr/>
        <p:nvPr/>
      </p:nvGrpSpPr>
      <p:grpSpPr>
        <a:xfrm>
          <a:off x="0" y="0"/>
          <a:ext cx="0" cy="0"/>
          <a:chOff x="0" y="0"/>
          <a:chExt cx="0" cy="0"/>
        </a:xfrm>
      </p:grpSpPr>
      <p:sp>
        <p:nvSpPr>
          <p:cNvPr id="10" name="Rectangle 9"/>
          <p:cNvSpPr/>
          <p:nvPr/>
        </p:nvSpPr>
        <p:spPr>
          <a:xfrm>
            <a:off x="1" y="6381936"/>
            <a:ext cx="12186639"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entagon 10"/>
          <p:cNvSpPr/>
          <p:nvPr/>
        </p:nvSpPr>
        <p:spPr>
          <a:xfrm>
            <a:off x="112111" y="6444944"/>
            <a:ext cx="28080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860361" y="6444944"/>
            <a:ext cx="2808000" cy="358139"/>
          </a:xfrm>
          <a:prstGeom prst="chevron">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INSTRUCT</a:t>
            </a:r>
          </a:p>
        </p:txBody>
      </p:sp>
      <p:sp>
        <p:nvSpPr>
          <p:cNvPr id="13" name="Chevron 12"/>
          <p:cNvSpPr/>
          <p:nvPr/>
        </p:nvSpPr>
        <p:spPr>
          <a:xfrm>
            <a:off x="5600494" y="6444944"/>
            <a:ext cx="28080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14" name="Chevron 13"/>
          <p:cNvSpPr/>
          <p:nvPr/>
        </p:nvSpPr>
        <p:spPr>
          <a:xfrm>
            <a:off x="8336532" y="6444944"/>
            <a:ext cx="28080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sp>
        <p:nvSpPr>
          <p:cNvPr id="15" name="Rectangle 14"/>
          <p:cNvSpPr/>
          <p:nvPr/>
        </p:nvSpPr>
        <p:spPr>
          <a:xfrm>
            <a:off x="11489909" y="-12902"/>
            <a:ext cx="696730" cy="6394837"/>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16" name="Table 15"/>
          <p:cNvGraphicFramePr>
            <a:graphicFrameLocks noGrp="1"/>
          </p:cNvGraphicFramePr>
          <p:nvPr/>
        </p:nvGraphicFramePr>
        <p:xfrm>
          <a:off x="11559521" y="529722"/>
          <a:ext cx="612158" cy="5581320"/>
        </p:xfrm>
        <a:graphic>
          <a:graphicData uri="http://schemas.openxmlformats.org/drawingml/2006/table">
            <a:tbl>
              <a:tblPr firstRow="1" bandRow="1">
                <a:tableStyleId>{5C22544A-7EE6-4342-B048-85BDC9FD1C3A}</a:tableStyleId>
              </a:tblPr>
              <a:tblGrid>
                <a:gridCol w="612158">
                  <a:extLst>
                    <a:ext uri="{9D8B030D-6E8A-4147-A177-3AD203B41FA5}">
                      <a16:colId xmlns:a16="http://schemas.microsoft.com/office/drawing/2014/main" val="1173439250"/>
                    </a:ext>
                  </a:extLst>
                </a:gridCol>
              </a:tblGrid>
              <a:tr h="670794">
                <a:tc>
                  <a:txBody>
                    <a:bodyPr/>
                    <a:lstStyle/>
                    <a:p>
                      <a:pPr algn="ctr"/>
                      <a:r>
                        <a:rPr lang="en-GB" sz="800" b="1" dirty="0">
                          <a:solidFill>
                            <a:schemeClr val="bg1"/>
                          </a:solidFill>
                          <a:latin typeface="Lato" panose="020F0502020204030203" pitchFamily="34" charset="0"/>
                        </a:rPr>
                        <a:t>RETRIEVE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dirty="0">
                          <a:solidFill>
                            <a:schemeClr val="bg1"/>
                          </a:solidFill>
                          <a:latin typeface="Lato" panose="020F0502020204030203" pitchFamily="34" charset="0"/>
                        </a:rPr>
                        <a:t>DECODE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dirty="0">
                          <a:solidFill>
                            <a:schemeClr val="bg1"/>
                          </a:solidFill>
                          <a:effectLst/>
                          <a:latin typeface="Lato" panose="020F0502020204030203" pitchFamily="34" charset="0"/>
                        </a:rPr>
                        <a:t>CONNECT</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dirty="0">
                          <a:solidFill>
                            <a:schemeClr val="bg1"/>
                          </a:solidFill>
                          <a:latin typeface="Lato" panose="020F0502020204030203" pitchFamily="34" charset="0"/>
                        </a:rPr>
                        <a:t>VISUALISE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dirty="0">
                          <a:solidFill>
                            <a:schemeClr val="bg1"/>
                          </a:solidFill>
                          <a:latin typeface="Lato" panose="020F0502020204030203" pitchFamily="34" charset="0"/>
                        </a:rPr>
                        <a:t>SUMMARISE</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dirty="0">
                          <a:solidFill>
                            <a:schemeClr val="bg1"/>
                          </a:solidFill>
                          <a:latin typeface="Lato" panose="020F0502020204030203" pitchFamily="34" charset="0"/>
                        </a:rPr>
                        <a:t>INFER</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dirty="0">
                          <a:solidFill>
                            <a:schemeClr val="bg1"/>
                          </a:solidFill>
                          <a:latin typeface="Lato" panose="020F0502020204030203" pitchFamily="34" charset="0"/>
                        </a:rPr>
                        <a:t>PREDICT</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dirty="0">
                          <a:solidFill>
                            <a:schemeClr val="bg1"/>
                          </a:solidFill>
                          <a:latin typeface="Lato" panose="020F0502020204030203" pitchFamily="34" charset="0"/>
                        </a:rPr>
                        <a:t>EXAMINE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18" name="Group 17"/>
          <p:cNvGrpSpPr/>
          <p:nvPr/>
        </p:nvGrpSpPr>
        <p:grpSpPr>
          <a:xfrm>
            <a:off x="11629922" y="2865412"/>
            <a:ext cx="386112" cy="318172"/>
            <a:chOff x="3206569" y="2423806"/>
            <a:chExt cx="752955" cy="707366"/>
          </a:xfrm>
        </p:grpSpPr>
        <p:pic>
          <p:nvPicPr>
            <p:cNvPr id="19"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21" name="Picture 20"/>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725168" y="4247201"/>
            <a:ext cx="267422" cy="314182"/>
          </a:xfrm>
          <a:prstGeom prst="rect">
            <a:avLst/>
          </a:prstGeom>
        </p:spPr>
      </p:pic>
      <p:pic>
        <p:nvPicPr>
          <p:cNvPr id="22" name="Picture 4" descr="Image result for writing list icon"/>
          <p:cNvPicPr>
            <a:picLocks noChangeAspect="1" noChangeArrowheads="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1741487" y="3561335"/>
            <a:ext cx="206961" cy="29102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646192" y="2166177"/>
            <a:ext cx="377815" cy="361612"/>
          </a:xfrm>
          <a:prstGeom prst="rect">
            <a:avLst/>
          </a:prstGeom>
        </p:spPr>
      </p:pic>
      <p:pic>
        <p:nvPicPr>
          <p:cNvPr id="32" name="Picture 31"/>
          <p:cNvPicPr>
            <a:picLocks noChangeAspect="1"/>
          </p:cNvPicPr>
          <p:nvPr/>
        </p:nvPicPr>
        <p:blipFill rotWithShape="1">
          <a:blip r:embed="rId8">
            <a:duotone>
              <a:schemeClr val="bg2">
                <a:shade val="45000"/>
                <a:satMod val="135000"/>
              </a:schemeClr>
              <a:prstClr val="white"/>
            </a:duotone>
          </a:blip>
          <a:srcRect r="5491" b="17816"/>
          <a:stretch/>
        </p:blipFill>
        <p:spPr>
          <a:xfrm>
            <a:off x="11625042" y="1378199"/>
            <a:ext cx="416217" cy="361939"/>
          </a:xfrm>
          <a:prstGeom prst="rect">
            <a:avLst/>
          </a:prstGeom>
        </p:spPr>
      </p:pic>
      <p:pic>
        <p:nvPicPr>
          <p:cNvPr id="33" name="Picture 32"/>
          <p:cNvPicPr>
            <a:picLocks noChangeAspect="1"/>
          </p:cNvPicPr>
          <p:nvPr/>
        </p:nvPicPr>
        <p:blipFill rotWithShape="1">
          <a:blip r:embed="rId9">
            <a:duotone>
              <a:schemeClr val="bg2">
                <a:shade val="45000"/>
                <a:satMod val="135000"/>
              </a:schemeClr>
              <a:prstClr val="white"/>
            </a:duotone>
          </a:blip>
          <a:srcRect b="19186"/>
          <a:stretch/>
        </p:blipFill>
        <p:spPr>
          <a:xfrm>
            <a:off x="11631030" y="733844"/>
            <a:ext cx="397618" cy="321332"/>
          </a:xfrm>
          <a:prstGeom prst="rect">
            <a:avLst/>
          </a:prstGeom>
        </p:spPr>
      </p:pic>
      <p:pic>
        <p:nvPicPr>
          <p:cNvPr id="34" name="Picture 33"/>
          <p:cNvPicPr>
            <a:picLocks noChangeAspect="1"/>
          </p:cNvPicPr>
          <p:nvPr/>
        </p:nvPicPr>
        <p:blipFill rotWithShape="1">
          <a:blip r:embed="rId10">
            <a:duotone>
              <a:schemeClr val="bg2">
                <a:shade val="45000"/>
                <a:satMod val="135000"/>
              </a:schemeClr>
              <a:prstClr val="white"/>
            </a:duotone>
          </a:blip>
          <a:srcRect l="9752" t="14781" r="9444" b="31513"/>
          <a:stretch/>
        </p:blipFill>
        <p:spPr>
          <a:xfrm>
            <a:off x="11646190" y="5004136"/>
            <a:ext cx="393846" cy="291102"/>
          </a:xfrm>
          <a:prstGeom prst="rect">
            <a:avLst/>
          </a:prstGeom>
        </p:spPr>
      </p:pic>
      <p:pic>
        <p:nvPicPr>
          <p:cNvPr id="35" name="Picture 34"/>
          <p:cNvPicPr>
            <a:picLocks noChangeAspect="1"/>
          </p:cNvPicPr>
          <p:nvPr/>
        </p:nvPicPr>
        <p:blipFill rotWithShape="1">
          <a:blip r:embed="rId11">
            <a:duotone>
              <a:schemeClr val="bg2">
                <a:shade val="45000"/>
                <a:satMod val="135000"/>
              </a:schemeClr>
              <a:prstClr val="white"/>
            </a:duotone>
          </a:blip>
          <a:srcRect l="19250" r="21985" b="21255"/>
          <a:stretch/>
        </p:blipFill>
        <p:spPr>
          <a:xfrm>
            <a:off x="11736534" y="5610061"/>
            <a:ext cx="237138" cy="317761"/>
          </a:xfrm>
          <a:prstGeom prst="rect">
            <a:avLst/>
          </a:prstGeom>
        </p:spPr>
      </p:pic>
      <p:sp>
        <p:nvSpPr>
          <p:cNvPr id="36" name="Pentagon 35"/>
          <p:cNvSpPr/>
          <p:nvPr/>
        </p:nvSpPr>
        <p:spPr>
          <a:xfrm rot="5400000">
            <a:off x="11561797" y="3402"/>
            <a:ext cx="552955" cy="602231"/>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7" name="Rectangle 36"/>
          <p:cNvSpPr/>
          <p:nvPr/>
        </p:nvSpPr>
        <p:spPr>
          <a:xfrm>
            <a:off x="11489909" y="-6595"/>
            <a:ext cx="704800" cy="492699"/>
          </a:xfrm>
          <a:prstGeom prst="rect">
            <a:avLst/>
          </a:prstGeom>
        </p:spPr>
        <p:txBody>
          <a:bodyPr wrap="square">
            <a:spAutoFit/>
          </a:bodyPr>
          <a:lstStyle/>
          <a:p>
            <a:pPr algn="ctr"/>
            <a:r>
              <a:rPr lang="en-GB" sz="813" b="1" i="0" dirty="0">
                <a:solidFill>
                  <a:srgbClr val="0B5196"/>
                </a:solidFill>
                <a:latin typeface="+mn-lt"/>
              </a:rPr>
              <a:t>EVERY CHILD A READER</a:t>
            </a:r>
          </a:p>
          <a:p>
            <a:pPr algn="ctr"/>
            <a:endParaRPr lang="en-GB" sz="163" b="0" i="1" dirty="0">
              <a:solidFill>
                <a:srgbClr val="002060"/>
              </a:solidFill>
              <a:latin typeface="+mn-lt"/>
            </a:endParaRPr>
          </a:p>
        </p:txBody>
      </p:sp>
      <p:pic>
        <p:nvPicPr>
          <p:cNvPr id="23" name="Picture 22"/>
          <p:cNvPicPr>
            <a:picLocks noChangeAspect="1"/>
          </p:cNvPicPr>
          <p:nvPr/>
        </p:nvPicPr>
        <p:blipFill rotWithShape="1">
          <a:blip r:embed="rId12" cstate="print">
            <a:extLst>
              <a:ext uri="{28A0092B-C50C-407E-A947-70E740481C1C}">
                <a14:useLocalDpi xmlns:a14="http://schemas.microsoft.com/office/drawing/2010/main" val="0"/>
              </a:ext>
            </a:extLst>
          </a:blip>
          <a:srcRect t="1" r="59982" b="-5988"/>
          <a:stretch/>
        </p:blipFill>
        <p:spPr>
          <a:xfrm>
            <a:off x="11645154" y="6420116"/>
            <a:ext cx="487873" cy="429535"/>
          </a:xfrm>
          <a:prstGeom prst="rect">
            <a:avLst/>
          </a:prstGeom>
        </p:spPr>
      </p:pic>
      <p:sp>
        <p:nvSpPr>
          <p:cNvPr id="24" name="Text Placeholder 4"/>
          <p:cNvSpPr>
            <a:spLocks noGrp="1"/>
          </p:cNvSpPr>
          <p:nvPr>
            <p:ph type="body" sz="quarter" idx="10"/>
          </p:nvPr>
        </p:nvSpPr>
        <p:spPr>
          <a:xfrm>
            <a:off x="272049" y="304517"/>
            <a:ext cx="10945813" cy="750661"/>
          </a:xfrm>
          <a:prstGeom prst="rect">
            <a:avLst/>
          </a:prstGeom>
        </p:spPr>
        <p:txBody>
          <a:bodyPr/>
          <a:lstStyle>
            <a:lvl1pPr marL="0" indent="0">
              <a:buNone/>
              <a:defRPr sz="2925"/>
            </a:lvl1pPr>
          </a:lstStyle>
          <a:p>
            <a:pPr lvl="0"/>
            <a:r>
              <a:rPr lang="en-US"/>
              <a:t>Edit Master text styles</a:t>
            </a:r>
          </a:p>
        </p:txBody>
      </p:sp>
      <p:sp>
        <p:nvSpPr>
          <p:cNvPr id="25" name="Content Placeholder 6"/>
          <p:cNvSpPr>
            <a:spLocks noGrp="1"/>
          </p:cNvSpPr>
          <p:nvPr>
            <p:ph sz="quarter" idx="11"/>
          </p:nvPr>
        </p:nvSpPr>
        <p:spPr>
          <a:xfrm>
            <a:off x="287338" y="1377950"/>
            <a:ext cx="10945812"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462027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ALT Practise">
    <p:spTree>
      <p:nvGrpSpPr>
        <p:cNvPr id="1" name=""/>
        <p:cNvGrpSpPr/>
        <p:nvPr/>
      </p:nvGrpSpPr>
      <p:grpSpPr>
        <a:xfrm>
          <a:off x="0" y="0"/>
          <a:ext cx="0" cy="0"/>
          <a:chOff x="0" y="0"/>
          <a:chExt cx="0" cy="0"/>
        </a:xfrm>
      </p:grpSpPr>
      <p:sp>
        <p:nvSpPr>
          <p:cNvPr id="10" name="Rectangle 9"/>
          <p:cNvSpPr/>
          <p:nvPr/>
        </p:nvSpPr>
        <p:spPr>
          <a:xfrm>
            <a:off x="1" y="6381936"/>
            <a:ext cx="12186639"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entagon 10"/>
          <p:cNvSpPr/>
          <p:nvPr/>
        </p:nvSpPr>
        <p:spPr>
          <a:xfrm>
            <a:off x="112111" y="6444944"/>
            <a:ext cx="28080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860361" y="6444944"/>
            <a:ext cx="28080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13" name="Chevron 12"/>
          <p:cNvSpPr/>
          <p:nvPr/>
        </p:nvSpPr>
        <p:spPr>
          <a:xfrm>
            <a:off x="5600494" y="6444944"/>
            <a:ext cx="2808000" cy="358139"/>
          </a:xfrm>
          <a:prstGeom prst="chevron">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PRACTISE</a:t>
            </a:r>
            <a:endParaRPr lang="en-GB" sz="1300" b="1" dirty="0">
              <a:solidFill>
                <a:srgbClr val="0B5196"/>
              </a:solidFill>
            </a:endParaRPr>
          </a:p>
        </p:txBody>
      </p:sp>
      <p:sp>
        <p:nvSpPr>
          <p:cNvPr id="14" name="Chevron 13"/>
          <p:cNvSpPr/>
          <p:nvPr/>
        </p:nvSpPr>
        <p:spPr>
          <a:xfrm>
            <a:off x="8336532" y="6444944"/>
            <a:ext cx="28080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23" name="Picture 22"/>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11645154" y="6420116"/>
            <a:ext cx="487873" cy="429535"/>
          </a:xfrm>
          <a:prstGeom prst="rect">
            <a:avLst/>
          </a:prstGeom>
        </p:spPr>
      </p:pic>
      <p:sp>
        <p:nvSpPr>
          <p:cNvPr id="8" name="Text Placeholder 4"/>
          <p:cNvSpPr>
            <a:spLocks noGrp="1"/>
          </p:cNvSpPr>
          <p:nvPr>
            <p:ph type="body" sz="quarter" idx="10"/>
          </p:nvPr>
        </p:nvSpPr>
        <p:spPr>
          <a:xfrm>
            <a:off x="272048" y="304517"/>
            <a:ext cx="11626757" cy="750661"/>
          </a:xfrm>
          <a:prstGeom prst="rect">
            <a:avLst/>
          </a:prstGeom>
        </p:spPr>
        <p:txBody>
          <a:bodyPr/>
          <a:lstStyle>
            <a:lvl1pPr marL="0" indent="0">
              <a:buNone/>
              <a:defRPr sz="2925"/>
            </a:lvl1pPr>
          </a:lstStyle>
          <a:p>
            <a:pPr lvl="0"/>
            <a:r>
              <a:rPr lang="en-US"/>
              <a:t>Edit Master text styles</a:t>
            </a:r>
          </a:p>
        </p:txBody>
      </p:sp>
      <p:sp>
        <p:nvSpPr>
          <p:cNvPr id="9" name="Content Placeholder 6"/>
          <p:cNvSpPr>
            <a:spLocks noGrp="1"/>
          </p:cNvSpPr>
          <p:nvPr>
            <p:ph sz="quarter" idx="11"/>
          </p:nvPr>
        </p:nvSpPr>
        <p:spPr>
          <a:xfrm>
            <a:off x="287338" y="1377950"/>
            <a:ext cx="11626756"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367974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ALT Practise - Ruler">
    <p:spTree>
      <p:nvGrpSpPr>
        <p:cNvPr id="1" name=""/>
        <p:cNvGrpSpPr/>
        <p:nvPr/>
      </p:nvGrpSpPr>
      <p:grpSpPr>
        <a:xfrm>
          <a:off x="0" y="0"/>
          <a:ext cx="0" cy="0"/>
          <a:chOff x="0" y="0"/>
          <a:chExt cx="0" cy="0"/>
        </a:xfrm>
      </p:grpSpPr>
      <p:sp>
        <p:nvSpPr>
          <p:cNvPr id="10" name="Rectangle 9"/>
          <p:cNvSpPr/>
          <p:nvPr/>
        </p:nvSpPr>
        <p:spPr>
          <a:xfrm>
            <a:off x="1" y="6381936"/>
            <a:ext cx="12186639"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entagon 10"/>
          <p:cNvSpPr/>
          <p:nvPr/>
        </p:nvSpPr>
        <p:spPr>
          <a:xfrm>
            <a:off x="112111" y="6444944"/>
            <a:ext cx="28080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860361" y="6444944"/>
            <a:ext cx="28080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13" name="Chevron 12"/>
          <p:cNvSpPr/>
          <p:nvPr/>
        </p:nvSpPr>
        <p:spPr>
          <a:xfrm>
            <a:off x="5600494" y="6444944"/>
            <a:ext cx="2808000" cy="358139"/>
          </a:xfrm>
          <a:prstGeom prst="chevron">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PRACTISE</a:t>
            </a:r>
            <a:endParaRPr lang="en-GB" sz="1300" b="1" dirty="0">
              <a:solidFill>
                <a:srgbClr val="0B5196"/>
              </a:solidFill>
            </a:endParaRPr>
          </a:p>
        </p:txBody>
      </p:sp>
      <p:sp>
        <p:nvSpPr>
          <p:cNvPr id="14" name="Chevron 13"/>
          <p:cNvSpPr/>
          <p:nvPr/>
        </p:nvSpPr>
        <p:spPr>
          <a:xfrm>
            <a:off x="8336532" y="6444944"/>
            <a:ext cx="28080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sp>
        <p:nvSpPr>
          <p:cNvPr id="15" name="Rectangle 14"/>
          <p:cNvSpPr/>
          <p:nvPr/>
        </p:nvSpPr>
        <p:spPr>
          <a:xfrm>
            <a:off x="11489909" y="-12902"/>
            <a:ext cx="696730" cy="6394837"/>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16" name="Table 15"/>
          <p:cNvGraphicFramePr>
            <a:graphicFrameLocks noGrp="1"/>
          </p:cNvGraphicFramePr>
          <p:nvPr/>
        </p:nvGraphicFramePr>
        <p:xfrm>
          <a:off x="11559521" y="529722"/>
          <a:ext cx="612158" cy="5581320"/>
        </p:xfrm>
        <a:graphic>
          <a:graphicData uri="http://schemas.openxmlformats.org/drawingml/2006/table">
            <a:tbl>
              <a:tblPr firstRow="1" bandRow="1">
                <a:tableStyleId>{5C22544A-7EE6-4342-B048-85BDC9FD1C3A}</a:tableStyleId>
              </a:tblPr>
              <a:tblGrid>
                <a:gridCol w="612158">
                  <a:extLst>
                    <a:ext uri="{9D8B030D-6E8A-4147-A177-3AD203B41FA5}">
                      <a16:colId xmlns:a16="http://schemas.microsoft.com/office/drawing/2014/main" val="1173439250"/>
                    </a:ext>
                  </a:extLst>
                </a:gridCol>
              </a:tblGrid>
              <a:tr h="670794">
                <a:tc>
                  <a:txBody>
                    <a:bodyPr/>
                    <a:lstStyle/>
                    <a:p>
                      <a:pPr algn="ctr"/>
                      <a:r>
                        <a:rPr lang="en-GB" sz="800" b="1" dirty="0">
                          <a:solidFill>
                            <a:schemeClr val="bg1"/>
                          </a:solidFill>
                          <a:latin typeface="Lato" panose="020F0502020204030203" pitchFamily="34" charset="0"/>
                        </a:rPr>
                        <a:t>RETRIEVE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dirty="0">
                          <a:solidFill>
                            <a:schemeClr val="bg1"/>
                          </a:solidFill>
                          <a:latin typeface="Lato" panose="020F0502020204030203" pitchFamily="34" charset="0"/>
                        </a:rPr>
                        <a:t>DECODE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dirty="0">
                          <a:solidFill>
                            <a:schemeClr val="bg1"/>
                          </a:solidFill>
                          <a:effectLst/>
                          <a:latin typeface="Lato" panose="020F0502020204030203" pitchFamily="34" charset="0"/>
                        </a:rPr>
                        <a:t>CONNECT</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dirty="0">
                          <a:solidFill>
                            <a:schemeClr val="bg1"/>
                          </a:solidFill>
                          <a:latin typeface="Lato" panose="020F0502020204030203" pitchFamily="34" charset="0"/>
                        </a:rPr>
                        <a:t>VISUALISE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dirty="0">
                          <a:solidFill>
                            <a:schemeClr val="bg1"/>
                          </a:solidFill>
                          <a:latin typeface="Lato" panose="020F0502020204030203" pitchFamily="34" charset="0"/>
                        </a:rPr>
                        <a:t>SUMMARISE</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dirty="0">
                          <a:solidFill>
                            <a:schemeClr val="bg1"/>
                          </a:solidFill>
                          <a:latin typeface="Lato" panose="020F0502020204030203" pitchFamily="34" charset="0"/>
                        </a:rPr>
                        <a:t>INFER</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dirty="0">
                          <a:solidFill>
                            <a:schemeClr val="bg1"/>
                          </a:solidFill>
                          <a:latin typeface="Lato" panose="020F0502020204030203" pitchFamily="34" charset="0"/>
                        </a:rPr>
                        <a:t>PREDICT</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dirty="0">
                          <a:solidFill>
                            <a:schemeClr val="bg1"/>
                          </a:solidFill>
                          <a:latin typeface="Lato" panose="020F0502020204030203" pitchFamily="34" charset="0"/>
                        </a:rPr>
                        <a:t>EXAMINE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18" name="Group 17"/>
          <p:cNvGrpSpPr/>
          <p:nvPr/>
        </p:nvGrpSpPr>
        <p:grpSpPr>
          <a:xfrm>
            <a:off x="11629922" y="2865412"/>
            <a:ext cx="386112" cy="318172"/>
            <a:chOff x="3206569" y="2423806"/>
            <a:chExt cx="752955" cy="707366"/>
          </a:xfrm>
        </p:grpSpPr>
        <p:pic>
          <p:nvPicPr>
            <p:cNvPr id="19"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Image result for picture icon"/>
            <p:cNvPicPr>
              <a:picLocks noChangeAspect="1" noChangeArrowheads="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21" name="Picture 20"/>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725168" y="4247201"/>
            <a:ext cx="267422" cy="314182"/>
          </a:xfrm>
          <a:prstGeom prst="rect">
            <a:avLst/>
          </a:prstGeom>
        </p:spPr>
      </p:pic>
      <p:pic>
        <p:nvPicPr>
          <p:cNvPr id="22" name="Picture 4" descr="Image result for writing list icon"/>
          <p:cNvPicPr>
            <a:picLocks noChangeAspect="1" noChangeArrowheads="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1741487" y="3561335"/>
            <a:ext cx="206961" cy="29102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a:blip r:embed="rId8"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646192" y="2166177"/>
            <a:ext cx="377815" cy="361612"/>
          </a:xfrm>
          <a:prstGeom prst="rect">
            <a:avLst/>
          </a:prstGeom>
        </p:spPr>
      </p:pic>
      <p:pic>
        <p:nvPicPr>
          <p:cNvPr id="32" name="Picture 31"/>
          <p:cNvPicPr>
            <a:picLocks noChangeAspect="1"/>
          </p:cNvPicPr>
          <p:nvPr/>
        </p:nvPicPr>
        <p:blipFill rotWithShape="1">
          <a:blip r:embed="rId9">
            <a:duotone>
              <a:schemeClr val="bg2">
                <a:shade val="45000"/>
                <a:satMod val="135000"/>
              </a:schemeClr>
              <a:prstClr val="white"/>
            </a:duotone>
          </a:blip>
          <a:srcRect r="5491" b="17816"/>
          <a:stretch/>
        </p:blipFill>
        <p:spPr>
          <a:xfrm>
            <a:off x="11625042" y="1378199"/>
            <a:ext cx="416217" cy="361939"/>
          </a:xfrm>
          <a:prstGeom prst="rect">
            <a:avLst/>
          </a:prstGeom>
        </p:spPr>
      </p:pic>
      <p:pic>
        <p:nvPicPr>
          <p:cNvPr id="33" name="Picture 32"/>
          <p:cNvPicPr>
            <a:picLocks noChangeAspect="1"/>
          </p:cNvPicPr>
          <p:nvPr/>
        </p:nvPicPr>
        <p:blipFill rotWithShape="1">
          <a:blip r:embed="rId10">
            <a:duotone>
              <a:schemeClr val="bg2">
                <a:shade val="45000"/>
                <a:satMod val="135000"/>
              </a:schemeClr>
              <a:prstClr val="white"/>
            </a:duotone>
          </a:blip>
          <a:srcRect b="19186"/>
          <a:stretch/>
        </p:blipFill>
        <p:spPr>
          <a:xfrm>
            <a:off x="11631030" y="733844"/>
            <a:ext cx="397618" cy="321332"/>
          </a:xfrm>
          <a:prstGeom prst="rect">
            <a:avLst/>
          </a:prstGeom>
        </p:spPr>
      </p:pic>
      <p:pic>
        <p:nvPicPr>
          <p:cNvPr id="34" name="Picture 33"/>
          <p:cNvPicPr>
            <a:picLocks noChangeAspect="1"/>
          </p:cNvPicPr>
          <p:nvPr/>
        </p:nvPicPr>
        <p:blipFill rotWithShape="1">
          <a:blip r:embed="rId11">
            <a:duotone>
              <a:schemeClr val="bg2">
                <a:shade val="45000"/>
                <a:satMod val="135000"/>
              </a:schemeClr>
              <a:prstClr val="white"/>
            </a:duotone>
          </a:blip>
          <a:srcRect l="9752" t="14781" r="9444" b="31513"/>
          <a:stretch/>
        </p:blipFill>
        <p:spPr>
          <a:xfrm>
            <a:off x="11646190" y="5004136"/>
            <a:ext cx="393846" cy="291102"/>
          </a:xfrm>
          <a:prstGeom prst="rect">
            <a:avLst/>
          </a:prstGeom>
        </p:spPr>
      </p:pic>
      <p:pic>
        <p:nvPicPr>
          <p:cNvPr id="35" name="Picture 34"/>
          <p:cNvPicPr>
            <a:picLocks noChangeAspect="1"/>
          </p:cNvPicPr>
          <p:nvPr/>
        </p:nvPicPr>
        <p:blipFill rotWithShape="1">
          <a:blip r:embed="rId12">
            <a:duotone>
              <a:schemeClr val="bg2">
                <a:shade val="45000"/>
                <a:satMod val="135000"/>
              </a:schemeClr>
              <a:prstClr val="white"/>
            </a:duotone>
          </a:blip>
          <a:srcRect l="19250" r="21985" b="21255"/>
          <a:stretch/>
        </p:blipFill>
        <p:spPr>
          <a:xfrm>
            <a:off x="11736534" y="5610061"/>
            <a:ext cx="237138" cy="317761"/>
          </a:xfrm>
          <a:prstGeom prst="rect">
            <a:avLst/>
          </a:prstGeom>
        </p:spPr>
      </p:pic>
      <p:sp>
        <p:nvSpPr>
          <p:cNvPr id="36" name="Pentagon 35"/>
          <p:cNvSpPr/>
          <p:nvPr/>
        </p:nvSpPr>
        <p:spPr>
          <a:xfrm rot="5400000">
            <a:off x="11561797" y="3402"/>
            <a:ext cx="552955" cy="602231"/>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7" name="Rectangle 36"/>
          <p:cNvSpPr/>
          <p:nvPr/>
        </p:nvSpPr>
        <p:spPr>
          <a:xfrm>
            <a:off x="11489909" y="-6595"/>
            <a:ext cx="704800" cy="492699"/>
          </a:xfrm>
          <a:prstGeom prst="rect">
            <a:avLst/>
          </a:prstGeom>
        </p:spPr>
        <p:txBody>
          <a:bodyPr wrap="square">
            <a:spAutoFit/>
          </a:bodyPr>
          <a:lstStyle/>
          <a:p>
            <a:pPr algn="ctr"/>
            <a:r>
              <a:rPr lang="en-GB" sz="813" b="1" i="0" dirty="0">
                <a:solidFill>
                  <a:srgbClr val="0B5196"/>
                </a:solidFill>
                <a:latin typeface="+mn-lt"/>
              </a:rPr>
              <a:t>EVERY CHILD A READER</a:t>
            </a:r>
          </a:p>
          <a:p>
            <a:pPr algn="ctr"/>
            <a:endParaRPr lang="en-GB" sz="163" b="0" i="1" dirty="0">
              <a:solidFill>
                <a:srgbClr val="002060"/>
              </a:solidFill>
              <a:latin typeface="+mn-lt"/>
            </a:endParaRPr>
          </a:p>
        </p:txBody>
      </p:sp>
      <p:pic>
        <p:nvPicPr>
          <p:cNvPr id="23" name="Picture 22"/>
          <p:cNvPicPr>
            <a:picLocks noChangeAspect="1"/>
          </p:cNvPicPr>
          <p:nvPr/>
        </p:nvPicPr>
        <p:blipFill rotWithShape="1">
          <a:blip r:embed="rId13" cstate="print">
            <a:extLst>
              <a:ext uri="{28A0092B-C50C-407E-A947-70E740481C1C}">
                <a14:useLocalDpi xmlns:a14="http://schemas.microsoft.com/office/drawing/2010/main" val="0"/>
              </a:ext>
            </a:extLst>
          </a:blip>
          <a:srcRect t="1" r="59982" b="-5988"/>
          <a:stretch/>
        </p:blipFill>
        <p:spPr>
          <a:xfrm>
            <a:off x="11645154" y="6420116"/>
            <a:ext cx="487873" cy="429535"/>
          </a:xfrm>
          <a:prstGeom prst="rect">
            <a:avLst/>
          </a:prstGeom>
        </p:spPr>
      </p:pic>
      <p:sp>
        <p:nvSpPr>
          <p:cNvPr id="24" name="Text Placeholder 4"/>
          <p:cNvSpPr>
            <a:spLocks noGrp="1"/>
          </p:cNvSpPr>
          <p:nvPr>
            <p:ph type="body" sz="quarter" idx="10"/>
          </p:nvPr>
        </p:nvSpPr>
        <p:spPr>
          <a:xfrm>
            <a:off x="272049" y="304517"/>
            <a:ext cx="10945813" cy="750661"/>
          </a:xfrm>
          <a:prstGeom prst="rect">
            <a:avLst/>
          </a:prstGeom>
        </p:spPr>
        <p:txBody>
          <a:bodyPr/>
          <a:lstStyle>
            <a:lvl1pPr marL="0" indent="0">
              <a:buNone/>
              <a:defRPr sz="2925"/>
            </a:lvl1pPr>
          </a:lstStyle>
          <a:p>
            <a:pPr lvl="0"/>
            <a:r>
              <a:rPr lang="en-US"/>
              <a:t>Edit Master text styles</a:t>
            </a:r>
          </a:p>
        </p:txBody>
      </p:sp>
      <p:sp>
        <p:nvSpPr>
          <p:cNvPr id="25" name="Content Placeholder 6"/>
          <p:cNvSpPr>
            <a:spLocks noGrp="1"/>
          </p:cNvSpPr>
          <p:nvPr>
            <p:ph sz="quarter" idx="11"/>
          </p:nvPr>
        </p:nvSpPr>
        <p:spPr>
          <a:xfrm>
            <a:off x="287338" y="1377950"/>
            <a:ext cx="10945812"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642661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ALT Secure">
    <p:spTree>
      <p:nvGrpSpPr>
        <p:cNvPr id="1" name=""/>
        <p:cNvGrpSpPr/>
        <p:nvPr/>
      </p:nvGrpSpPr>
      <p:grpSpPr>
        <a:xfrm>
          <a:off x="0" y="0"/>
          <a:ext cx="0" cy="0"/>
          <a:chOff x="0" y="0"/>
          <a:chExt cx="0" cy="0"/>
        </a:xfrm>
      </p:grpSpPr>
      <p:sp>
        <p:nvSpPr>
          <p:cNvPr id="10" name="Rectangle 9"/>
          <p:cNvSpPr/>
          <p:nvPr/>
        </p:nvSpPr>
        <p:spPr>
          <a:xfrm>
            <a:off x="1" y="6381936"/>
            <a:ext cx="12186639"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entagon 10"/>
          <p:cNvSpPr/>
          <p:nvPr/>
        </p:nvSpPr>
        <p:spPr>
          <a:xfrm>
            <a:off x="112111" y="6444944"/>
            <a:ext cx="28080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860361" y="6444944"/>
            <a:ext cx="28080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13" name="Chevron 12"/>
          <p:cNvSpPr/>
          <p:nvPr/>
        </p:nvSpPr>
        <p:spPr>
          <a:xfrm>
            <a:off x="5600494" y="6444944"/>
            <a:ext cx="28080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14" name="Chevron 13"/>
          <p:cNvSpPr/>
          <p:nvPr/>
        </p:nvSpPr>
        <p:spPr>
          <a:xfrm>
            <a:off x="8336532" y="6444944"/>
            <a:ext cx="2808000" cy="358139"/>
          </a:xfrm>
          <a:prstGeom prst="chevron">
            <a:avLst/>
          </a:prstGeom>
          <a:solidFill>
            <a:srgbClr val="FFFFFF"/>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SECURE</a:t>
            </a:r>
            <a:endParaRPr lang="en-GB" sz="1300" b="1" dirty="0">
              <a:solidFill>
                <a:srgbClr val="0B5196"/>
              </a:solidFill>
            </a:endParaRPr>
          </a:p>
        </p:txBody>
      </p:sp>
      <p:pic>
        <p:nvPicPr>
          <p:cNvPr id="22" name="Picture 21"/>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11645154" y="6420116"/>
            <a:ext cx="487873" cy="429535"/>
          </a:xfrm>
          <a:prstGeom prst="rect">
            <a:avLst/>
          </a:prstGeom>
        </p:spPr>
      </p:pic>
      <p:sp>
        <p:nvSpPr>
          <p:cNvPr id="8" name="Text Placeholder 4"/>
          <p:cNvSpPr>
            <a:spLocks noGrp="1"/>
          </p:cNvSpPr>
          <p:nvPr>
            <p:ph type="body" sz="quarter" idx="10"/>
          </p:nvPr>
        </p:nvSpPr>
        <p:spPr>
          <a:xfrm>
            <a:off x="272048" y="304517"/>
            <a:ext cx="11626757" cy="750661"/>
          </a:xfrm>
          <a:prstGeom prst="rect">
            <a:avLst/>
          </a:prstGeom>
        </p:spPr>
        <p:txBody>
          <a:bodyPr/>
          <a:lstStyle>
            <a:lvl1pPr marL="0" indent="0">
              <a:buNone/>
              <a:defRPr sz="2925"/>
            </a:lvl1pPr>
          </a:lstStyle>
          <a:p>
            <a:pPr lvl="0"/>
            <a:r>
              <a:rPr lang="en-US"/>
              <a:t>Edit Master text styles</a:t>
            </a:r>
          </a:p>
        </p:txBody>
      </p:sp>
      <p:sp>
        <p:nvSpPr>
          <p:cNvPr id="9" name="Content Placeholder 6"/>
          <p:cNvSpPr>
            <a:spLocks noGrp="1"/>
          </p:cNvSpPr>
          <p:nvPr>
            <p:ph sz="quarter" idx="11"/>
          </p:nvPr>
        </p:nvSpPr>
        <p:spPr>
          <a:xfrm>
            <a:off x="287338" y="1377950"/>
            <a:ext cx="11626756"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770731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ALT Secure - Ruler">
    <p:spTree>
      <p:nvGrpSpPr>
        <p:cNvPr id="1" name=""/>
        <p:cNvGrpSpPr/>
        <p:nvPr/>
      </p:nvGrpSpPr>
      <p:grpSpPr>
        <a:xfrm>
          <a:off x="0" y="0"/>
          <a:ext cx="0" cy="0"/>
          <a:chOff x="0" y="0"/>
          <a:chExt cx="0" cy="0"/>
        </a:xfrm>
      </p:grpSpPr>
      <p:sp>
        <p:nvSpPr>
          <p:cNvPr id="10" name="Rectangle 9"/>
          <p:cNvSpPr/>
          <p:nvPr/>
        </p:nvSpPr>
        <p:spPr>
          <a:xfrm>
            <a:off x="1" y="6381936"/>
            <a:ext cx="12186639"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entagon 10"/>
          <p:cNvSpPr/>
          <p:nvPr/>
        </p:nvSpPr>
        <p:spPr>
          <a:xfrm>
            <a:off x="112111" y="6444944"/>
            <a:ext cx="28080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860361" y="6444944"/>
            <a:ext cx="28080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13" name="Chevron 12"/>
          <p:cNvSpPr/>
          <p:nvPr/>
        </p:nvSpPr>
        <p:spPr>
          <a:xfrm>
            <a:off x="5600494" y="6444944"/>
            <a:ext cx="28080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14" name="Chevron 13"/>
          <p:cNvSpPr/>
          <p:nvPr/>
        </p:nvSpPr>
        <p:spPr>
          <a:xfrm>
            <a:off x="8336532" y="6444944"/>
            <a:ext cx="2808000" cy="358139"/>
          </a:xfrm>
          <a:prstGeom prst="chevron">
            <a:avLst/>
          </a:prstGeom>
          <a:solidFill>
            <a:srgbClr val="FFFFFF"/>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SECURE</a:t>
            </a:r>
            <a:endParaRPr lang="en-GB" sz="1300" b="1" dirty="0">
              <a:solidFill>
                <a:srgbClr val="0B5196"/>
              </a:solidFill>
            </a:endParaRPr>
          </a:p>
        </p:txBody>
      </p:sp>
      <p:sp>
        <p:nvSpPr>
          <p:cNvPr id="15" name="Rectangle 14"/>
          <p:cNvSpPr/>
          <p:nvPr/>
        </p:nvSpPr>
        <p:spPr>
          <a:xfrm>
            <a:off x="11489909" y="-12902"/>
            <a:ext cx="696730" cy="6394837"/>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16" name="Table 15"/>
          <p:cNvGraphicFramePr>
            <a:graphicFrameLocks noGrp="1"/>
          </p:cNvGraphicFramePr>
          <p:nvPr/>
        </p:nvGraphicFramePr>
        <p:xfrm>
          <a:off x="11559521" y="529722"/>
          <a:ext cx="612158" cy="5581320"/>
        </p:xfrm>
        <a:graphic>
          <a:graphicData uri="http://schemas.openxmlformats.org/drawingml/2006/table">
            <a:tbl>
              <a:tblPr firstRow="1" bandRow="1">
                <a:tableStyleId>{5C22544A-7EE6-4342-B048-85BDC9FD1C3A}</a:tableStyleId>
              </a:tblPr>
              <a:tblGrid>
                <a:gridCol w="612158">
                  <a:extLst>
                    <a:ext uri="{9D8B030D-6E8A-4147-A177-3AD203B41FA5}">
                      <a16:colId xmlns:a16="http://schemas.microsoft.com/office/drawing/2014/main" val="1173439250"/>
                    </a:ext>
                  </a:extLst>
                </a:gridCol>
              </a:tblGrid>
              <a:tr h="670794">
                <a:tc>
                  <a:txBody>
                    <a:bodyPr/>
                    <a:lstStyle/>
                    <a:p>
                      <a:pPr algn="ctr"/>
                      <a:r>
                        <a:rPr lang="en-GB" sz="800" b="1" dirty="0">
                          <a:solidFill>
                            <a:schemeClr val="bg1"/>
                          </a:solidFill>
                          <a:latin typeface="Lato" panose="020F0502020204030203" pitchFamily="34" charset="0"/>
                        </a:rPr>
                        <a:t>RETRIEVE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dirty="0">
                          <a:solidFill>
                            <a:schemeClr val="bg1"/>
                          </a:solidFill>
                          <a:latin typeface="Lato" panose="020F0502020204030203" pitchFamily="34" charset="0"/>
                        </a:rPr>
                        <a:t>DECODE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dirty="0">
                          <a:solidFill>
                            <a:schemeClr val="bg1"/>
                          </a:solidFill>
                          <a:effectLst/>
                          <a:latin typeface="Lato" panose="020F0502020204030203" pitchFamily="34" charset="0"/>
                        </a:rPr>
                        <a:t>CONNECT</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dirty="0">
                          <a:solidFill>
                            <a:schemeClr val="bg1"/>
                          </a:solidFill>
                          <a:latin typeface="Lato" panose="020F0502020204030203" pitchFamily="34" charset="0"/>
                        </a:rPr>
                        <a:t>VISUALISE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dirty="0">
                          <a:solidFill>
                            <a:schemeClr val="bg1"/>
                          </a:solidFill>
                          <a:latin typeface="Lato" panose="020F0502020204030203" pitchFamily="34" charset="0"/>
                        </a:rPr>
                        <a:t>SUMMARISE</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dirty="0">
                          <a:solidFill>
                            <a:schemeClr val="bg1"/>
                          </a:solidFill>
                          <a:latin typeface="Lato" panose="020F0502020204030203" pitchFamily="34" charset="0"/>
                        </a:rPr>
                        <a:t>INFER</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dirty="0">
                          <a:solidFill>
                            <a:schemeClr val="bg1"/>
                          </a:solidFill>
                          <a:latin typeface="Lato" panose="020F0502020204030203" pitchFamily="34" charset="0"/>
                        </a:rPr>
                        <a:t>PREDICT</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dirty="0">
                          <a:solidFill>
                            <a:schemeClr val="bg1"/>
                          </a:solidFill>
                          <a:latin typeface="Lato" panose="020F0502020204030203" pitchFamily="34" charset="0"/>
                        </a:rPr>
                        <a:t>EXAMINE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26" name="Group 25"/>
          <p:cNvGrpSpPr/>
          <p:nvPr/>
        </p:nvGrpSpPr>
        <p:grpSpPr>
          <a:xfrm>
            <a:off x="11629922" y="2865412"/>
            <a:ext cx="386112" cy="318172"/>
            <a:chOff x="3206569" y="2423806"/>
            <a:chExt cx="752955" cy="707366"/>
          </a:xfrm>
        </p:grpSpPr>
        <p:pic>
          <p:nvPicPr>
            <p:cNvPr id="27"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29" name="Picture 28"/>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725168" y="4247201"/>
            <a:ext cx="267422" cy="314182"/>
          </a:xfrm>
          <a:prstGeom prst="rect">
            <a:avLst/>
          </a:prstGeom>
        </p:spPr>
      </p:pic>
      <p:pic>
        <p:nvPicPr>
          <p:cNvPr id="30" name="Picture 4" descr="Image result for writing list icon"/>
          <p:cNvPicPr>
            <a:picLocks noChangeAspect="1" noChangeArrowheads="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1741487" y="3561335"/>
            <a:ext cx="206961" cy="29102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1646192" y="2166177"/>
            <a:ext cx="377815" cy="361612"/>
          </a:xfrm>
          <a:prstGeom prst="rect">
            <a:avLst/>
          </a:prstGeom>
        </p:spPr>
      </p:pic>
      <p:pic>
        <p:nvPicPr>
          <p:cNvPr id="32" name="Picture 31"/>
          <p:cNvPicPr>
            <a:picLocks noChangeAspect="1"/>
          </p:cNvPicPr>
          <p:nvPr/>
        </p:nvPicPr>
        <p:blipFill rotWithShape="1">
          <a:blip r:embed="rId8">
            <a:duotone>
              <a:schemeClr val="bg2">
                <a:shade val="45000"/>
                <a:satMod val="135000"/>
              </a:schemeClr>
              <a:prstClr val="white"/>
            </a:duotone>
          </a:blip>
          <a:srcRect r="5491" b="17816"/>
          <a:stretch/>
        </p:blipFill>
        <p:spPr>
          <a:xfrm>
            <a:off x="11625042" y="1378199"/>
            <a:ext cx="416217" cy="361939"/>
          </a:xfrm>
          <a:prstGeom prst="rect">
            <a:avLst/>
          </a:prstGeom>
        </p:spPr>
      </p:pic>
      <p:pic>
        <p:nvPicPr>
          <p:cNvPr id="33" name="Picture 32"/>
          <p:cNvPicPr>
            <a:picLocks noChangeAspect="1"/>
          </p:cNvPicPr>
          <p:nvPr/>
        </p:nvPicPr>
        <p:blipFill rotWithShape="1">
          <a:blip r:embed="rId9">
            <a:duotone>
              <a:schemeClr val="bg2">
                <a:shade val="45000"/>
                <a:satMod val="135000"/>
              </a:schemeClr>
              <a:prstClr val="white"/>
            </a:duotone>
          </a:blip>
          <a:srcRect b="19186"/>
          <a:stretch/>
        </p:blipFill>
        <p:spPr>
          <a:xfrm>
            <a:off x="11631030" y="733844"/>
            <a:ext cx="397618" cy="321332"/>
          </a:xfrm>
          <a:prstGeom prst="rect">
            <a:avLst/>
          </a:prstGeom>
        </p:spPr>
      </p:pic>
      <p:pic>
        <p:nvPicPr>
          <p:cNvPr id="34" name="Picture 33"/>
          <p:cNvPicPr>
            <a:picLocks noChangeAspect="1"/>
          </p:cNvPicPr>
          <p:nvPr/>
        </p:nvPicPr>
        <p:blipFill rotWithShape="1">
          <a:blip r:embed="rId10">
            <a:duotone>
              <a:schemeClr val="bg2">
                <a:shade val="45000"/>
                <a:satMod val="135000"/>
              </a:schemeClr>
              <a:prstClr val="white"/>
            </a:duotone>
          </a:blip>
          <a:srcRect l="9752" t="14781" r="9444" b="31513"/>
          <a:stretch/>
        </p:blipFill>
        <p:spPr>
          <a:xfrm>
            <a:off x="11646190" y="5004136"/>
            <a:ext cx="393846" cy="291102"/>
          </a:xfrm>
          <a:prstGeom prst="rect">
            <a:avLst/>
          </a:prstGeom>
        </p:spPr>
      </p:pic>
      <p:pic>
        <p:nvPicPr>
          <p:cNvPr id="35" name="Picture 34"/>
          <p:cNvPicPr>
            <a:picLocks noChangeAspect="1"/>
          </p:cNvPicPr>
          <p:nvPr/>
        </p:nvPicPr>
        <p:blipFill rotWithShape="1">
          <a:blip r:embed="rId11">
            <a:duotone>
              <a:schemeClr val="bg2">
                <a:shade val="45000"/>
                <a:satMod val="135000"/>
              </a:schemeClr>
              <a:prstClr val="white"/>
            </a:duotone>
          </a:blip>
          <a:srcRect l="19250" r="21985" b="21255"/>
          <a:stretch/>
        </p:blipFill>
        <p:spPr>
          <a:xfrm>
            <a:off x="11736534" y="5610061"/>
            <a:ext cx="237138" cy="317761"/>
          </a:xfrm>
          <a:prstGeom prst="rect">
            <a:avLst/>
          </a:prstGeom>
        </p:spPr>
      </p:pic>
      <p:sp>
        <p:nvSpPr>
          <p:cNvPr id="36" name="Pentagon 35"/>
          <p:cNvSpPr/>
          <p:nvPr/>
        </p:nvSpPr>
        <p:spPr>
          <a:xfrm rot="5400000">
            <a:off x="11561797" y="3402"/>
            <a:ext cx="552955" cy="602231"/>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7" name="Rectangle 36"/>
          <p:cNvSpPr/>
          <p:nvPr/>
        </p:nvSpPr>
        <p:spPr>
          <a:xfrm>
            <a:off x="11489909" y="-6595"/>
            <a:ext cx="704800" cy="492699"/>
          </a:xfrm>
          <a:prstGeom prst="rect">
            <a:avLst/>
          </a:prstGeom>
        </p:spPr>
        <p:txBody>
          <a:bodyPr wrap="square">
            <a:spAutoFit/>
          </a:bodyPr>
          <a:lstStyle/>
          <a:p>
            <a:pPr algn="ctr"/>
            <a:r>
              <a:rPr lang="en-GB" sz="813" b="1" i="0" dirty="0">
                <a:solidFill>
                  <a:srgbClr val="0B5196"/>
                </a:solidFill>
                <a:latin typeface="+mn-lt"/>
              </a:rPr>
              <a:t>EVERY CHILD A READER</a:t>
            </a:r>
          </a:p>
          <a:p>
            <a:pPr algn="ctr"/>
            <a:endParaRPr lang="en-GB" sz="163" b="0" i="1" dirty="0">
              <a:solidFill>
                <a:srgbClr val="002060"/>
              </a:solidFill>
              <a:latin typeface="+mn-lt"/>
            </a:endParaRPr>
          </a:p>
        </p:txBody>
      </p:sp>
      <p:pic>
        <p:nvPicPr>
          <p:cNvPr id="22" name="Picture 21"/>
          <p:cNvPicPr>
            <a:picLocks noChangeAspect="1"/>
          </p:cNvPicPr>
          <p:nvPr/>
        </p:nvPicPr>
        <p:blipFill rotWithShape="1">
          <a:blip r:embed="rId12" cstate="print">
            <a:extLst>
              <a:ext uri="{28A0092B-C50C-407E-A947-70E740481C1C}">
                <a14:useLocalDpi xmlns:a14="http://schemas.microsoft.com/office/drawing/2010/main" val="0"/>
              </a:ext>
            </a:extLst>
          </a:blip>
          <a:srcRect t="1" r="59982" b="-5988"/>
          <a:stretch/>
        </p:blipFill>
        <p:spPr>
          <a:xfrm>
            <a:off x="11645154" y="6420116"/>
            <a:ext cx="487873" cy="429535"/>
          </a:xfrm>
          <a:prstGeom prst="rect">
            <a:avLst/>
          </a:prstGeom>
        </p:spPr>
      </p:pic>
      <p:sp>
        <p:nvSpPr>
          <p:cNvPr id="23" name="Text Placeholder 4"/>
          <p:cNvSpPr>
            <a:spLocks noGrp="1"/>
          </p:cNvSpPr>
          <p:nvPr>
            <p:ph type="body" sz="quarter" idx="10"/>
          </p:nvPr>
        </p:nvSpPr>
        <p:spPr>
          <a:xfrm>
            <a:off x="272049" y="304517"/>
            <a:ext cx="10945813" cy="750661"/>
          </a:xfrm>
          <a:prstGeom prst="rect">
            <a:avLst/>
          </a:prstGeom>
        </p:spPr>
        <p:txBody>
          <a:bodyPr/>
          <a:lstStyle>
            <a:lvl1pPr marL="0" indent="0">
              <a:buNone/>
              <a:defRPr sz="2925"/>
            </a:lvl1pPr>
          </a:lstStyle>
          <a:p>
            <a:pPr lvl="0"/>
            <a:r>
              <a:rPr lang="en-US"/>
              <a:t>Edit Master text styles</a:t>
            </a:r>
          </a:p>
        </p:txBody>
      </p:sp>
      <p:sp>
        <p:nvSpPr>
          <p:cNvPr id="24" name="Content Placeholder 6"/>
          <p:cNvSpPr>
            <a:spLocks noGrp="1"/>
          </p:cNvSpPr>
          <p:nvPr>
            <p:ph sz="quarter" idx="11"/>
          </p:nvPr>
        </p:nvSpPr>
        <p:spPr>
          <a:xfrm>
            <a:off x="287338" y="1377950"/>
            <a:ext cx="10945812"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689746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8" name="Picture 7"/>
          <p:cNvPicPr/>
          <p:nvPr userDrawn="1"/>
        </p:nvPicPr>
        <p:blipFill>
          <a:blip r:embed="rId2" cstate="print">
            <a:extLst>
              <a:ext uri="{28A0092B-C50C-407E-A947-70E740481C1C}">
                <a14:useLocalDpi xmlns:a14="http://schemas.microsoft.com/office/drawing/2010/main" val="0"/>
              </a:ext>
            </a:extLst>
          </a:blip>
          <a:stretch>
            <a:fillRect/>
          </a:stretch>
        </p:blipFill>
        <p:spPr>
          <a:xfrm>
            <a:off x="74945" y="6214548"/>
            <a:ext cx="612111" cy="506928"/>
          </a:xfrm>
          <a:prstGeom prst="rect">
            <a:avLst/>
          </a:prstGeom>
        </p:spPr>
      </p:pic>
      <p:sp>
        <p:nvSpPr>
          <p:cNvPr id="9" name="Pentagon 8"/>
          <p:cNvSpPr/>
          <p:nvPr userDrawn="1"/>
        </p:nvSpPr>
        <p:spPr>
          <a:xfrm>
            <a:off x="914401" y="6356352"/>
            <a:ext cx="1766684" cy="325279"/>
          </a:xfrm>
          <a:prstGeom prst="homePlate">
            <a:avLst/>
          </a:prstGeom>
          <a:solidFill>
            <a:schemeClr val="accent1">
              <a:lumMod val="40000"/>
              <a:lumOff val="60000"/>
            </a:schemeClr>
          </a:solidFill>
          <a:ln w="38100">
            <a:solidFill>
              <a:schemeClr val="tx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1800" b="1" dirty="0">
                <a:latin typeface="Lato" panose="020F0502020204030203" pitchFamily="34" charset="0"/>
              </a:rPr>
              <a:t>Retrieve</a:t>
            </a:r>
          </a:p>
        </p:txBody>
      </p:sp>
    </p:spTree>
    <p:extLst>
      <p:ext uri="{BB962C8B-B14F-4D97-AF65-F5344CB8AC3E}">
        <p14:creationId xmlns:p14="http://schemas.microsoft.com/office/powerpoint/2010/main" val="38814403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Main content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FB84E8E-0C8B-5F99-E479-C2DA00BE7FA1}"/>
              </a:ext>
            </a:extLst>
          </p:cNvPr>
          <p:cNvSpPr/>
          <p:nvPr userDrawn="1"/>
        </p:nvSpPr>
        <p:spPr>
          <a:xfrm>
            <a:off x="0" y="1"/>
            <a:ext cx="12192000" cy="174731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p>
        </p:txBody>
      </p:sp>
    </p:spTree>
    <p:extLst>
      <p:ext uri="{BB962C8B-B14F-4D97-AF65-F5344CB8AC3E}">
        <p14:creationId xmlns:p14="http://schemas.microsoft.com/office/powerpoint/2010/main" val="17115058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Entrance and Exit WW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DFA1A3-2E3A-AAA8-D01C-E9FA15C7AC29}"/>
              </a:ext>
            </a:extLst>
          </p:cNvPr>
          <p:cNvPicPr>
            <a:picLocks noChangeAspect="1"/>
          </p:cNvPicPr>
          <p:nvPr userDrawn="1"/>
        </p:nvPicPr>
        <p:blipFill>
          <a:blip r:embed="rId2"/>
          <a:stretch>
            <a:fillRect/>
          </a:stretch>
        </p:blipFill>
        <p:spPr>
          <a:xfrm>
            <a:off x="122903" y="95251"/>
            <a:ext cx="11946194" cy="6667497"/>
          </a:xfrm>
          <a:prstGeom prst="rect">
            <a:avLst/>
          </a:prstGeom>
        </p:spPr>
      </p:pic>
    </p:spTree>
    <p:extLst>
      <p:ext uri="{BB962C8B-B14F-4D97-AF65-F5344CB8AC3E}">
        <p14:creationId xmlns:p14="http://schemas.microsoft.com/office/powerpoint/2010/main" val="23535873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Entrance slide">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27781" y="147179"/>
            <a:ext cx="11736438" cy="6563641"/>
          </a:xfrm>
          <a:prstGeom prst="rect">
            <a:avLst/>
          </a:prstGeom>
        </p:spPr>
      </p:pic>
    </p:spTree>
    <p:extLst>
      <p:ext uri="{BB962C8B-B14F-4D97-AF65-F5344CB8AC3E}">
        <p14:creationId xmlns:p14="http://schemas.microsoft.com/office/powerpoint/2010/main" val="27693509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Lesson exit">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42070" y="147179"/>
            <a:ext cx="11707859" cy="6563641"/>
          </a:xfrm>
          <a:prstGeom prst="rect">
            <a:avLst/>
          </a:prstGeom>
        </p:spPr>
      </p:pic>
    </p:spTree>
    <p:extLst>
      <p:ext uri="{BB962C8B-B14F-4D97-AF65-F5344CB8AC3E}">
        <p14:creationId xmlns:p14="http://schemas.microsoft.com/office/powerpoint/2010/main" val="19761884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LT Title - Spaced Retrieval">
    <p:spTree>
      <p:nvGrpSpPr>
        <p:cNvPr id="1" name=""/>
        <p:cNvGrpSpPr/>
        <p:nvPr/>
      </p:nvGrpSpPr>
      <p:grpSpPr>
        <a:xfrm>
          <a:off x="0" y="0"/>
          <a:ext cx="0" cy="0"/>
          <a:chOff x="0" y="0"/>
          <a:chExt cx="0" cy="0"/>
        </a:xfrm>
      </p:grpSpPr>
      <p:sp>
        <p:nvSpPr>
          <p:cNvPr id="25" name="TextBox 24"/>
          <p:cNvSpPr txBox="1"/>
          <p:nvPr/>
        </p:nvSpPr>
        <p:spPr>
          <a:xfrm>
            <a:off x="304799" y="1229339"/>
            <a:ext cx="3708000" cy="4680000"/>
          </a:xfrm>
          <a:prstGeom prst="rect">
            <a:avLst/>
          </a:prstGeom>
          <a:solidFill>
            <a:schemeClr val="bg1"/>
          </a:solidFill>
          <a:ln w="28575">
            <a:solidFill>
              <a:srgbClr val="0B5196"/>
            </a:solidFill>
          </a:ln>
        </p:spPr>
        <p:txBody>
          <a:bodyPr wrap="square" rtlCol="0">
            <a:spAutoFit/>
          </a:bodyPr>
          <a:lstStyle/>
          <a:p>
            <a:endParaRPr lang="en-GB"/>
          </a:p>
        </p:txBody>
      </p:sp>
      <p:sp>
        <p:nvSpPr>
          <p:cNvPr id="33" name="TextBox 32"/>
          <p:cNvSpPr txBox="1"/>
          <p:nvPr/>
        </p:nvSpPr>
        <p:spPr>
          <a:xfrm>
            <a:off x="4258232" y="1229338"/>
            <a:ext cx="3708000" cy="4680000"/>
          </a:xfrm>
          <a:prstGeom prst="rect">
            <a:avLst/>
          </a:prstGeom>
          <a:solidFill>
            <a:schemeClr val="bg1"/>
          </a:solidFill>
          <a:ln w="28575">
            <a:solidFill>
              <a:srgbClr val="0B5196"/>
            </a:solidFill>
          </a:ln>
        </p:spPr>
        <p:txBody>
          <a:bodyPr wrap="square" rtlCol="0">
            <a:spAutoFit/>
          </a:bodyPr>
          <a:lstStyle/>
          <a:p>
            <a:endParaRPr lang="en-GB"/>
          </a:p>
        </p:txBody>
      </p:sp>
      <p:sp>
        <p:nvSpPr>
          <p:cNvPr id="34" name="TextBox 33"/>
          <p:cNvSpPr txBox="1"/>
          <p:nvPr/>
        </p:nvSpPr>
        <p:spPr>
          <a:xfrm>
            <a:off x="8220631" y="1235971"/>
            <a:ext cx="3708000" cy="4680000"/>
          </a:xfrm>
          <a:prstGeom prst="rect">
            <a:avLst/>
          </a:prstGeom>
          <a:solidFill>
            <a:schemeClr val="bg1"/>
          </a:solidFill>
          <a:ln w="28575">
            <a:solidFill>
              <a:srgbClr val="0B5196"/>
            </a:solidFill>
          </a:ln>
        </p:spPr>
        <p:txBody>
          <a:bodyPr wrap="square" rtlCol="0">
            <a:spAutoFit/>
          </a:bodyPr>
          <a:lstStyle/>
          <a:p>
            <a:endParaRPr lang="en-GB"/>
          </a:p>
        </p:txBody>
      </p:sp>
      <p:sp>
        <p:nvSpPr>
          <p:cNvPr id="26" name="TextBox 25"/>
          <p:cNvSpPr txBox="1"/>
          <p:nvPr/>
        </p:nvSpPr>
        <p:spPr>
          <a:xfrm>
            <a:off x="304799" y="1245664"/>
            <a:ext cx="3708000" cy="414024"/>
          </a:xfrm>
          <a:prstGeom prst="rect">
            <a:avLst/>
          </a:prstGeom>
          <a:solidFill>
            <a:srgbClr val="002060"/>
          </a:solidFill>
        </p:spPr>
        <p:txBody>
          <a:bodyPr wrap="square" rtlCol="0">
            <a:spAutoFit/>
          </a:bodyPr>
          <a:lstStyle/>
          <a:p>
            <a:pPr algn="ctr">
              <a:lnSpc>
                <a:spcPts val="2500"/>
              </a:lnSpc>
            </a:pPr>
            <a:r>
              <a:rPr lang="en-GB" sz="2400" baseline="0">
                <a:solidFill>
                  <a:schemeClr val="bg1"/>
                </a:solidFill>
              </a:rPr>
              <a:t>Long-term Learning</a:t>
            </a:r>
            <a:endParaRPr lang="en-GB" sz="2400">
              <a:solidFill>
                <a:schemeClr val="bg1"/>
              </a:solidFill>
            </a:endParaRPr>
          </a:p>
        </p:txBody>
      </p:sp>
      <p:sp>
        <p:nvSpPr>
          <p:cNvPr id="36" name="TextBox 35"/>
          <p:cNvSpPr txBox="1"/>
          <p:nvPr/>
        </p:nvSpPr>
        <p:spPr>
          <a:xfrm>
            <a:off x="4268894" y="1245664"/>
            <a:ext cx="3708000" cy="412934"/>
          </a:xfrm>
          <a:prstGeom prst="rect">
            <a:avLst/>
          </a:prstGeom>
          <a:solidFill>
            <a:srgbClr val="002060"/>
          </a:solidFill>
        </p:spPr>
        <p:txBody>
          <a:bodyPr wrap="square" rtlCol="0">
            <a:spAutoFit/>
          </a:bodyPr>
          <a:lstStyle/>
          <a:p>
            <a:pPr algn="ctr">
              <a:lnSpc>
                <a:spcPts val="2500"/>
              </a:lnSpc>
            </a:pPr>
            <a:r>
              <a:rPr lang="en-GB" sz="2400" baseline="0">
                <a:solidFill>
                  <a:schemeClr val="bg1"/>
                </a:solidFill>
              </a:rPr>
              <a:t>Related Learning</a:t>
            </a:r>
            <a:endParaRPr lang="en-GB" sz="2400">
              <a:solidFill>
                <a:schemeClr val="bg1"/>
              </a:solidFill>
            </a:endParaRPr>
          </a:p>
        </p:txBody>
      </p:sp>
      <p:sp>
        <p:nvSpPr>
          <p:cNvPr id="37" name="TextBox 36"/>
          <p:cNvSpPr txBox="1"/>
          <p:nvPr/>
        </p:nvSpPr>
        <p:spPr>
          <a:xfrm>
            <a:off x="8238560" y="1245664"/>
            <a:ext cx="3708000" cy="414024"/>
          </a:xfrm>
          <a:prstGeom prst="rect">
            <a:avLst/>
          </a:prstGeom>
          <a:solidFill>
            <a:srgbClr val="002060"/>
          </a:solidFill>
        </p:spPr>
        <p:txBody>
          <a:bodyPr wrap="square" rtlCol="0">
            <a:spAutoFit/>
          </a:bodyPr>
          <a:lstStyle/>
          <a:p>
            <a:pPr algn="ctr">
              <a:lnSpc>
                <a:spcPts val="2500"/>
              </a:lnSpc>
            </a:pPr>
            <a:r>
              <a:rPr lang="en-GB" sz="2400" baseline="0">
                <a:solidFill>
                  <a:schemeClr val="bg1"/>
                </a:solidFill>
              </a:rPr>
              <a:t>From Independent Learning </a:t>
            </a:r>
          </a:p>
        </p:txBody>
      </p:sp>
      <p:sp>
        <p:nvSpPr>
          <p:cNvPr id="50" name="Text Placeholder 30"/>
          <p:cNvSpPr>
            <a:spLocks noGrp="1"/>
          </p:cNvSpPr>
          <p:nvPr>
            <p:ph type="body" sz="quarter" idx="11"/>
          </p:nvPr>
        </p:nvSpPr>
        <p:spPr>
          <a:xfrm>
            <a:off x="425020" y="1791632"/>
            <a:ext cx="3474627" cy="4026467"/>
          </a:xfrm>
          <a:prstGeom prst="rect">
            <a:avLst/>
          </a:prstGeom>
        </p:spPr>
        <p:txBody>
          <a:bodyPr/>
          <a:lstStyle>
            <a:lvl1pPr marL="0" indent="0">
              <a:buNone/>
              <a:defRPr sz="2400">
                <a:solidFill>
                  <a:srgbClr val="002060"/>
                </a:solidFill>
              </a:defRPr>
            </a:lvl1pPr>
            <a:lvl5pPr marL="1828746" indent="0">
              <a:buNone/>
              <a:defRPr/>
            </a:lvl5pPr>
          </a:lstStyle>
          <a:p>
            <a:pPr lvl="0"/>
            <a:r>
              <a:rPr lang="en-US"/>
              <a:t>Edit Master text styles</a:t>
            </a:r>
          </a:p>
        </p:txBody>
      </p:sp>
      <p:sp>
        <p:nvSpPr>
          <p:cNvPr id="51" name="Text Placeholder 30"/>
          <p:cNvSpPr>
            <a:spLocks noGrp="1"/>
          </p:cNvSpPr>
          <p:nvPr>
            <p:ph type="body" sz="quarter" idx="12"/>
          </p:nvPr>
        </p:nvSpPr>
        <p:spPr>
          <a:xfrm>
            <a:off x="4374918" y="1790542"/>
            <a:ext cx="3474627" cy="4047069"/>
          </a:xfrm>
          <a:prstGeom prst="rect">
            <a:avLst/>
          </a:prstGeom>
        </p:spPr>
        <p:txBody>
          <a:bodyPr/>
          <a:lstStyle>
            <a:lvl1pPr marL="0" indent="0">
              <a:buNone/>
              <a:defRPr sz="2400">
                <a:solidFill>
                  <a:srgbClr val="002060"/>
                </a:solidFill>
              </a:defRPr>
            </a:lvl1pPr>
            <a:lvl5pPr marL="1828746" indent="0">
              <a:buNone/>
              <a:defRPr/>
            </a:lvl5pPr>
          </a:lstStyle>
          <a:p>
            <a:pPr lvl="0"/>
            <a:r>
              <a:rPr lang="en-US"/>
              <a:t>Edit Master text styles</a:t>
            </a:r>
          </a:p>
        </p:txBody>
      </p:sp>
      <p:sp>
        <p:nvSpPr>
          <p:cNvPr id="52" name="Text Placeholder 30"/>
          <p:cNvSpPr>
            <a:spLocks noGrp="1"/>
          </p:cNvSpPr>
          <p:nvPr>
            <p:ph type="body" sz="quarter" idx="13"/>
          </p:nvPr>
        </p:nvSpPr>
        <p:spPr>
          <a:xfrm>
            <a:off x="8336532" y="1791633"/>
            <a:ext cx="3474627" cy="4053962"/>
          </a:xfrm>
          <a:prstGeom prst="rect">
            <a:avLst/>
          </a:prstGeom>
        </p:spPr>
        <p:txBody>
          <a:bodyPr/>
          <a:lstStyle>
            <a:lvl1pPr marL="0" indent="0">
              <a:buNone/>
              <a:defRPr sz="2400">
                <a:solidFill>
                  <a:srgbClr val="002060"/>
                </a:solidFill>
              </a:defRPr>
            </a:lvl1pPr>
            <a:lvl5pPr marL="1828746" indent="0">
              <a:buNone/>
              <a:defRPr/>
            </a:lvl5pPr>
          </a:lstStyle>
          <a:p>
            <a:pPr lvl="0"/>
            <a:r>
              <a:rPr lang="en-US"/>
              <a:t>Edit Master text styles</a:t>
            </a:r>
          </a:p>
        </p:txBody>
      </p:sp>
      <p:sp>
        <p:nvSpPr>
          <p:cNvPr id="32" name="TextBox 31"/>
          <p:cNvSpPr txBox="1"/>
          <p:nvPr/>
        </p:nvSpPr>
        <p:spPr>
          <a:xfrm>
            <a:off x="112111" y="5934641"/>
            <a:ext cx="11945418" cy="461665"/>
          </a:xfrm>
          <a:prstGeom prst="rect">
            <a:avLst/>
          </a:prstGeom>
          <a:noFill/>
        </p:spPr>
        <p:txBody>
          <a:bodyPr wrap="square" rtlCol="0">
            <a:spAutoFit/>
          </a:bodyPr>
          <a:lstStyle/>
          <a:p>
            <a:pPr algn="ctr"/>
            <a:r>
              <a:rPr lang="en-GB" sz="2400" i="1">
                <a:solidFill>
                  <a:srgbClr val="002060"/>
                </a:solidFill>
              </a:rPr>
              <a:t>Retrieve from memory</a:t>
            </a:r>
            <a:r>
              <a:rPr lang="en-GB" sz="2400" i="1" baseline="0">
                <a:solidFill>
                  <a:srgbClr val="002060"/>
                </a:solidFill>
              </a:rPr>
              <a:t> without </a:t>
            </a:r>
            <a:r>
              <a:rPr lang="en-GB" sz="2400" i="1">
                <a:solidFill>
                  <a:srgbClr val="002060"/>
                </a:solidFill>
              </a:rPr>
              <a:t>prompts or discussion.</a:t>
            </a:r>
            <a:r>
              <a:rPr lang="en-GB" sz="2400" i="1" baseline="0">
                <a:solidFill>
                  <a:srgbClr val="002060"/>
                </a:solidFill>
              </a:rPr>
              <a:t> Y</a:t>
            </a:r>
            <a:r>
              <a:rPr lang="en-GB" sz="2400" i="1">
                <a:solidFill>
                  <a:srgbClr val="002060"/>
                </a:solidFill>
              </a:rPr>
              <a:t>ou must write something for</a:t>
            </a:r>
            <a:r>
              <a:rPr lang="en-GB" sz="2400" i="1" baseline="0">
                <a:solidFill>
                  <a:srgbClr val="002060"/>
                </a:solidFill>
              </a:rPr>
              <a:t> each.</a:t>
            </a:r>
            <a:endParaRPr lang="en-GB" sz="2400" i="1">
              <a:solidFill>
                <a:srgbClr val="002060"/>
              </a:solidFill>
            </a:endParaRPr>
          </a:p>
        </p:txBody>
      </p:sp>
      <p:sp>
        <p:nvSpPr>
          <p:cNvPr id="24" name="TextBox 23"/>
          <p:cNvSpPr txBox="1"/>
          <p:nvPr/>
        </p:nvSpPr>
        <p:spPr>
          <a:xfrm>
            <a:off x="304799" y="72885"/>
            <a:ext cx="11623832" cy="983979"/>
          </a:xfrm>
          <a:prstGeom prst="rect">
            <a:avLst/>
          </a:prstGeom>
          <a:solidFill>
            <a:schemeClr val="bg1"/>
          </a:solidFill>
          <a:ln w="28575">
            <a:solidFill>
              <a:srgbClr val="0B5196"/>
            </a:solidFill>
          </a:ln>
        </p:spPr>
        <p:txBody>
          <a:bodyPr wrap="square" rtlCol="0">
            <a:spAutoFit/>
          </a:bodyPr>
          <a:lstStyle/>
          <a:p>
            <a:endParaRPr lang="en-GB"/>
          </a:p>
        </p:txBody>
      </p:sp>
      <p:sp>
        <p:nvSpPr>
          <p:cNvPr id="28" name="Text Placeholder 30"/>
          <p:cNvSpPr>
            <a:spLocks noGrp="1"/>
          </p:cNvSpPr>
          <p:nvPr>
            <p:ph type="body" sz="quarter" idx="10"/>
          </p:nvPr>
        </p:nvSpPr>
        <p:spPr>
          <a:xfrm>
            <a:off x="425020" y="434384"/>
            <a:ext cx="9099550" cy="488983"/>
          </a:xfrm>
          <a:prstGeom prst="rect">
            <a:avLst/>
          </a:prstGeom>
        </p:spPr>
        <p:txBody>
          <a:bodyPr/>
          <a:lstStyle>
            <a:lvl1pPr marL="0" indent="0">
              <a:buNone/>
              <a:defRPr sz="2400">
                <a:solidFill>
                  <a:srgbClr val="002060"/>
                </a:solidFill>
              </a:defRPr>
            </a:lvl1pPr>
            <a:lvl5pPr marL="1828746" indent="0">
              <a:buNone/>
              <a:defRPr/>
            </a:lvl5pPr>
          </a:lstStyle>
          <a:p>
            <a:pPr lvl="0"/>
            <a:r>
              <a:rPr lang="en-US"/>
              <a:t>Edit Master text styles</a:t>
            </a:r>
          </a:p>
        </p:txBody>
      </p:sp>
      <p:sp>
        <p:nvSpPr>
          <p:cNvPr id="45" name="Rectangle 44"/>
          <p:cNvSpPr/>
          <p:nvPr/>
        </p:nvSpPr>
        <p:spPr>
          <a:xfrm>
            <a:off x="0" y="6339146"/>
            <a:ext cx="12192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6" name="Picture 45"/>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10875132" y="6420115"/>
            <a:ext cx="1316867" cy="394572"/>
          </a:xfrm>
          <a:prstGeom prst="rect">
            <a:avLst/>
          </a:prstGeom>
        </p:spPr>
      </p:pic>
      <p:sp>
        <p:nvSpPr>
          <p:cNvPr id="47" name="Pentagon 46"/>
          <p:cNvSpPr/>
          <p:nvPr/>
        </p:nvSpPr>
        <p:spPr>
          <a:xfrm>
            <a:off x="90521" y="6429002"/>
            <a:ext cx="270000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RETRIEVE</a:t>
            </a:r>
            <a:endParaRPr lang="en-GB" sz="1600" b="0">
              <a:solidFill>
                <a:schemeClr val="bg1"/>
              </a:solidFill>
            </a:endParaRPr>
          </a:p>
        </p:txBody>
      </p:sp>
      <p:sp>
        <p:nvSpPr>
          <p:cNvPr id="48" name="Chevron 47"/>
          <p:cNvSpPr/>
          <p:nvPr/>
        </p:nvSpPr>
        <p:spPr>
          <a:xfrm>
            <a:off x="2760836"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INSTRUCT</a:t>
            </a:r>
          </a:p>
        </p:txBody>
      </p:sp>
      <p:sp>
        <p:nvSpPr>
          <p:cNvPr id="49" name="Chevron 48"/>
          <p:cNvSpPr/>
          <p:nvPr/>
        </p:nvSpPr>
        <p:spPr>
          <a:xfrm>
            <a:off x="5412088"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PRACTISE</a:t>
            </a:r>
            <a:endParaRPr lang="en-GB" sz="1600" b="0">
              <a:solidFill>
                <a:schemeClr val="bg1"/>
              </a:solidFill>
            </a:endParaRPr>
          </a:p>
        </p:txBody>
      </p:sp>
      <p:sp>
        <p:nvSpPr>
          <p:cNvPr id="53" name="Chevron 52"/>
          <p:cNvSpPr/>
          <p:nvPr/>
        </p:nvSpPr>
        <p:spPr>
          <a:xfrm>
            <a:off x="8068872"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SECURE</a:t>
            </a:r>
            <a:endParaRPr lang="en-GB" sz="1600" b="0">
              <a:solidFill>
                <a:schemeClr val="bg1"/>
              </a:solidFill>
            </a:endParaRPr>
          </a:p>
        </p:txBody>
      </p:sp>
    </p:spTree>
    <p:extLst>
      <p:ext uri="{BB962C8B-B14F-4D97-AF65-F5344CB8AC3E}">
        <p14:creationId xmlns:p14="http://schemas.microsoft.com/office/powerpoint/2010/main" val="11082172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paced retrieval no title">
    <p:spTree>
      <p:nvGrpSpPr>
        <p:cNvPr id="1" name=""/>
        <p:cNvGrpSpPr/>
        <p:nvPr/>
      </p:nvGrpSpPr>
      <p:grpSpPr>
        <a:xfrm>
          <a:off x="0" y="0"/>
          <a:ext cx="0" cy="0"/>
          <a:chOff x="0" y="0"/>
          <a:chExt cx="0" cy="0"/>
        </a:xfrm>
      </p:grpSpPr>
      <p:sp>
        <p:nvSpPr>
          <p:cNvPr id="25" name="TextBox 24"/>
          <p:cNvSpPr txBox="1"/>
          <p:nvPr/>
        </p:nvSpPr>
        <p:spPr>
          <a:xfrm>
            <a:off x="286870" y="177287"/>
            <a:ext cx="3701971" cy="5970795"/>
          </a:xfrm>
          <a:prstGeom prst="rect">
            <a:avLst/>
          </a:prstGeom>
          <a:solidFill>
            <a:schemeClr val="bg1"/>
          </a:solidFill>
          <a:ln w="28575">
            <a:solidFill>
              <a:srgbClr val="0B5196"/>
            </a:solidFill>
          </a:ln>
        </p:spPr>
        <p:txBody>
          <a:bodyPr wrap="square" rtlCol="0">
            <a:spAutoFit/>
          </a:bodyPr>
          <a:lstStyle/>
          <a:p>
            <a:endParaRPr lang="en-GB"/>
          </a:p>
        </p:txBody>
      </p:sp>
      <p:sp>
        <p:nvSpPr>
          <p:cNvPr id="26" name="TextBox 25"/>
          <p:cNvSpPr txBox="1"/>
          <p:nvPr/>
        </p:nvSpPr>
        <p:spPr>
          <a:xfrm>
            <a:off x="270179" y="174989"/>
            <a:ext cx="3708000" cy="414024"/>
          </a:xfrm>
          <a:prstGeom prst="rect">
            <a:avLst/>
          </a:prstGeom>
          <a:solidFill>
            <a:srgbClr val="002060"/>
          </a:solidFill>
        </p:spPr>
        <p:txBody>
          <a:bodyPr wrap="square" rtlCol="0">
            <a:spAutoFit/>
          </a:bodyPr>
          <a:lstStyle/>
          <a:p>
            <a:pPr algn="ctr">
              <a:lnSpc>
                <a:spcPts val="2500"/>
              </a:lnSpc>
            </a:pPr>
            <a:r>
              <a:rPr lang="en-GB" sz="2400" baseline="0">
                <a:solidFill>
                  <a:schemeClr val="bg1"/>
                </a:solidFill>
              </a:rPr>
              <a:t>Long-term Learning</a:t>
            </a:r>
            <a:endParaRPr lang="en-GB" sz="2400">
              <a:solidFill>
                <a:schemeClr val="bg1"/>
              </a:solidFill>
            </a:endParaRPr>
          </a:p>
        </p:txBody>
      </p:sp>
      <p:sp>
        <p:nvSpPr>
          <p:cNvPr id="50" name="Text Placeholder 30"/>
          <p:cNvSpPr>
            <a:spLocks noGrp="1"/>
          </p:cNvSpPr>
          <p:nvPr>
            <p:ph type="body" sz="quarter" idx="11"/>
          </p:nvPr>
        </p:nvSpPr>
        <p:spPr>
          <a:xfrm>
            <a:off x="386865" y="709917"/>
            <a:ext cx="3474627" cy="5327089"/>
          </a:xfrm>
          <a:prstGeom prst="rect">
            <a:avLst/>
          </a:prstGeom>
        </p:spPr>
        <p:txBody>
          <a:bodyPr/>
          <a:lstStyle>
            <a:lvl1pPr marL="0" indent="0">
              <a:buNone/>
              <a:defRPr sz="2400">
                <a:solidFill>
                  <a:srgbClr val="002060"/>
                </a:solidFill>
              </a:defRPr>
            </a:lvl1pPr>
            <a:lvl5pPr marL="1828746" indent="0">
              <a:buNone/>
              <a:defRPr/>
            </a:lvl5pPr>
          </a:lstStyle>
          <a:p>
            <a:pPr lvl="0"/>
            <a:r>
              <a:rPr lang="en-US"/>
              <a:t>Edit Master text styles</a:t>
            </a:r>
          </a:p>
        </p:txBody>
      </p:sp>
      <p:sp>
        <p:nvSpPr>
          <p:cNvPr id="45" name="Rectangle 44"/>
          <p:cNvSpPr/>
          <p:nvPr/>
        </p:nvSpPr>
        <p:spPr>
          <a:xfrm>
            <a:off x="0" y="6339146"/>
            <a:ext cx="12192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6" name="Picture 45"/>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10875132" y="6420115"/>
            <a:ext cx="1316867" cy="394572"/>
          </a:xfrm>
          <a:prstGeom prst="rect">
            <a:avLst/>
          </a:prstGeom>
        </p:spPr>
      </p:pic>
      <p:sp>
        <p:nvSpPr>
          <p:cNvPr id="47" name="Pentagon 46"/>
          <p:cNvSpPr/>
          <p:nvPr/>
        </p:nvSpPr>
        <p:spPr>
          <a:xfrm>
            <a:off x="90521" y="6429002"/>
            <a:ext cx="270000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RETRIEVE</a:t>
            </a:r>
            <a:endParaRPr lang="en-GB" sz="1600" b="0">
              <a:solidFill>
                <a:schemeClr val="bg1"/>
              </a:solidFill>
            </a:endParaRPr>
          </a:p>
        </p:txBody>
      </p:sp>
      <p:sp>
        <p:nvSpPr>
          <p:cNvPr id="48" name="Chevron 47"/>
          <p:cNvSpPr/>
          <p:nvPr/>
        </p:nvSpPr>
        <p:spPr>
          <a:xfrm>
            <a:off x="2760836"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INSTRUCT</a:t>
            </a:r>
          </a:p>
        </p:txBody>
      </p:sp>
      <p:sp>
        <p:nvSpPr>
          <p:cNvPr id="49" name="Chevron 48"/>
          <p:cNvSpPr/>
          <p:nvPr/>
        </p:nvSpPr>
        <p:spPr>
          <a:xfrm>
            <a:off x="5412088"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PRACTISE</a:t>
            </a:r>
            <a:endParaRPr lang="en-GB" sz="1600" b="0">
              <a:solidFill>
                <a:schemeClr val="bg1"/>
              </a:solidFill>
            </a:endParaRPr>
          </a:p>
        </p:txBody>
      </p:sp>
      <p:sp>
        <p:nvSpPr>
          <p:cNvPr id="53" name="Chevron 52"/>
          <p:cNvSpPr/>
          <p:nvPr/>
        </p:nvSpPr>
        <p:spPr>
          <a:xfrm>
            <a:off x="8068872"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SECURE</a:t>
            </a:r>
            <a:endParaRPr lang="en-GB" sz="1600" b="0">
              <a:solidFill>
                <a:schemeClr val="bg1"/>
              </a:solidFill>
            </a:endParaRPr>
          </a:p>
        </p:txBody>
      </p:sp>
      <p:sp>
        <p:nvSpPr>
          <p:cNvPr id="2" name="TextBox 1">
            <a:extLst>
              <a:ext uri="{FF2B5EF4-FFF2-40B4-BE49-F238E27FC236}">
                <a16:creationId xmlns:a16="http://schemas.microsoft.com/office/drawing/2014/main" id="{FDA86B50-68EA-8E2A-58D2-357291844027}"/>
              </a:ext>
            </a:extLst>
          </p:cNvPr>
          <p:cNvSpPr txBox="1"/>
          <p:nvPr userDrawn="1"/>
        </p:nvSpPr>
        <p:spPr>
          <a:xfrm>
            <a:off x="4245014" y="177287"/>
            <a:ext cx="3701971" cy="5970795"/>
          </a:xfrm>
          <a:prstGeom prst="rect">
            <a:avLst/>
          </a:prstGeom>
          <a:solidFill>
            <a:schemeClr val="bg1"/>
          </a:solidFill>
          <a:ln w="28575">
            <a:solidFill>
              <a:srgbClr val="0B5196"/>
            </a:solidFill>
          </a:ln>
        </p:spPr>
        <p:txBody>
          <a:bodyPr wrap="square" rtlCol="0">
            <a:spAutoFit/>
          </a:bodyPr>
          <a:lstStyle/>
          <a:p>
            <a:endParaRPr lang="en-GB"/>
          </a:p>
        </p:txBody>
      </p:sp>
      <p:sp>
        <p:nvSpPr>
          <p:cNvPr id="3" name="TextBox 2">
            <a:extLst>
              <a:ext uri="{FF2B5EF4-FFF2-40B4-BE49-F238E27FC236}">
                <a16:creationId xmlns:a16="http://schemas.microsoft.com/office/drawing/2014/main" id="{7D28B8B5-863B-9301-AEBC-1868D2B215E6}"/>
              </a:ext>
            </a:extLst>
          </p:cNvPr>
          <p:cNvSpPr txBox="1"/>
          <p:nvPr userDrawn="1"/>
        </p:nvSpPr>
        <p:spPr>
          <a:xfrm>
            <a:off x="4228323" y="174989"/>
            <a:ext cx="3708000" cy="414024"/>
          </a:xfrm>
          <a:prstGeom prst="rect">
            <a:avLst/>
          </a:prstGeom>
          <a:solidFill>
            <a:srgbClr val="002060"/>
          </a:solidFill>
        </p:spPr>
        <p:txBody>
          <a:bodyPr wrap="square" rtlCol="0">
            <a:spAutoFit/>
          </a:bodyPr>
          <a:lstStyle/>
          <a:p>
            <a:pPr algn="ctr">
              <a:lnSpc>
                <a:spcPts val="2500"/>
              </a:lnSpc>
            </a:pPr>
            <a:r>
              <a:rPr lang="en-GB" sz="2400" baseline="0">
                <a:solidFill>
                  <a:schemeClr val="bg1"/>
                </a:solidFill>
              </a:rPr>
              <a:t>Related Learning</a:t>
            </a:r>
            <a:endParaRPr lang="en-GB" sz="2400">
              <a:solidFill>
                <a:schemeClr val="bg1"/>
              </a:solidFill>
            </a:endParaRPr>
          </a:p>
        </p:txBody>
      </p:sp>
      <p:sp>
        <p:nvSpPr>
          <p:cNvPr id="4" name="Text Placeholder 30">
            <a:extLst>
              <a:ext uri="{FF2B5EF4-FFF2-40B4-BE49-F238E27FC236}">
                <a16:creationId xmlns:a16="http://schemas.microsoft.com/office/drawing/2014/main" id="{1536B4DF-CA2C-912E-C76D-2C0298CB95BA}"/>
              </a:ext>
            </a:extLst>
          </p:cNvPr>
          <p:cNvSpPr>
            <a:spLocks noGrp="1"/>
          </p:cNvSpPr>
          <p:nvPr>
            <p:ph type="body" sz="quarter" idx="12"/>
          </p:nvPr>
        </p:nvSpPr>
        <p:spPr>
          <a:xfrm>
            <a:off x="4345009" y="709917"/>
            <a:ext cx="3474627" cy="5327089"/>
          </a:xfrm>
          <a:prstGeom prst="rect">
            <a:avLst/>
          </a:prstGeom>
        </p:spPr>
        <p:txBody>
          <a:bodyPr/>
          <a:lstStyle>
            <a:lvl1pPr marL="0" indent="0">
              <a:buNone/>
              <a:defRPr sz="2400">
                <a:solidFill>
                  <a:srgbClr val="002060"/>
                </a:solidFill>
              </a:defRPr>
            </a:lvl1pPr>
            <a:lvl5pPr marL="1828746" indent="0">
              <a:buNone/>
              <a:defRPr/>
            </a:lvl5pPr>
          </a:lstStyle>
          <a:p>
            <a:pPr lvl="0"/>
            <a:r>
              <a:rPr lang="en-US"/>
              <a:t>Edit Master text styles</a:t>
            </a:r>
          </a:p>
        </p:txBody>
      </p:sp>
      <p:sp>
        <p:nvSpPr>
          <p:cNvPr id="5" name="TextBox 4">
            <a:extLst>
              <a:ext uri="{FF2B5EF4-FFF2-40B4-BE49-F238E27FC236}">
                <a16:creationId xmlns:a16="http://schemas.microsoft.com/office/drawing/2014/main" id="{3F7C0670-5F26-C970-D681-3A728C0E22A9}"/>
              </a:ext>
            </a:extLst>
          </p:cNvPr>
          <p:cNvSpPr txBox="1"/>
          <p:nvPr userDrawn="1"/>
        </p:nvSpPr>
        <p:spPr>
          <a:xfrm>
            <a:off x="8179631" y="177287"/>
            <a:ext cx="3701971" cy="5970795"/>
          </a:xfrm>
          <a:prstGeom prst="rect">
            <a:avLst/>
          </a:prstGeom>
          <a:solidFill>
            <a:schemeClr val="bg1"/>
          </a:solidFill>
          <a:ln w="28575">
            <a:solidFill>
              <a:srgbClr val="0B5196"/>
            </a:solidFill>
          </a:ln>
        </p:spPr>
        <p:txBody>
          <a:bodyPr wrap="square" rtlCol="0">
            <a:spAutoFit/>
          </a:bodyPr>
          <a:lstStyle/>
          <a:p>
            <a:endParaRPr lang="en-GB"/>
          </a:p>
        </p:txBody>
      </p:sp>
      <p:sp>
        <p:nvSpPr>
          <p:cNvPr id="6" name="TextBox 5">
            <a:extLst>
              <a:ext uri="{FF2B5EF4-FFF2-40B4-BE49-F238E27FC236}">
                <a16:creationId xmlns:a16="http://schemas.microsoft.com/office/drawing/2014/main" id="{F62BB053-62D3-74DC-430F-4D667A8E8859}"/>
              </a:ext>
            </a:extLst>
          </p:cNvPr>
          <p:cNvSpPr txBox="1"/>
          <p:nvPr userDrawn="1"/>
        </p:nvSpPr>
        <p:spPr>
          <a:xfrm>
            <a:off x="8162940" y="174989"/>
            <a:ext cx="3708000" cy="414024"/>
          </a:xfrm>
          <a:prstGeom prst="rect">
            <a:avLst/>
          </a:prstGeom>
          <a:solidFill>
            <a:srgbClr val="002060"/>
          </a:solidFill>
        </p:spPr>
        <p:txBody>
          <a:bodyPr wrap="square" rtlCol="0">
            <a:spAutoFit/>
          </a:bodyPr>
          <a:lstStyle/>
          <a:p>
            <a:pPr algn="ctr">
              <a:lnSpc>
                <a:spcPts val="2500"/>
              </a:lnSpc>
            </a:pPr>
            <a:r>
              <a:rPr lang="en-GB" sz="2400" baseline="0">
                <a:solidFill>
                  <a:schemeClr val="bg1"/>
                </a:solidFill>
              </a:rPr>
              <a:t>From Independent Learning</a:t>
            </a:r>
            <a:endParaRPr lang="en-GB" sz="2400">
              <a:solidFill>
                <a:schemeClr val="bg1"/>
              </a:solidFill>
            </a:endParaRPr>
          </a:p>
        </p:txBody>
      </p:sp>
      <p:sp>
        <p:nvSpPr>
          <p:cNvPr id="7" name="Text Placeholder 30">
            <a:extLst>
              <a:ext uri="{FF2B5EF4-FFF2-40B4-BE49-F238E27FC236}">
                <a16:creationId xmlns:a16="http://schemas.microsoft.com/office/drawing/2014/main" id="{E2BB397F-49F2-383B-9BF2-929BAE2DB994}"/>
              </a:ext>
            </a:extLst>
          </p:cNvPr>
          <p:cNvSpPr>
            <a:spLocks noGrp="1"/>
          </p:cNvSpPr>
          <p:nvPr>
            <p:ph type="body" sz="quarter" idx="13"/>
          </p:nvPr>
        </p:nvSpPr>
        <p:spPr>
          <a:xfrm>
            <a:off x="8279626" y="709917"/>
            <a:ext cx="3474627" cy="5327089"/>
          </a:xfrm>
          <a:prstGeom prst="rect">
            <a:avLst/>
          </a:prstGeom>
        </p:spPr>
        <p:txBody>
          <a:bodyPr/>
          <a:lstStyle>
            <a:lvl1pPr marL="0" indent="0">
              <a:buNone/>
              <a:defRPr sz="2400">
                <a:solidFill>
                  <a:srgbClr val="002060"/>
                </a:solidFill>
              </a:defRPr>
            </a:lvl1pPr>
            <a:lvl5pPr marL="1828746" indent="0">
              <a:buNone/>
              <a:defRPr/>
            </a:lvl5pPr>
          </a:lstStyle>
          <a:p>
            <a:pPr lvl="0"/>
            <a:r>
              <a:rPr lang="en-US"/>
              <a:t>Edit Master text styles</a:t>
            </a:r>
          </a:p>
        </p:txBody>
      </p:sp>
    </p:spTree>
    <p:extLst>
      <p:ext uri="{BB962C8B-B14F-4D97-AF65-F5344CB8AC3E}">
        <p14:creationId xmlns:p14="http://schemas.microsoft.com/office/powerpoint/2010/main" val="815408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ALT Title - Retrieval Blank">
    <p:spTree>
      <p:nvGrpSpPr>
        <p:cNvPr id="1" name=""/>
        <p:cNvGrpSpPr/>
        <p:nvPr/>
      </p:nvGrpSpPr>
      <p:grpSpPr>
        <a:xfrm>
          <a:off x="0" y="0"/>
          <a:ext cx="0" cy="0"/>
          <a:chOff x="0" y="0"/>
          <a:chExt cx="0" cy="0"/>
        </a:xfrm>
      </p:grpSpPr>
      <p:sp>
        <p:nvSpPr>
          <p:cNvPr id="38" name="TextBox 37"/>
          <p:cNvSpPr txBox="1"/>
          <p:nvPr/>
        </p:nvSpPr>
        <p:spPr>
          <a:xfrm>
            <a:off x="304799" y="72885"/>
            <a:ext cx="11623832" cy="983979"/>
          </a:xfrm>
          <a:prstGeom prst="rect">
            <a:avLst/>
          </a:prstGeom>
          <a:solidFill>
            <a:schemeClr val="bg1"/>
          </a:solidFill>
          <a:ln w="28575">
            <a:solidFill>
              <a:srgbClr val="0B5196"/>
            </a:solidFill>
          </a:ln>
        </p:spPr>
        <p:txBody>
          <a:bodyPr wrap="square" rtlCol="0">
            <a:spAutoFit/>
          </a:bodyPr>
          <a:lstStyle/>
          <a:p>
            <a:endParaRPr lang="en-GB"/>
          </a:p>
        </p:txBody>
      </p:sp>
      <p:sp>
        <p:nvSpPr>
          <p:cNvPr id="25" name="TextBox 24"/>
          <p:cNvSpPr txBox="1"/>
          <p:nvPr/>
        </p:nvSpPr>
        <p:spPr>
          <a:xfrm>
            <a:off x="304799" y="1372768"/>
            <a:ext cx="11623832" cy="4680000"/>
          </a:xfrm>
          <a:prstGeom prst="rect">
            <a:avLst/>
          </a:prstGeom>
          <a:solidFill>
            <a:schemeClr val="bg1"/>
          </a:solidFill>
          <a:ln w="28575">
            <a:solidFill>
              <a:srgbClr val="0B5196"/>
            </a:solidFill>
          </a:ln>
        </p:spPr>
        <p:txBody>
          <a:bodyPr wrap="square" rtlCol="0">
            <a:spAutoFit/>
          </a:bodyPr>
          <a:lstStyle/>
          <a:p>
            <a:endParaRPr lang="en-GB"/>
          </a:p>
        </p:txBody>
      </p:sp>
      <p:sp>
        <p:nvSpPr>
          <p:cNvPr id="31" name="Text Placeholder 30"/>
          <p:cNvSpPr>
            <a:spLocks noGrp="1"/>
          </p:cNvSpPr>
          <p:nvPr>
            <p:ph type="body" sz="quarter" idx="10"/>
          </p:nvPr>
        </p:nvSpPr>
        <p:spPr>
          <a:xfrm>
            <a:off x="425020" y="434384"/>
            <a:ext cx="9099550" cy="488983"/>
          </a:xfrm>
          <a:prstGeom prst="rect">
            <a:avLst/>
          </a:prstGeom>
        </p:spPr>
        <p:txBody>
          <a:bodyPr/>
          <a:lstStyle>
            <a:lvl1pPr marL="0" indent="0">
              <a:buNone/>
              <a:defRPr sz="2400">
                <a:solidFill>
                  <a:srgbClr val="002060"/>
                </a:solidFill>
              </a:defRPr>
            </a:lvl1pPr>
            <a:lvl5pPr marL="1828746" indent="0">
              <a:buNone/>
              <a:defRPr/>
            </a:lvl5pPr>
          </a:lstStyle>
          <a:p>
            <a:pPr lvl="0"/>
            <a:r>
              <a:rPr lang="en-US"/>
              <a:t>Edit Master text styles</a:t>
            </a:r>
          </a:p>
        </p:txBody>
      </p:sp>
      <p:sp>
        <p:nvSpPr>
          <p:cNvPr id="50" name="Text Placeholder 30"/>
          <p:cNvSpPr>
            <a:spLocks noGrp="1"/>
          </p:cNvSpPr>
          <p:nvPr>
            <p:ph type="body" sz="quarter" idx="11"/>
          </p:nvPr>
        </p:nvSpPr>
        <p:spPr>
          <a:xfrm>
            <a:off x="425020" y="1501023"/>
            <a:ext cx="11363568" cy="4460506"/>
          </a:xfrm>
          <a:prstGeom prst="rect">
            <a:avLst/>
          </a:prstGeom>
        </p:spPr>
        <p:txBody>
          <a:bodyPr/>
          <a:lstStyle>
            <a:lvl1pPr marL="0" indent="0">
              <a:buNone/>
              <a:defRPr sz="2400">
                <a:solidFill>
                  <a:srgbClr val="002060"/>
                </a:solidFill>
              </a:defRPr>
            </a:lvl1pPr>
            <a:lvl5pPr marL="1828746" indent="0">
              <a:buNone/>
              <a:defRPr/>
            </a:lvl5pPr>
          </a:lstStyle>
          <a:p>
            <a:pPr lvl="0"/>
            <a:r>
              <a:rPr lang="en-US"/>
              <a:t>Edit Master text styles</a:t>
            </a:r>
          </a:p>
        </p:txBody>
      </p:sp>
      <p:sp>
        <p:nvSpPr>
          <p:cNvPr id="22" name="Rectangle 21"/>
          <p:cNvSpPr/>
          <p:nvPr/>
        </p:nvSpPr>
        <p:spPr>
          <a:xfrm>
            <a:off x="0" y="6339146"/>
            <a:ext cx="12192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 name="Picture 29"/>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10875132" y="6420115"/>
            <a:ext cx="1316867" cy="394572"/>
          </a:xfrm>
          <a:prstGeom prst="rect">
            <a:avLst/>
          </a:prstGeom>
        </p:spPr>
      </p:pic>
      <p:sp>
        <p:nvSpPr>
          <p:cNvPr id="32" name="Pentagon 31"/>
          <p:cNvSpPr/>
          <p:nvPr/>
        </p:nvSpPr>
        <p:spPr>
          <a:xfrm>
            <a:off x="90521" y="6429002"/>
            <a:ext cx="270000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RETRIEVE</a:t>
            </a:r>
            <a:endParaRPr lang="en-GB" sz="1600" b="0">
              <a:solidFill>
                <a:schemeClr val="bg1"/>
              </a:solidFill>
            </a:endParaRPr>
          </a:p>
        </p:txBody>
      </p:sp>
      <p:sp>
        <p:nvSpPr>
          <p:cNvPr id="33" name="Chevron 32"/>
          <p:cNvSpPr/>
          <p:nvPr/>
        </p:nvSpPr>
        <p:spPr>
          <a:xfrm>
            <a:off x="2760836"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INSTRUCT</a:t>
            </a:r>
          </a:p>
        </p:txBody>
      </p:sp>
      <p:sp>
        <p:nvSpPr>
          <p:cNvPr id="34" name="Chevron 33"/>
          <p:cNvSpPr/>
          <p:nvPr/>
        </p:nvSpPr>
        <p:spPr>
          <a:xfrm>
            <a:off x="5412088"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PRACTISE</a:t>
            </a:r>
            <a:endParaRPr lang="en-GB" sz="1600" b="0">
              <a:solidFill>
                <a:schemeClr val="bg1"/>
              </a:solidFill>
            </a:endParaRPr>
          </a:p>
        </p:txBody>
      </p:sp>
      <p:sp>
        <p:nvSpPr>
          <p:cNvPr id="35" name="Chevron 34"/>
          <p:cNvSpPr/>
          <p:nvPr/>
        </p:nvSpPr>
        <p:spPr>
          <a:xfrm>
            <a:off x="8068872"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SECURE</a:t>
            </a:r>
            <a:endParaRPr lang="en-GB" sz="1600" b="0">
              <a:solidFill>
                <a:schemeClr val="bg1"/>
              </a:solidFill>
            </a:endParaRPr>
          </a:p>
        </p:txBody>
      </p:sp>
    </p:spTree>
    <p:extLst>
      <p:ext uri="{BB962C8B-B14F-4D97-AF65-F5344CB8AC3E}">
        <p14:creationId xmlns:p14="http://schemas.microsoft.com/office/powerpoint/2010/main" val="27085721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1_ALT Title - Retrieval Blank">
    <p:spTree>
      <p:nvGrpSpPr>
        <p:cNvPr id="1" name=""/>
        <p:cNvGrpSpPr/>
        <p:nvPr/>
      </p:nvGrpSpPr>
      <p:grpSpPr>
        <a:xfrm>
          <a:off x="0" y="0"/>
          <a:ext cx="0" cy="0"/>
          <a:chOff x="0" y="0"/>
          <a:chExt cx="0" cy="0"/>
        </a:xfrm>
      </p:grpSpPr>
      <p:sp>
        <p:nvSpPr>
          <p:cNvPr id="38" name="TextBox 37"/>
          <p:cNvSpPr txBox="1"/>
          <p:nvPr/>
        </p:nvSpPr>
        <p:spPr>
          <a:xfrm>
            <a:off x="304799" y="72885"/>
            <a:ext cx="11623832" cy="983979"/>
          </a:xfrm>
          <a:prstGeom prst="rect">
            <a:avLst/>
          </a:prstGeom>
          <a:solidFill>
            <a:schemeClr val="bg1"/>
          </a:solidFill>
          <a:ln w="28575">
            <a:solidFill>
              <a:srgbClr val="0B5196"/>
            </a:solidFill>
          </a:ln>
        </p:spPr>
        <p:txBody>
          <a:bodyPr wrap="square" rtlCol="0">
            <a:spAutoFit/>
          </a:bodyPr>
          <a:lstStyle/>
          <a:p>
            <a:endParaRPr lang="en-GB"/>
          </a:p>
        </p:txBody>
      </p:sp>
      <p:sp>
        <p:nvSpPr>
          <p:cNvPr id="31" name="Text Placeholder 30"/>
          <p:cNvSpPr>
            <a:spLocks noGrp="1"/>
          </p:cNvSpPr>
          <p:nvPr>
            <p:ph type="body" sz="quarter" idx="10"/>
          </p:nvPr>
        </p:nvSpPr>
        <p:spPr>
          <a:xfrm>
            <a:off x="425020" y="434384"/>
            <a:ext cx="9099550" cy="488983"/>
          </a:xfrm>
          <a:prstGeom prst="rect">
            <a:avLst/>
          </a:prstGeom>
        </p:spPr>
        <p:txBody>
          <a:bodyPr/>
          <a:lstStyle>
            <a:lvl1pPr marL="0" indent="0">
              <a:buNone/>
              <a:defRPr sz="2400">
                <a:solidFill>
                  <a:srgbClr val="002060"/>
                </a:solidFill>
              </a:defRPr>
            </a:lvl1pPr>
            <a:lvl5pPr marL="1828746" indent="0">
              <a:buNone/>
              <a:defRPr/>
            </a:lvl5pPr>
          </a:lstStyle>
          <a:p>
            <a:pPr lvl="0"/>
            <a:r>
              <a:rPr lang="en-US"/>
              <a:t>Edit Master text styles</a:t>
            </a:r>
          </a:p>
        </p:txBody>
      </p:sp>
      <p:sp>
        <p:nvSpPr>
          <p:cNvPr id="19" name="Rectangle 18"/>
          <p:cNvSpPr/>
          <p:nvPr/>
        </p:nvSpPr>
        <p:spPr>
          <a:xfrm>
            <a:off x="0" y="6339146"/>
            <a:ext cx="12192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 name="Picture 21"/>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10875132" y="6420115"/>
            <a:ext cx="1316867" cy="394572"/>
          </a:xfrm>
          <a:prstGeom prst="rect">
            <a:avLst/>
          </a:prstGeom>
        </p:spPr>
      </p:pic>
      <p:sp>
        <p:nvSpPr>
          <p:cNvPr id="25" name="Pentagon 24"/>
          <p:cNvSpPr/>
          <p:nvPr/>
        </p:nvSpPr>
        <p:spPr>
          <a:xfrm>
            <a:off x="90521" y="6429002"/>
            <a:ext cx="270000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RETRIEVE</a:t>
            </a:r>
            <a:endParaRPr lang="en-GB" sz="1600" b="0">
              <a:solidFill>
                <a:schemeClr val="bg1"/>
              </a:solidFill>
            </a:endParaRPr>
          </a:p>
        </p:txBody>
      </p:sp>
      <p:sp>
        <p:nvSpPr>
          <p:cNvPr id="30" name="Chevron 29"/>
          <p:cNvSpPr/>
          <p:nvPr/>
        </p:nvSpPr>
        <p:spPr>
          <a:xfrm>
            <a:off x="2760836"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INSTRUCT</a:t>
            </a:r>
          </a:p>
        </p:txBody>
      </p:sp>
      <p:sp>
        <p:nvSpPr>
          <p:cNvPr id="32" name="Chevron 31"/>
          <p:cNvSpPr/>
          <p:nvPr/>
        </p:nvSpPr>
        <p:spPr>
          <a:xfrm>
            <a:off x="5412088"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PRACTISE</a:t>
            </a:r>
            <a:endParaRPr lang="en-GB" sz="1600" b="0">
              <a:solidFill>
                <a:schemeClr val="bg1"/>
              </a:solidFill>
            </a:endParaRPr>
          </a:p>
        </p:txBody>
      </p:sp>
      <p:sp>
        <p:nvSpPr>
          <p:cNvPr id="33" name="Chevron 32"/>
          <p:cNvSpPr/>
          <p:nvPr/>
        </p:nvSpPr>
        <p:spPr>
          <a:xfrm>
            <a:off x="8068872"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SECURE</a:t>
            </a:r>
            <a:endParaRPr lang="en-GB" sz="1600" b="0">
              <a:solidFill>
                <a:schemeClr val="bg1"/>
              </a:solidFill>
            </a:endParaRPr>
          </a:p>
        </p:txBody>
      </p:sp>
    </p:spTree>
    <p:extLst>
      <p:ext uri="{BB962C8B-B14F-4D97-AF65-F5344CB8AC3E}">
        <p14:creationId xmlns:p14="http://schemas.microsoft.com/office/powerpoint/2010/main" val="19570364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ALT Retrieve - Ruler">
    <p:spTree>
      <p:nvGrpSpPr>
        <p:cNvPr id="1" name=""/>
        <p:cNvGrpSpPr/>
        <p:nvPr/>
      </p:nvGrpSpPr>
      <p:grpSpPr>
        <a:xfrm>
          <a:off x="0" y="0"/>
          <a:ext cx="0" cy="0"/>
          <a:chOff x="0" y="0"/>
          <a:chExt cx="0" cy="0"/>
        </a:xfrm>
      </p:grpSpPr>
      <p:sp>
        <p:nvSpPr>
          <p:cNvPr id="44" name="Rectangle 43"/>
          <p:cNvSpPr/>
          <p:nvPr/>
        </p:nvSpPr>
        <p:spPr>
          <a:xfrm>
            <a:off x="11498874" y="-12902"/>
            <a:ext cx="696730" cy="65059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n-lt"/>
            </a:endParaRPr>
          </a:p>
        </p:txBody>
      </p:sp>
      <p:graphicFrame>
        <p:nvGraphicFramePr>
          <p:cNvPr id="45" name="Table 44"/>
          <p:cNvGraphicFramePr>
            <a:graphicFrameLocks noGrp="1"/>
          </p:cNvGraphicFramePr>
          <p:nvPr>
            <p:extLst>
              <p:ext uri="{D42A27DB-BD31-4B8C-83A1-F6EECF244321}">
                <p14:modId xmlns:p14="http://schemas.microsoft.com/office/powerpoint/2010/main" val="2409062454"/>
              </p:ext>
            </p:extLst>
          </p:nvPr>
        </p:nvGraphicFramePr>
        <p:xfrm>
          <a:off x="11559521" y="529722"/>
          <a:ext cx="612157" cy="5581320"/>
        </p:xfrm>
        <a:graphic>
          <a:graphicData uri="http://schemas.openxmlformats.org/drawingml/2006/table">
            <a:tbl>
              <a:tblPr firstRow="1" bandRow="1">
                <a:tableStyleId>{5C22544A-7EE6-4342-B048-85BDC9FD1C3A}</a:tableStyleId>
              </a:tblPr>
              <a:tblGrid>
                <a:gridCol w="612157">
                  <a:extLst>
                    <a:ext uri="{9D8B030D-6E8A-4147-A177-3AD203B41FA5}">
                      <a16:colId xmlns:a16="http://schemas.microsoft.com/office/drawing/2014/main" val="1173439250"/>
                    </a:ext>
                  </a:extLst>
                </a:gridCol>
              </a:tblGrid>
              <a:tr h="670794">
                <a:tc>
                  <a:txBody>
                    <a:bodyPr/>
                    <a:lstStyle/>
                    <a:p>
                      <a:pPr algn="ctr"/>
                      <a:r>
                        <a:rPr lang="en-GB" sz="800" b="1">
                          <a:solidFill>
                            <a:schemeClr val="bg1"/>
                          </a:solidFill>
                          <a:latin typeface="Lato" panose="020F0502020204030203" pitchFamily="34" charset="0"/>
                        </a:rPr>
                        <a:t>RETRIEVE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a:solidFill>
                            <a:schemeClr val="bg1"/>
                          </a:solidFill>
                          <a:latin typeface="Lato" panose="020F0502020204030203" pitchFamily="34" charset="0"/>
                        </a:rPr>
                        <a:t>DECODE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a:solidFill>
                            <a:schemeClr val="bg1"/>
                          </a:solidFill>
                          <a:effectLst/>
                          <a:latin typeface="Lato" panose="020F0502020204030203" pitchFamily="34" charset="0"/>
                        </a:rPr>
                        <a:t>CONNECT</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a:solidFill>
                            <a:schemeClr val="bg1"/>
                          </a:solidFill>
                          <a:latin typeface="Lato" panose="020F0502020204030203" pitchFamily="34" charset="0"/>
                        </a:rPr>
                        <a:t>VISUALISE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a:solidFill>
                            <a:schemeClr val="bg1"/>
                          </a:solidFill>
                          <a:latin typeface="Lato" panose="020F0502020204030203" pitchFamily="34" charset="0"/>
                        </a:rPr>
                        <a:t>SUMMARISE</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a:solidFill>
                            <a:schemeClr val="bg1"/>
                          </a:solidFill>
                          <a:latin typeface="Lato" panose="020F0502020204030203" pitchFamily="34" charset="0"/>
                        </a:rPr>
                        <a:t>INFER</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a:solidFill>
                            <a:schemeClr val="bg1"/>
                          </a:solidFill>
                          <a:latin typeface="Lato" panose="020F0502020204030203" pitchFamily="34" charset="0"/>
                        </a:rPr>
                        <a:t>PREDICT</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a:solidFill>
                            <a:schemeClr val="bg1"/>
                          </a:solidFill>
                          <a:latin typeface="Lato" panose="020F0502020204030203" pitchFamily="34" charset="0"/>
                        </a:rPr>
                        <a:t>EXAMINE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46" name="Group 45"/>
          <p:cNvGrpSpPr/>
          <p:nvPr/>
        </p:nvGrpSpPr>
        <p:grpSpPr>
          <a:xfrm>
            <a:off x="11629923" y="2865412"/>
            <a:ext cx="386112" cy="318172"/>
            <a:chOff x="3206569" y="2423806"/>
            <a:chExt cx="752955" cy="707366"/>
          </a:xfrm>
        </p:grpSpPr>
        <p:pic>
          <p:nvPicPr>
            <p:cNvPr id="54"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56" name="Picture 55"/>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725168" y="4247201"/>
            <a:ext cx="267421" cy="314182"/>
          </a:xfrm>
          <a:prstGeom prst="rect">
            <a:avLst/>
          </a:prstGeom>
        </p:spPr>
      </p:pic>
      <p:pic>
        <p:nvPicPr>
          <p:cNvPr id="57"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1741486" y="3561335"/>
            <a:ext cx="206961" cy="291029"/>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57"/>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646190" y="2166177"/>
            <a:ext cx="377815" cy="361612"/>
          </a:xfrm>
          <a:prstGeom prst="rect">
            <a:avLst/>
          </a:prstGeom>
        </p:spPr>
      </p:pic>
      <p:pic>
        <p:nvPicPr>
          <p:cNvPr id="59" name="Picture 58"/>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11625043" y="1378197"/>
            <a:ext cx="416216" cy="361939"/>
          </a:xfrm>
          <a:prstGeom prst="rect">
            <a:avLst/>
          </a:prstGeom>
        </p:spPr>
      </p:pic>
      <p:pic>
        <p:nvPicPr>
          <p:cNvPr id="60" name="Picture 59"/>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11631028" y="733844"/>
            <a:ext cx="397619" cy="321332"/>
          </a:xfrm>
          <a:prstGeom prst="rect">
            <a:avLst/>
          </a:prstGeom>
        </p:spPr>
      </p:pic>
      <p:pic>
        <p:nvPicPr>
          <p:cNvPr id="61" name="Picture 60"/>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11646190" y="5004136"/>
            <a:ext cx="393846" cy="291102"/>
          </a:xfrm>
          <a:prstGeom prst="rect">
            <a:avLst/>
          </a:prstGeom>
        </p:spPr>
      </p:pic>
      <p:pic>
        <p:nvPicPr>
          <p:cNvPr id="62" name="Picture 61"/>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11736533" y="5610059"/>
            <a:ext cx="237138" cy="317761"/>
          </a:xfrm>
          <a:prstGeom prst="rect">
            <a:avLst/>
          </a:prstGeom>
        </p:spPr>
      </p:pic>
      <p:sp>
        <p:nvSpPr>
          <p:cNvPr id="63" name="Pentagon 62"/>
          <p:cNvSpPr/>
          <p:nvPr/>
        </p:nvSpPr>
        <p:spPr>
          <a:xfrm rot="5400000">
            <a:off x="11561796" y="3400"/>
            <a:ext cx="552955" cy="602231"/>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p:cNvSpPr/>
          <p:nvPr/>
        </p:nvSpPr>
        <p:spPr>
          <a:xfrm>
            <a:off x="11489909" y="-6595"/>
            <a:ext cx="704800" cy="584775"/>
          </a:xfrm>
          <a:prstGeom prst="rect">
            <a:avLst/>
          </a:prstGeom>
        </p:spPr>
        <p:txBody>
          <a:bodyPr wrap="square">
            <a:spAutoFit/>
          </a:bodyPr>
          <a:lstStyle/>
          <a:p>
            <a:pPr algn="ctr"/>
            <a:r>
              <a:rPr lang="en-GB" sz="1000" b="1" i="0">
                <a:solidFill>
                  <a:srgbClr val="0B5196"/>
                </a:solidFill>
                <a:latin typeface="+mn-lt"/>
              </a:rPr>
              <a:t>EVERY CHILD A READER</a:t>
            </a:r>
          </a:p>
          <a:p>
            <a:pPr algn="ctr"/>
            <a:endParaRPr lang="en-GB" sz="200" b="0" i="1">
              <a:solidFill>
                <a:srgbClr val="002060"/>
              </a:solidFill>
              <a:latin typeface="+mn-lt"/>
            </a:endParaRPr>
          </a:p>
        </p:txBody>
      </p:sp>
      <p:sp>
        <p:nvSpPr>
          <p:cNvPr id="65" name="Rectangle 64"/>
          <p:cNvSpPr/>
          <p:nvPr/>
        </p:nvSpPr>
        <p:spPr>
          <a:xfrm>
            <a:off x="0" y="6339146"/>
            <a:ext cx="12192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6" name="Picture 65"/>
          <p:cNvPicPr>
            <a:picLocks noChangeAspect="1"/>
          </p:cNvPicPr>
          <p:nvPr/>
        </p:nvPicPr>
        <p:blipFill rotWithShape="1">
          <a:blip r:embed="rId19" cstate="print">
            <a:extLst>
              <a:ext uri="{28A0092B-C50C-407E-A947-70E740481C1C}">
                <a14:useLocalDpi xmlns:a14="http://schemas.microsoft.com/office/drawing/2010/main" val="0"/>
              </a:ext>
            </a:extLst>
          </a:blip>
          <a:srcRect l="-1" t="1" r="-6700" b="2639"/>
          <a:stretch/>
        </p:blipFill>
        <p:spPr>
          <a:xfrm>
            <a:off x="10875132" y="6420115"/>
            <a:ext cx="1316867" cy="394572"/>
          </a:xfrm>
          <a:prstGeom prst="rect">
            <a:avLst/>
          </a:prstGeom>
        </p:spPr>
      </p:pic>
      <p:sp>
        <p:nvSpPr>
          <p:cNvPr id="67" name="Pentagon 66"/>
          <p:cNvSpPr/>
          <p:nvPr/>
        </p:nvSpPr>
        <p:spPr>
          <a:xfrm>
            <a:off x="90521" y="6429002"/>
            <a:ext cx="270000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RETRIEVE</a:t>
            </a:r>
            <a:endParaRPr lang="en-GB" sz="1600" b="0">
              <a:solidFill>
                <a:schemeClr val="bg1"/>
              </a:solidFill>
            </a:endParaRPr>
          </a:p>
        </p:txBody>
      </p:sp>
      <p:sp>
        <p:nvSpPr>
          <p:cNvPr id="68" name="Chevron 67"/>
          <p:cNvSpPr/>
          <p:nvPr/>
        </p:nvSpPr>
        <p:spPr>
          <a:xfrm>
            <a:off x="2760836"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INSTRUCT</a:t>
            </a:r>
          </a:p>
        </p:txBody>
      </p:sp>
      <p:sp>
        <p:nvSpPr>
          <p:cNvPr id="69" name="Chevron 68"/>
          <p:cNvSpPr/>
          <p:nvPr/>
        </p:nvSpPr>
        <p:spPr>
          <a:xfrm>
            <a:off x="5412088"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PRACTISE</a:t>
            </a:r>
            <a:endParaRPr lang="en-GB" sz="1600" b="0">
              <a:solidFill>
                <a:schemeClr val="bg1"/>
              </a:solidFill>
            </a:endParaRPr>
          </a:p>
        </p:txBody>
      </p:sp>
      <p:sp>
        <p:nvSpPr>
          <p:cNvPr id="70" name="Chevron 69"/>
          <p:cNvSpPr/>
          <p:nvPr/>
        </p:nvSpPr>
        <p:spPr>
          <a:xfrm>
            <a:off x="8068872"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SECURE</a:t>
            </a:r>
            <a:endParaRPr lang="en-GB" sz="1600" b="0">
              <a:solidFill>
                <a:schemeClr val="bg1"/>
              </a:solidFill>
            </a:endParaRPr>
          </a:p>
        </p:txBody>
      </p:sp>
    </p:spTree>
    <p:extLst>
      <p:ext uri="{BB962C8B-B14F-4D97-AF65-F5344CB8AC3E}">
        <p14:creationId xmlns:p14="http://schemas.microsoft.com/office/powerpoint/2010/main" val="21485742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ALT Instruct ">
    <p:spTree>
      <p:nvGrpSpPr>
        <p:cNvPr id="1" name=""/>
        <p:cNvGrpSpPr/>
        <p:nvPr/>
      </p:nvGrpSpPr>
      <p:grpSpPr>
        <a:xfrm>
          <a:off x="0" y="0"/>
          <a:ext cx="0" cy="0"/>
          <a:chOff x="0" y="0"/>
          <a:chExt cx="0" cy="0"/>
        </a:xfrm>
      </p:grpSpPr>
      <p:sp>
        <p:nvSpPr>
          <p:cNvPr id="11" name="Rectangle 10"/>
          <p:cNvSpPr/>
          <p:nvPr/>
        </p:nvSpPr>
        <p:spPr>
          <a:xfrm>
            <a:off x="0" y="6339146"/>
            <a:ext cx="12192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10875132" y="6420115"/>
            <a:ext cx="1316867" cy="394572"/>
          </a:xfrm>
          <a:prstGeom prst="rect">
            <a:avLst/>
          </a:prstGeom>
        </p:spPr>
      </p:pic>
      <p:sp>
        <p:nvSpPr>
          <p:cNvPr id="13" name="Pentagon 12"/>
          <p:cNvSpPr/>
          <p:nvPr/>
        </p:nvSpPr>
        <p:spPr>
          <a:xfrm>
            <a:off x="90521" y="6429002"/>
            <a:ext cx="270000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RETRIEVE</a:t>
            </a:r>
            <a:endParaRPr lang="en-GB" sz="1600" b="0">
              <a:solidFill>
                <a:schemeClr val="bg1"/>
              </a:solidFill>
            </a:endParaRPr>
          </a:p>
        </p:txBody>
      </p:sp>
      <p:sp>
        <p:nvSpPr>
          <p:cNvPr id="14" name="Chevron 13"/>
          <p:cNvSpPr/>
          <p:nvPr/>
        </p:nvSpPr>
        <p:spPr>
          <a:xfrm>
            <a:off x="2760836" y="6429002"/>
            <a:ext cx="2700000" cy="360000"/>
          </a:xfrm>
          <a:prstGeom prst="chevron">
            <a:avLst/>
          </a:prstGeom>
          <a:solidFill>
            <a:srgbClr val="DCB50E"/>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INSTRUCT</a:t>
            </a:r>
          </a:p>
        </p:txBody>
      </p:sp>
      <p:sp>
        <p:nvSpPr>
          <p:cNvPr id="15" name="Chevron 14"/>
          <p:cNvSpPr/>
          <p:nvPr/>
        </p:nvSpPr>
        <p:spPr>
          <a:xfrm>
            <a:off x="5412088"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PRACTISE</a:t>
            </a:r>
            <a:endParaRPr lang="en-GB" sz="1600" b="0">
              <a:solidFill>
                <a:schemeClr val="bg1"/>
              </a:solidFill>
            </a:endParaRPr>
          </a:p>
        </p:txBody>
      </p:sp>
      <p:sp>
        <p:nvSpPr>
          <p:cNvPr id="16" name="Chevron 15"/>
          <p:cNvSpPr/>
          <p:nvPr/>
        </p:nvSpPr>
        <p:spPr>
          <a:xfrm>
            <a:off x="8068872"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SECURE</a:t>
            </a:r>
            <a:endParaRPr lang="en-GB" sz="1600" b="0">
              <a:solidFill>
                <a:schemeClr val="bg1"/>
              </a:solidFill>
            </a:endParaRPr>
          </a:p>
        </p:txBody>
      </p:sp>
    </p:spTree>
    <p:extLst>
      <p:ext uri="{BB962C8B-B14F-4D97-AF65-F5344CB8AC3E}">
        <p14:creationId xmlns:p14="http://schemas.microsoft.com/office/powerpoint/2010/main" val="4045794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ALT Instruct - Ruler">
    <p:spTree>
      <p:nvGrpSpPr>
        <p:cNvPr id="1" name=""/>
        <p:cNvGrpSpPr/>
        <p:nvPr/>
      </p:nvGrpSpPr>
      <p:grpSpPr>
        <a:xfrm>
          <a:off x="0" y="0"/>
          <a:ext cx="0" cy="0"/>
          <a:chOff x="0" y="0"/>
          <a:chExt cx="0" cy="0"/>
        </a:xfrm>
      </p:grpSpPr>
      <p:sp>
        <p:nvSpPr>
          <p:cNvPr id="40" name="Rectangle 39"/>
          <p:cNvSpPr/>
          <p:nvPr/>
        </p:nvSpPr>
        <p:spPr>
          <a:xfrm>
            <a:off x="11498874" y="-12902"/>
            <a:ext cx="696730" cy="65059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n-lt"/>
            </a:endParaRPr>
          </a:p>
        </p:txBody>
      </p:sp>
      <p:graphicFrame>
        <p:nvGraphicFramePr>
          <p:cNvPr id="41" name="Table 40"/>
          <p:cNvGraphicFramePr>
            <a:graphicFrameLocks noGrp="1"/>
          </p:cNvGraphicFramePr>
          <p:nvPr>
            <p:extLst>
              <p:ext uri="{D42A27DB-BD31-4B8C-83A1-F6EECF244321}">
                <p14:modId xmlns:p14="http://schemas.microsoft.com/office/powerpoint/2010/main" val="2647292837"/>
              </p:ext>
            </p:extLst>
          </p:nvPr>
        </p:nvGraphicFramePr>
        <p:xfrm>
          <a:off x="11559521" y="529722"/>
          <a:ext cx="612157" cy="5581320"/>
        </p:xfrm>
        <a:graphic>
          <a:graphicData uri="http://schemas.openxmlformats.org/drawingml/2006/table">
            <a:tbl>
              <a:tblPr firstRow="1" bandRow="1">
                <a:tableStyleId>{5C22544A-7EE6-4342-B048-85BDC9FD1C3A}</a:tableStyleId>
              </a:tblPr>
              <a:tblGrid>
                <a:gridCol w="612157">
                  <a:extLst>
                    <a:ext uri="{9D8B030D-6E8A-4147-A177-3AD203B41FA5}">
                      <a16:colId xmlns:a16="http://schemas.microsoft.com/office/drawing/2014/main" val="1173439250"/>
                    </a:ext>
                  </a:extLst>
                </a:gridCol>
              </a:tblGrid>
              <a:tr h="670794">
                <a:tc>
                  <a:txBody>
                    <a:bodyPr/>
                    <a:lstStyle/>
                    <a:p>
                      <a:pPr algn="ctr"/>
                      <a:r>
                        <a:rPr lang="en-GB" sz="800" b="1">
                          <a:solidFill>
                            <a:schemeClr val="bg1"/>
                          </a:solidFill>
                          <a:latin typeface="Lato" panose="020F0502020204030203" pitchFamily="34" charset="0"/>
                        </a:rPr>
                        <a:t>RETRIEVE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a:solidFill>
                            <a:schemeClr val="bg1"/>
                          </a:solidFill>
                          <a:latin typeface="Lato" panose="020F0502020204030203" pitchFamily="34" charset="0"/>
                        </a:rPr>
                        <a:t>DECODE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a:solidFill>
                            <a:schemeClr val="bg1"/>
                          </a:solidFill>
                          <a:effectLst/>
                          <a:latin typeface="Lato" panose="020F0502020204030203" pitchFamily="34" charset="0"/>
                        </a:rPr>
                        <a:t>CONNECT</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a:solidFill>
                            <a:schemeClr val="bg1"/>
                          </a:solidFill>
                          <a:latin typeface="Lato" panose="020F0502020204030203" pitchFamily="34" charset="0"/>
                        </a:rPr>
                        <a:t>VISUALISE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a:solidFill>
                            <a:schemeClr val="bg1"/>
                          </a:solidFill>
                          <a:latin typeface="Lato" panose="020F0502020204030203" pitchFamily="34" charset="0"/>
                        </a:rPr>
                        <a:t>SUMMARISE</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a:solidFill>
                            <a:schemeClr val="bg1"/>
                          </a:solidFill>
                          <a:latin typeface="Lato" panose="020F0502020204030203" pitchFamily="34" charset="0"/>
                        </a:rPr>
                        <a:t>INFER</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a:solidFill>
                            <a:schemeClr val="bg1"/>
                          </a:solidFill>
                          <a:latin typeface="Lato" panose="020F0502020204030203" pitchFamily="34" charset="0"/>
                        </a:rPr>
                        <a:t>PREDICT</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a:solidFill>
                            <a:schemeClr val="bg1"/>
                          </a:solidFill>
                          <a:latin typeface="Lato" panose="020F0502020204030203" pitchFamily="34" charset="0"/>
                        </a:rPr>
                        <a:t>EXAMINE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42" name="Group 41"/>
          <p:cNvGrpSpPr/>
          <p:nvPr/>
        </p:nvGrpSpPr>
        <p:grpSpPr>
          <a:xfrm>
            <a:off x="11629923" y="2865412"/>
            <a:ext cx="386112" cy="318172"/>
            <a:chOff x="3206569" y="2423806"/>
            <a:chExt cx="752955" cy="707366"/>
          </a:xfrm>
        </p:grpSpPr>
        <p:pic>
          <p:nvPicPr>
            <p:cNvPr id="43"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45" name="Picture 44"/>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725168" y="4247201"/>
            <a:ext cx="267421" cy="314182"/>
          </a:xfrm>
          <a:prstGeom prst="rect">
            <a:avLst/>
          </a:prstGeom>
        </p:spPr>
      </p:pic>
      <p:pic>
        <p:nvPicPr>
          <p:cNvPr id="46"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1741486" y="3561335"/>
            <a:ext cx="206961" cy="29102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646190" y="2166177"/>
            <a:ext cx="377815" cy="361612"/>
          </a:xfrm>
          <a:prstGeom prst="rect">
            <a:avLst/>
          </a:prstGeom>
        </p:spPr>
      </p:pic>
      <p:pic>
        <p:nvPicPr>
          <p:cNvPr id="48" name="Picture 47"/>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11625043" y="1378197"/>
            <a:ext cx="416216" cy="361939"/>
          </a:xfrm>
          <a:prstGeom prst="rect">
            <a:avLst/>
          </a:prstGeom>
        </p:spPr>
      </p:pic>
      <p:pic>
        <p:nvPicPr>
          <p:cNvPr id="49" name="Picture 48"/>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11631028" y="733844"/>
            <a:ext cx="397619" cy="321332"/>
          </a:xfrm>
          <a:prstGeom prst="rect">
            <a:avLst/>
          </a:prstGeom>
        </p:spPr>
      </p:pic>
      <p:pic>
        <p:nvPicPr>
          <p:cNvPr id="50" name="Picture 49"/>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11646190" y="5004136"/>
            <a:ext cx="393846" cy="291102"/>
          </a:xfrm>
          <a:prstGeom prst="rect">
            <a:avLst/>
          </a:prstGeom>
        </p:spPr>
      </p:pic>
      <p:pic>
        <p:nvPicPr>
          <p:cNvPr id="51" name="Picture 50"/>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11736533" y="5610059"/>
            <a:ext cx="237138" cy="317761"/>
          </a:xfrm>
          <a:prstGeom prst="rect">
            <a:avLst/>
          </a:prstGeom>
        </p:spPr>
      </p:pic>
      <p:sp>
        <p:nvSpPr>
          <p:cNvPr id="52" name="Pentagon 51"/>
          <p:cNvSpPr/>
          <p:nvPr/>
        </p:nvSpPr>
        <p:spPr>
          <a:xfrm rot="5400000">
            <a:off x="11561796" y="3400"/>
            <a:ext cx="552955" cy="602231"/>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11489909" y="-6595"/>
            <a:ext cx="704800" cy="584775"/>
          </a:xfrm>
          <a:prstGeom prst="rect">
            <a:avLst/>
          </a:prstGeom>
        </p:spPr>
        <p:txBody>
          <a:bodyPr wrap="square">
            <a:spAutoFit/>
          </a:bodyPr>
          <a:lstStyle/>
          <a:p>
            <a:pPr algn="ctr"/>
            <a:r>
              <a:rPr lang="en-GB" sz="1000" b="1" i="0">
                <a:solidFill>
                  <a:srgbClr val="0B5196"/>
                </a:solidFill>
                <a:latin typeface="+mn-lt"/>
              </a:rPr>
              <a:t>EVERY CHILD A READER</a:t>
            </a:r>
          </a:p>
          <a:p>
            <a:pPr algn="ctr"/>
            <a:endParaRPr lang="en-GB" sz="200" b="0" i="1">
              <a:solidFill>
                <a:srgbClr val="002060"/>
              </a:solidFill>
              <a:latin typeface="+mn-lt"/>
            </a:endParaRPr>
          </a:p>
        </p:txBody>
      </p:sp>
      <p:sp>
        <p:nvSpPr>
          <p:cNvPr id="54" name="Rectangle 53"/>
          <p:cNvSpPr/>
          <p:nvPr/>
        </p:nvSpPr>
        <p:spPr>
          <a:xfrm>
            <a:off x="0" y="6339146"/>
            <a:ext cx="12192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5" name="Picture 54"/>
          <p:cNvPicPr>
            <a:picLocks noChangeAspect="1"/>
          </p:cNvPicPr>
          <p:nvPr/>
        </p:nvPicPr>
        <p:blipFill rotWithShape="1">
          <a:blip r:embed="rId19" cstate="print">
            <a:extLst>
              <a:ext uri="{28A0092B-C50C-407E-A947-70E740481C1C}">
                <a14:useLocalDpi xmlns:a14="http://schemas.microsoft.com/office/drawing/2010/main" val="0"/>
              </a:ext>
            </a:extLst>
          </a:blip>
          <a:srcRect l="-1" t="1" r="-6700" b="2639"/>
          <a:stretch/>
        </p:blipFill>
        <p:spPr>
          <a:xfrm>
            <a:off x="10875132" y="6420115"/>
            <a:ext cx="1316867" cy="394572"/>
          </a:xfrm>
          <a:prstGeom prst="rect">
            <a:avLst/>
          </a:prstGeom>
        </p:spPr>
      </p:pic>
      <p:sp>
        <p:nvSpPr>
          <p:cNvPr id="56" name="Pentagon 55"/>
          <p:cNvSpPr/>
          <p:nvPr/>
        </p:nvSpPr>
        <p:spPr>
          <a:xfrm>
            <a:off x="90521" y="6429002"/>
            <a:ext cx="270000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RETRIEVE</a:t>
            </a:r>
            <a:endParaRPr lang="en-GB" sz="1600" b="0">
              <a:solidFill>
                <a:schemeClr val="bg1"/>
              </a:solidFill>
            </a:endParaRPr>
          </a:p>
        </p:txBody>
      </p:sp>
      <p:sp>
        <p:nvSpPr>
          <p:cNvPr id="57" name="Chevron 56"/>
          <p:cNvSpPr/>
          <p:nvPr/>
        </p:nvSpPr>
        <p:spPr>
          <a:xfrm>
            <a:off x="2760836" y="6429002"/>
            <a:ext cx="2700000" cy="360000"/>
          </a:xfrm>
          <a:prstGeom prst="chevron">
            <a:avLst/>
          </a:prstGeom>
          <a:solidFill>
            <a:srgbClr val="DCB50E"/>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INSTRUCT</a:t>
            </a:r>
          </a:p>
        </p:txBody>
      </p:sp>
      <p:sp>
        <p:nvSpPr>
          <p:cNvPr id="58" name="Chevron 57"/>
          <p:cNvSpPr/>
          <p:nvPr/>
        </p:nvSpPr>
        <p:spPr>
          <a:xfrm>
            <a:off x="5412088"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PRACTISE</a:t>
            </a:r>
            <a:endParaRPr lang="en-GB" sz="1600" b="0">
              <a:solidFill>
                <a:schemeClr val="bg1"/>
              </a:solidFill>
            </a:endParaRPr>
          </a:p>
        </p:txBody>
      </p:sp>
      <p:sp>
        <p:nvSpPr>
          <p:cNvPr id="59" name="Chevron 58"/>
          <p:cNvSpPr/>
          <p:nvPr/>
        </p:nvSpPr>
        <p:spPr>
          <a:xfrm>
            <a:off x="8068872"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SECURE</a:t>
            </a:r>
            <a:endParaRPr lang="en-GB" sz="1600" b="0">
              <a:solidFill>
                <a:schemeClr val="bg1"/>
              </a:solidFill>
            </a:endParaRPr>
          </a:p>
        </p:txBody>
      </p:sp>
    </p:spTree>
    <p:extLst>
      <p:ext uri="{BB962C8B-B14F-4D97-AF65-F5344CB8AC3E}">
        <p14:creationId xmlns:p14="http://schemas.microsoft.com/office/powerpoint/2010/main" val="624594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ALT Practise">
    <p:spTree>
      <p:nvGrpSpPr>
        <p:cNvPr id="1" name=""/>
        <p:cNvGrpSpPr/>
        <p:nvPr/>
      </p:nvGrpSpPr>
      <p:grpSpPr>
        <a:xfrm>
          <a:off x="0" y="0"/>
          <a:ext cx="0" cy="0"/>
          <a:chOff x="0" y="0"/>
          <a:chExt cx="0" cy="0"/>
        </a:xfrm>
      </p:grpSpPr>
      <p:sp>
        <p:nvSpPr>
          <p:cNvPr id="11" name="Rectangle 10"/>
          <p:cNvSpPr/>
          <p:nvPr/>
        </p:nvSpPr>
        <p:spPr>
          <a:xfrm>
            <a:off x="0" y="6339146"/>
            <a:ext cx="12192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10875132" y="6420115"/>
            <a:ext cx="1316867" cy="394572"/>
          </a:xfrm>
          <a:prstGeom prst="rect">
            <a:avLst/>
          </a:prstGeom>
        </p:spPr>
      </p:pic>
      <p:sp>
        <p:nvSpPr>
          <p:cNvPr id="13" name="Pentagon 12"/>
          <p:cNvSpPr/>
          <p:nvPr/>
        </p:nvSpPr>
        <p:spPr>
          <a:xfrm>
            <a:off x="90521" y="6429002"/>
            <a:ext cx="270000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RETRIEVE</a:t>
            </a:r>
            <a:endParaRPr lang="en-GB" sz="1600" b="0">
              <a:solidFill>
                <a:schemeClr val="bg1"/>
              </a:solidFill>
            </a:endParaRPr>
          </a:p>
        </p:txBody>
      </p:sp>
      <p:sp>
        <p:nvSpPr>
          <p:cNvPr id="14" name="Chevron 13"/>
          <p:cNvSpPr/>
          <p:nvPr/>
        </p:nvSpPr>
        <p:spPr>
          <a:xfrm>
            <a:off x="2760836"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INSTRUCT</a:t>
            </a:r>
          </a:p>
        </p:txBody>
      </p:sp>
      <p:sp>
        <p:nvSpPr>
          <p:cNvPr id="22" name="Chevron 21"/>
          <p:cNvSpPr/>
          <p:nvPr/>
        </p:nvSpPr>
        <p:spPr>
          <a:xfrm>
            <a:off x="5412088" y="6429002"/>
            <a:ext cx="2700000" cy="360000"/>
          </a:xfrm>
          <a:prstGeom prst="chevron">
            <a:avLst/>
          </a:prstGeom>
          <a:solidFill>
            <a:srgbClr val="E8812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PRACTISE</a:t>
            </a:r>
            <a:endParaRPr lang="en-GB" sz="1600" b="0">
              <a:solidFill>
                <a:schemeClr val="bg1"/>
              </a:solidFill>
            </a:endParaRPr>
          </a:p>
        </p:txBody>
      </p:sp>
      <p:sp>
        <p:nvSpPr>
          <p:cNvPr id="23" name="Chevron 22"/>
          <p:cNvSpPr/>
          <p:nvPr/>
        </p:nvSpPr>
        <p:spPr>
          <a:xfrm>
            <a:off x="8068872"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SECURE</a:t>
            </a:r>
            <a:endParaRPr lang="en-GB" sz="1600" b="0">
              <a:solidFill>
                <a:schemeClr val="bg1"/>
              </a:solidFill>
            </a:endParaRPr>
          </a:p>
        </p:txBody>
      </p:sp>
    </p:spTree>
    <p:extLst>
      <p:ext uri="{BB962C8B-B14F-4D97-AF65-F5344CB8AC3E}">
        <p14:creationId xmlns:p14="http://schemas.microsoft.com/office/powerpoint/2010/main" val="5353362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ALT Practise - Ruler">
    <p:spTree>
      <p:nvGrpSpPr>
        <p:cNvPr id="1" name=""/>
        <p:cNvGrpSpPr/>
        <p:nvPr/>
      </p:nvGrpSpPr>
      <p:grpSpPr>
        <a:xfrm>
          <a:off x="0" y="0"/>
          <a:ext cx="0" cy="0"/>
          <a:chOff x="0" y="0"/>
          <a:chExt cx="0" cy="0"/>
        </a:xfrm>
      </p:grpSpPr>
      <p:sp>
        <p:nvSpPr>
          <p:cNvPr id="40" name="Rectangle 39"/>
          <p:cNvSpPr/>
          <p:nvPr/>
        </p:nvSpPr>
        <p:spPr>
          <a:xfrm>
            <a:off x="11498874" y="-12902"/>
            <a:ext cx="696730" cy="65059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n-lt"/>
            </a:endParaRPr>
          </a:p>
        </p:txBody>
      </p:sp>
      <p:graphicFrame>
        <p:nvGraphicFramePr>
          <p:cNvPr id="41" name="Table 40"/>
          <p:cNvGraphicFramePr>
            <a:graphicFrameLocks noGrp="1"/>
          </p:cNvGraphicFramePr>
          <p:nvPr>
            <p:extLst>
              <p:ext uri="{D42A27DB-BD31-4B8C-83A1-F6EECF244321}">
                <p14:modId xmlns:p14="http://schemas.microsoft.com/office/powerpoint/2010/main" val="1452827472"/>
              </p:ext>
            </p:extLst>
          </p:nvPr>
        </p:nvGraphicFramePr>
        <p:xfrm>
          <a:off x="11559521" y="529722"/>
          <a:ext cx="612157" cy="5581320"/>
        </p:xfrm>
        <a:graphic>
          <a:graphicData uri="http://schemas.openxmlformats.org/drawingml/2006/table">
            <a:tbl>
              <a:tblPr firstRow="1" bandRow="1">
                <a:tableStyleId>{5C22544A-7EE6-4342-B048-85BDC9FD1C3A}</a:tableStyleId>
              </a:tblPr>
              <a:tblGrid>
                <a:gridCol w="612157">
                  <a:extLst>
                    <a:ext uri="{9D8B030D-6E8A-4147-A177-3AD203B41FA5}">
                      <a16:colId xmlns:a16="http://schemas.microsoft.com/office/drawing/2014/main" val="1173439250"/>
                    </a:ext>
                  </a:extLst>
                </a:gridCol>
              </a:tblGrid>
              <a:tr h="670794">
                <a:tc>
                  <a:txBody>
                    <a:bodyPr/>
                    <a:lstStyle/>
                    <a:p>
                      <a:pPr algn="ctr"/>
                      <a:r>
                        <a:rPr lang="en-GB" sz="800" b="1">
                          <a:solidFill>
                            <a:schemeClr val="bg1"/>
                          </a:solidFill>
                          <a:latin typeface="Lato" panose="020F0502020204030203" pitchFamily="34" charset="0"/>
                        </a:rPr>
                        <a:t>RETRIEVE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a:solidFill>
                            <a:schemeClr val="bg1"/>
                          </a:solidFill>
                          <a:latin typeface="Lato" panose="020F0502020204030203" pitchFamily="34" charset="0"/>
                        </a:rPr>
                        <a:t>DECODE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a:solidFill>
                            <a:schemeClr val="bg1"/>
                          </a:solidFill>
                          <a:effectLst/>
                          <a:latin typeface="Lato" panose="020F0502020204030203" pitchFamily="34" charset="0"/>
                        </a:rPr>
                        <a:t>CONNECT</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a:solidFill>
                            <a:schemeClr val="bg1"/>
                          </a:solidFill>
                          <a:latin typeface="Lato" panose="020F0502020204030203" pitchFamily="34" charset="0"/>
                        </a:rPr>
                        <a:t>VISUALISE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a:solidFill>
                            <a:schemeClr val="bg1"/>
                          </a:solidFill>
                          <a:latin typeface="Lato" panose="020F0502020204030203" pitchFamily="34" charset="0"/>
                        </a:rPr>
                        <a:t>SUMMARISE</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a:solidFill>
                            <a:schemeClr val="bg1"/>
                          </a:solidFill>
                          <a:latin typeface="Lato" panose="020F0502020204030203" pitchFamily="34" charset="0"/>
                        </a:rPr>
                        <a:t>INFER</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a:solidFill>
                            <a:schemeClr val="bg1"/>
                          </a:solidFill>
                          <a:latin typeface="Lato" panose="020F0502020204030203" pitchFamily="34" charset="0"/>
                        </a:rPr>
                        <a:t>PREDICT</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a:solidFill>
                            <a:schemeClr val="bg1"/>
                          </a:solidFill>
                          <a:latin typeface="Lato" panose="020F0502020204030203" pitchFamily="34" charset="0"/>
                        </a:rPr>
                        <a:t>EXAMINE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42" name="Group 41"/>
          <p:cNvGrpSpPr/>
          <p:nvPr/>
        </p:nvGrpSpPr>
        <p:grpSpPr>
          <a:xfrm>
            <a:off x="11629923" y="2865412"/>
            <a:ext cx="386112" cy="318172"/>
            <a:chOff x="3206569" y="2423806"/>
            <a:chExt cx="752955" cy="707366"/>
          </a:xfrm>
        </p:grpSpPr>
        <p:pic>
          <p:nvPicPr>
            <p:cNvPr id="43"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45" name="Picture 44"/>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725168" y="4247201"/>
            <a:ext cx="267421" cy="314182"/>
          </a:xfrm>
          <a:prstGeom prst="rect">
            <a:avLst/>
          </a:prstGeom>
        </p:spPr>
      </p:pic>
      <p:pic>
        <p:nvPicPr>
          <p:cNvPr id="46"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1741486" y="3561335"/>
            <a:ext cx="206961" cy="29102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646190" y="2166177"/>
            <a:ext cx="377815" cy="361612"/>
          </a:xfrm>
          <a:prstGeom prst="rect">
            <a:avLst/>
          </a:prstGeom>
        </p:spPr>
      </p:pic>
      <p:pic>
        <p:nvPicPr>
          <p:cNvPr id="48" name="Picture 47"/>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11625043" y="1378197"/>
            <a:ext cx="416216" cy="361939"/>
          </a:xfrm>
          <a:prstGeom prst="rect">
            <a:avLst/>
          </a:prstGeom>
        </p:spPr>
      </p:pic>
      <p:pic>
        <p:nvPicPr>
          <p:cNvPr id="49" name="Picture 48"/>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11631028" y="733844"/>
            <a:ext cx="397619" cy="321332"/>
          </a:xfrm>
          <a:prstGeom prst="rect">
            <a:avLst/>
          </a:prstGeom>
        </p:spPr>
      </p:pic>
      <p:pic>
        <p:nvPicPr>
          <p:cNvPr id="50" name="Picture 49"/>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11646190" y="5004136"/>
            <a:ext cx="393846" cy="291102"/>
          </a:xfrm>
          <a:prstGeom prst="rect">
            <a:avLst/>
          </a:prstGeom>
        </p:spPr>
      </p:pic>
      <p:pic>
        <p:nvPicPr>
          <p:cNvPr id="51" name="Picture 50"/>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11736533" y="5610059"/>
            <a:ext cx="237138" cy="317761"/>
          </a:xfrm>
          <a:prstGeom prst="rect">
            <a:avLst/>
          </a:prstGeom>
        </p:spPr>
      </p:pic>
      <p:sp>
        <p:nvSpPr>
          <p:cNvPr id="52" name="Pentagon 51"/>
          <p:cNvSpPr/>
          <p:nvPr/>
        </p:nvSpPr>
        <p:spPr>
          <a:xfrm rot="5400000">
            <a:off x="11561796" y="3400"/>
            <a:ext cx="552955" cy="602231"/>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11489909" y="-6595"/>
            <a:ext cx="704800" cy="584775"/>
          </a:xfrm>
          <a:prstGeom prst="rect">
            <a:avLst/>
          </a:prstGeom>
        </p:spPr>
        <p:txBody>
          <a:bodyPr wrap="square">
            <a:spAutoFit/>
          </a:bodyPr>
          <a:lstStyle/>
          <a:p>
            <a:pPr algn="ctr"/>
            <a:r>
              <a:rPr lang="en-GB" sz="1000" b="1" i="0">
                <a:solidFill>
                  <a:srgbClr val="0B5196"/>
                </a:solidFill>
                <a:latin typeface="+mn-lt"/>
              </a:rPr>
              <a:t>EVERY CHILD A READER</a:t>
            </a:r>
          </a:p>
          <a:p>
            <a:pPr algn="ctr"/>
            <a:endParaRPr lang="en-GB" sz="200" b="0" i="1">
              <a:solidFill>
                <a:srgbClr val="002060"/>
              </a:solidFill>
              <a:latin typeface="+mn-lt"/>
            </a:endParaRPr>
          </a:p>
        </p:txBody>
      </p:sp>
      <p:sp>
        <p:nvSpPr>
          <p:cNvPr id="54" name="Rectangle 53"/>
          <p:cNvSpPr/>
          <p:nvPr/>
        </p:nvSpPr>
        <p:spPr>
          <a:xfrm>
            <a:off x="0" y="6339146"/>
            <a:ext cx="12192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5" name="Picture 54"/>
          <p:cNvPicPr>
            <a:picLocks noChangeAspect="1"/>
          </p:cNvPicPr>
          <p:nvPr/>
        </p:nvPicPr>
        <p:blipFill rotWithShape="1">
          <a:blip r:embed="rId19" cstate="print">
            <a:extLst>
              <a:ext uri="{28A0092B-C50C-407E-A947-70E740481C1C}">
                <a14:useLocalDpi xmlns:a14="http://schemas.microsoft.com/office/drawing/2010/main" val="0"/>
              </a:ext>
            </a:extLst>
          </a:blip>
          <a:srcRect l="-1" t="1" r="-6700" b="2639"/>
          <a:stretch/>
        </p:blipFill>
        <p:spPr>
          <a:xfrm>
            <a:off x="10875132" y="6420115"/>
            <a:ext cx="1316867" cy="394572"/>
          </a:xfrm>
          <a:prstGeom prst="rect">
            <a:avLst/>
          </a:prstGeom>
        </p:spPr>
      </p:pic>
      <p:sp>
        <p:nvSpPr>
          <p:cNvPr id="56" name="Pentagon 55"/>
          <p:cNvSpPr/>
          <p:nvPr/>
        </p:nvSpPr>
        <p:spPr>
          <a:xfrm>
            <a:off x="90521" y="6429002"/>
            <a:ext cx="270000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RETRIEVE</a:t>
            </a:r>
            <a:endParaRPr lang="en-GB" sz="1600" b="0">
              <a:solidFill>
                <a:schemeClr val="bg1"/>
              </a:solidFill>
            </a:endParaRPr>
          </a:p>
        </p:txBody>
      </p:sp>
      <p:sp>
        <p:nvSpPr>
          <p:cNvPr id="57" name="Chevron 56"/>
          <p:cNvSpPr/>
          <p:nvPr/>
        </p:nvSpPr>
        <p:spPr>
          <a:xfrm>
            <a:off x="2760836"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INSTRUCT</a:t>
            </a:r>
          </a:p>
        </p:txBody>
      </p:sp>
      <p:sp>
        <p:nvSpPr>
          <p:cNvPr id="58" name="Chevron 57"/>
          <p:cNvSpPr/>
          <p:nvPr/>
        </p:nvSpPr>
        <p:spPr>
          <a:xfrm>
            <a:off x="5412088" y="6429002"/>
            <a:ext cx="2700000" cy="360000"/>
          </a:xfrm>
          <a:prstGeom prst="chevron">
            <a:avLst/>
          </a:prstGeom>
          <a:solidFill>
            <a:srgbClr val="E8812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PRACTISE</a:t>
            </a:r>
            <a:endParaRPr lang="en-GB" sz="1600" b="0">
              <a:solidFill>
                <a:schemeClr val="bg1"/>
              </a:solidFill>
            </a:endParaRPr>
          </a:p>
        </p:txBody>
      </p:sp>
      <p:sp>
        <p:nvSpPr>
          <p:cNvPr id="59" name="Chevron 58"/>
          <p:cNvSpPr/>
          <p:nvPr/>
        </p:nvSpPr>
        <p:spPr>
          <a:xfrm>
            <a:off x="8068872"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SECURE</a:t>
            </a:r>
            <a:endParaRPr lang="en-GB" sz="1600" b="0">
              <a:solidFill>
                <a:schemeClr val="bg1"/>
              </a:solidFill>
            </a:endParaRPr>
          </a:p>
        </p:txBody>
      </p:sp>
    </p:spTree>
    <p:extLst>
      <p:ext uri="{BB962C8B-B14F-4D97-AF65-F5344CB8AC3E}">
        <p14:creationId xmlns:p14="http://schemas.microsoft.com/office/powerpoint/2010/main" val="14335873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ALT Secure">
    <p:spTree>
      <p:nvGrpSpPr>
        <p:cNvPr id="1" name=""/>
        <p:cNvGrpSpPr/>
        <p:nvPr/>
      </p:nvGrpSpPr>
      <p:grpSpPr>
        <a:xfrm>
          <a:off x="0" y="0"/>
          <a:ext cx="0" cy="0"/>
          <a:chOff x="0" y="0"/>
          <a:chExt cx="0" cy="0"/>
        </a:xfrm>
      </p:grpSpPr>
      <p:sp>
        <p:nvSpPr>
          <p:cNvPr id="11" name="Rectangle 10"/>
          <p:cNvSpPr/>
          <p:nvPr/>
        </p:nvSpPr>
        <p:spPr>
          <a:xfrm>
            <a:off x="0" y="6339146"/>
            <a:ext cx="12192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10875132" y="6420115"/>
            <a:ext cx="1316867" cy="394572"/>
          </a:xfrm>
          <a:prstGeom prst="rect">
            <a:avLst/>
          </a:prstGeom>
        </p:spPr>
      </p:pic>
      <p:sp>
        <p:nvSpPr>
          <p:cNvPr id="13" name="Pentagon 12"/>
          <p:cNvSpPr/>
          <p:nvPr/>
        </p:nvSpPr>
        <p:spPr>
          <a:xfrm>
            <a:off x="90521" y="6429002"/>
            <a:ext cx="270000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RETRIEVE</a:t>
            </a:r>
            <a:endParaRPr lang="en-GB" sz="1600" b="0">
              <a:solidFill>
                <a:schemeClr val="bg1"/>
              </a:solidFill>
            </a:endParaRPr>
          </a:p>
        </p:txBody>
      </p:sp>
      <p:sp>
        <p:nvSpPr>
          <p:cNvPr id="14" name="Chevron 13"/>
          <p:cNvSpPr/>
          <p:nvPr/>
        </p:nvSpPr>
        <p:spPr>
          <a:xfrm>
            <a:off x="2760836"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INSTRUCT</a:t>
            </a:r>
          </a:p>
        </p:txBody>
      </p:sp>
      <p:sp>
        <p:nvSpPr>
          <p:cNvPr id="22" name="Chevron 21"/>
          <p:cNvSpPr/>
          <p:nvPr/>
        </p:nvSpPr>
        <p:spPr>
          <a:xfrm>
            <a:off x="5412088"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PRACTISE</a:t>
            </a:r>
            <a:endParaRPr lang="en-GB" sz="1600" b="0">
              <a:solidFill>
                <a:schemeClr val="bg1"/>
              </a:solidFill>
            </a:endParaRPr>
          </a:p>
        </p:txBody>
      </p:sp>
      <p:sp>
        <p:nvSpPr>
          <p:cNvPr id="23" name="Chevron 22"/>
          <p:cNvSpPr/>
          <p:nvPr/>
        </p:nvSpPr>
        <p:spPr>
          <a:xfrm>
            <a:off x="8068872" y="6429002"/>
            <a:ext cx="2700000" cy="360000"/>
          </a:xfrm>
          <a:prstGeom prst="chevron">
            <a:avLst/>
          </a:prstGeom>
          <a:solidFill>
            <a:srgbClr val="3584C5"/>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SECURE</a:t>
            </a:r>
            <a:endParaRPr lang="en-GB" sz="1600" b="0">
              <a:solidFill>
                <a:schemeClr val="bg1"/>
              </a:solidFill>
            </a:endParaRPr>
          </a:p>
        </p:txBody>
      </p:sp>
    </p:spTree>
    <p:extLst>
      <p:ext uri="{BB962C8B-B14F-4D97-AF65-F5344CB8AC3E}">
        <p14:creationId xmlns:p14="http://schemas.microsoft.com/office/powerpoint/2010/main" val="24656666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LT Secure - Ruler">
    <p:spTree>
      <p:nvGrpSpPr>
        <p:cNvPr id="1" name=""/>
        <p:cNvGrpSpPr/>
        <p:nvPr/>
      </p:nvGrpSpPr>
      <p:grpSpPr>
        <a:xfrm>
          <a:off x="0" y="0"/>
          <a:ext cx="0" cy="0"/>
          <a:chOff x="0" y="0"/>
          <a:chExt cx="0" cy="0"/>
        </a:xfrm>
      </p:grpSpPr>
      <p:sp>
        <p:nvSpPr>
          <p:cNvPr id="44" name="Rectangle 43"/>
          <p:cNvSpPr/>
          <p:nvPr/>
        </p:nvSpPr>
        <p:spPr>
          <a:xfrm>
            <a:off x="11498874" y="-12902"/>
            <a:ext cx="696730" cy="65059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n-lt"/>
            </a:endParaRPr>
          </a:p>
        </p:txBody>
      </p:sp>
      <p:graphicFrame>
        <p:nvGraphicFramePr>
          <p:cNvPr id="45" name="Table 44"/>
          <p:cNvGraphicFramePr>
            <a:graphicFrameLocks noGrp="1"/>
          </p:cNvGraphicFramePr>
          <p:nvPr>
            <p:extLst>
              <p:ext uri="{D42A27DB-BD31-4B8C-83A1-F6EECF244321}">
                <p14:modId xmlns:p14="http://schemas.microsoft.com/office/powerpoint/2010/main" val="1705629420"/>
              </p:ext>
            </p:extLst>
          </p:nvPr>
        </p:nvGraphicFramePr>
        <p:xfrm>
          <a:off x="11559521" y="529722"/>
          <a:ext cx="612157" cy="5581320"/>
        </p:xfrm>
        <a:graphic>
          <a:graphicData uri="http://schemas.openxmlformats.org/drawingml/2006/table">
            <a:tbl>
              <a:tblPr firstRow="1" bandRow="1">
                <a:tableStyleId>{5C22544A-7EE6-4342-B048-85BDC9FD1C3A}</a:tableStyleId>
              </a:tblPr>
              <a:tblGrid>
                <a:gridCol w="612157">
                  <a:extLst>
                    <a:ext uri="{9D8B030D-6E8A-4147-A177-3AD203B41FA5}">
                      <a16:colId xmlns:a16="http://schemas.microsoft.com/office/drawing/2014/main" val="1173439250"/>
                    </a:ext>
                  </a:extLst>
                </a:gridCol>
              </a:tblGrid>
              <a:tr h="670794">
                <a:tc>
                  <a:txBody>
                    <a:bodyPr/>
                    <a:lstStyle/>
                    <a:p>
                      <a:pPr algn="ctr"/>
                      <a:r>
                        <a:rPr lang="en-GB" sz="800" b="1">
                          <a:solidFill>
                            <a:schemeClr val="bg1"/>
                          </a:solidFill>
                          <a:latin typeface="Lato" panose="020F0502020204030203" pitchFamily="34" charset="0"/>
                        </a:rPr>
                        <a:t>RETRIEVE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a:solidFill>
                            <a:schemeClr val="bg1"/>
                          </a:solidFill>
                          <a:latin typeface="Lato" panose="020F0502020204030203" pitchFamily="34" charset="0"/>
                        </a:rPr>
                        <a:t>DECODE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a:solidFill>
                            <a:schemeClr val="bg1"/>
                          </a:solidFill>
                          <a:effectLst/>
                          <a:latin typeface="Lato" panose="020F0502020204030203" pitchFamily="34" charset="0"/>
                        </a:rPr>
                        <a:t>CONNECT</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a:solidFill>
                            <a:schemeClr val="bg1"/>
                          </a:solidFill>
                          <a:latin typeface="Lato" panose="020F0502020204030203" pitchFamily="34" charset="0"/>
                        </a:rPr>
                        <a:t>VISUALISE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a:solidFill>
                            <a:schemeClr val="bg1"/>
                          </a:solidFill>
                          <a:latin typeface="Lato" panose="020F0502020204030203" pitchFamily="34" charset="0"/>
                        </a:rPr>
                        <a:t>SUMMARISE</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a:solidFill>
                            <a:schemeClr val="bg1"/>
                          </a:solidFill>
                          <a:latin typeface="Lato" panose="020F0502020204030203" pitchFamily="34" charset="0"/>
                        </a:rPr>
                        <a:t>INFER</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a:solidFill>
                            <a:schemeClr val="bg1"/>
                          </a:solidFill>
                          <a:latin typeface="Lato" panose="020F0502020204030203" pitchFamily="34" charset="0"/>
                        </a:rPr>
                        <a:t>PREDICT</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a:solidFill>
                            <a:schemeClr val="bg1"/>
                          </a:solidFill>
                          <a:latin typeface="Lato" panose="020F0502020204030203" pitchFamily="34" charset="0"/>
                        </a:rPr>
                        <a:t>EXAMINE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46" name="Group 45"/>
          <p:cNvGrpSpPr/>
          <p:nvPr/>
        </p:nvGrpSpPr>
        <p:grpSpPr>
          <a:xfrm>
            <a:off x="11629923" y="2865412"/>
            <a:ext cx="386112" cy="318172"/>
            <a:chOff x="3206569" y="2423806"/>
            <a:chExt cx="752955" cy="707366"/>
          </a:xfrm>
        </p:grpSpPr>
        <p:pic>
          <p:nvPicPr>
            <p:cNvPr id="47"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49" name="Picture 48"/>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725168" y="4247201"/>
            <a:ext cx="267421" cy="314182"/>
          </a:xfrm>
          <a:prstGeom prst="rect">
            <a:avLst/>
          </a:prstGeom>
        </p:spPr>
      </p:pic>
      <p:pic>
        <p:nvPicPr>
          <p:cNvPr id="50"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1741486" y="3561335"/>
            <a:ext cx="206961" cy="291029"/>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50"/>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1646190" y="2166177"/>
            <a:ext cx="377815" cy="361612"/>
          </a:xfrm>
          <a:prstGeom prst="rect">
            <a:avLst/>
          </a:prstGeom>
        </p:spPr>
      </p:pic>
      <p:pic>
        <p:nvPicPr>
          <p:cNvPr id="52" name="Picture 51"/>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11625043" y="1378197"/>
            <a:ext cx="416216" cy="361939"/>
          </a:xfrm>
          <a:prstGeom prst="rect">
            <a:avLst/>
          </a:prstGeom>
        </p:spPr>
      </p:pic>
      <p:pic>
        <p:nvPicPr>
          <p:cNvPr id="53" name="Picture 52"/>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11631028" y="733844"/>
            <a:ext cx="397619" cy="321332"/>
          </a:xfrm>
          <a:prstGeom prst="rect">
            <a:avLst/>
          </a:prstGeom>
        </p:spPr>
      </p:pic>
      <p:pic>
        <p:nvPicPr>
          <p:cNvPr id="54" name="Picture 53"/>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11646190" y="5004136"/>
            <a:ext cx="393846" cy="291102"/>
          </a:xfrm>
          <a:prstGeom prst="rect">
            <a:avLst/>
          </a:prstGeom>
        </p:spPr>
      </p:pic>
      <p:pic>
        <p:nvPicPr>
          <p:cNvPr id="55" name="Picture 54"/>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11736533" y="5610059"/>
            <a:ext cx="237138" cy="317761"/>
          </a:xfrm>
          <a:prstGeom prst="rect">
            <a:avLst/>
          </a:prstGeom>
        </p:spPr>
      </p:pic>
      <p:sp>
        <p:nvSpPr>
          <p:cNvPr id="56" name="Pentagon 55"/>
          <p:cNvSpPr/>
          <p:nvPr/>
        </p:nvSpPr>
        <p:spPr>
          <a:xfrm rot="5400000">
            <a:off x="11561796" y="3400"/>
            <a:ext cx="552955" cy="602231"/>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p:cNvSpPr/>
          <p:nvPr/>
        </p:nvSpPr>
        <p:spPr>
          <a:xfrm>
            <a:off x="11489909" y="-6595"/>
            <a:ext cx="704800" cy="584775"/>
          </a:xfrm>
          <a:prstGeom prst="rect">
            <a:avLst/>
          </a:prstGeom>
        </p:spPr>
        <p:txBody>
          <a:bodyPr wrap="square">
            <a:spAutoFit/>
          </a:bodyPr>
          <a:lstStyle/>
          <a:p>
            <a:pPr algn="ctr"/>
            <a:r>
              <a:rPr lang="en-GB" sz="1000" b="1" i="0">
                <a:solidFill>
                  <a:srgbClr val="0B5196"/>
                </a:solidFill>
                <a:latin typeface="+mn-lt"/>
              </a:rPr>
              <a:t>EVERY CHILD A READER</a:t>
            </a:r>
          </a:p>
          <a:p>
            <a:pPr algn="ctr"/>
            <a:endParaRPr lang="en-GB" sz="200" b="0" i="1">
              <a:solidFill>
                <a:srgbClr val="002060"/>
              </a:solidFill>
              <a:latin typeface="+mn-lt"/>
            </a:endParaRPr>
          </a:p>
        </p:txBody>
      </p:sp>
      <p:sp>
        <p:nvSpPr>
          <p:cNvPr id="58" name="Rectangle 57"/>
          <p:cNvSpPr/>
          <p:nvPr/>
        </p:nvSpPr>
        <p:spPr>
          <a:xfrm>
            <a:off x="0" y="6339146"/>
            <a:ext cx="12192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9" name="Picture 58"/>
          <p:cNvPicPr>
            <a:picLocks noChangeAspect="1"/>
          </p:cNvPicPr>
          <p:nvPr/>
        </p:nvPicPr>
        <p:blipFill rotWithShape="1">
          <a:blip r:embed="rId19" cstate="print">
            <a:extLst>
              <a:ext uri="{28A0092B-C50C-407E-A947-70E740481C1C}">
                <a14:useLocalDpi xmlns:a14="http://schemas.microsoft.com/office/drawing/2010/main" val="0"/>
              </a:ext>
            </a:extLst>
          </a:blip>
          <a:srcRect l="-1" t="1" r="-6700" b="2639"/>
          <a:stretch/>
        </p:blipFill>
        <p:spPr>
          <a:xfrm>
            <a:off x="10875132" y="6420115"/>
            <a:ext cx="1316867" cy="394572"/>
          </a:xfrm>
          <a:prstGeom prst="rect">
            <a:avLst/>
          </a:prstGeom>
        </p:spPr>
      </p:pic>
      <p:sp>
        <p:nvSpPr>
          <p:cNvPr id="60" name="Pentagon 59"/>
          <p:cNvSpPr/>
          <p:nvPr/>
        </p:nvSpPr>
        <p:spPr>
          <a:xfrm>
            <a:off x="90521" y="6429002"/>
            <a:ext cx="270000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RETRIEVE</a:t>
            </a:r>
            <a:endParaRPr lang="en-GB" sz="1600" b="0">
              <a:solidFill>
                <a:schemeClr val="bg1"/>
              </a:solidFill>
            </a:endParaRPr>
          </a:p>
        </p:txBody>
      </p:sp>
      <p:sp>
        <p:nvSpPr>
          <p:cNvPr id="61" name="Chevron 60"/>
          <p:cNvSpPr/>
          <p:nvPr/>
        </p:nvSpPr>
        <p:spPr>
          <a:xfrm>
            <a:off x="2760836"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INSTRUCT</a:t>
            </a:r>
          </a:p>
        </p:txBody>
      </p:sp>
      <p:sp>
        <p:nvSpPr>
          <p:cNvPr id="62" name="Chevron 61"/>
          <p:cNvSpPr/>
          <p:nvPr/>
        </p:nvSpPr>
        <p:spPr>
          <a:xfrm>
            <a:off x="5412088" y="6429002"/>
            <a:ext cx="270000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PRACTISE</a:t>
            </a:r>
            <a:endParaRPr lang="en-GB" sz="1600" b="0">
              <a:solidFill>
                <a:schemeClr val="bg1"/>
              </a:solidFill>
            </a:endParaRPr>
          </a:p>
        </p:txBody>
      </p:sp>
      <p:sp>
        <p:nvSpPr>
          <p:cNvPr id="63" name="Chevron 62"/>
          <p:cNvSpPr/>
          <p:nvPr/>
        </p:nvSpPr>
        <p:spPr>
          <a:xfrm>
            <a:off x="8068872" y="6429002"/>
            <a:ext cx="2700000" cy="360000"/>
          </a:xfrm>
          <a:prstGeom prst="chevron">
            <a:avLst/>
          </a:prstGeom>
          <a:solidFill>
            <a:srgbClr val="3584C5"/>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0">
                <a:solidFill>
                  <a:schemeClr val="bg1"/>
                </a:solidFill>
              </a:rPr>
              <a:t>SECURE</a:t>
            </a:r>
            <a:endParaRPr lang="en-GB" sz="1600" b="0">
              <a:solidFill>
                <a:schemeClr val="bg1"/>
              </a:solidFill>
            </a:endParaRPr>
          </a:p>
        </p:txBody>
      </p:sp>
    </p:spTree>
    <p:extLst>
      <p:ext uri="{BB962C8B-B14F-4D97-AF65-F5344CB8AC3E}">
        <p14:creationId xmlns:p14="http://schemas.microsoft.com/office/powerpoint/2010/main" val="31682716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442413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7" name="Rectangle: Rounded Corners 36">
            <a:extLst>
              <a:ext uri="{FF2B5EF4-FFF2-40B4-BE49-F238E27FC236}">
                <a16:creationId xmlns:a16="http://schemas.microsoft.com/office/drawing/2014/main" id="{CCC7D63C-E7F9-0F76-343A-2440593D2970}"/>
              </a:ext>
            </a:extLst>
          </p:cNvPr>
          <p:cNvSpPr/>
          <p:nvPr userDrawn="1"/>
        </p:nvSpPr>
        <p:spPr>
          <a:xfrm>
            <a:off x="361951" y="5458735"/>
            <a:ext cx="11423648" cy="1001332"/>
          </a:xfrm>
          <a:prstGeom prst="round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Rounded Corners 37">
            <a:extLst>
              <a:ext uri="{FF2B5EF4-FFF2-40B4-BE49-F238E27FC236}">
                <a16:creationId xmlns:a16="http://schemas.microsoft.com/office/drawing/2014/main" id="{901768EB-F049-510B-0513-1F28DD2BE6EB}"/>
              </a:ext>
            </a:extLst>
          </p:cNvPr>
          <p:cNvSpPr/>
          <p:nvPr userDrawn="1"/>
        </p:nvSpPr>
        <p:spPr>
          <a:xfrm>
            <a:off x="421218" y="5525774"/>
            <a:ext cx="1983315" cy="851055"/>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Rounded Corners 3">
            <a:extLst>
              <a:ext uri="{FF2B5EF4-FFF2-40B4-BE49-F238E27FC236}">
                <a16:creationId xmlns:a16="http://schemas.microsoft.com/office/drawing/2014/main" id="{9120BE04-E974-C01D-4D3C-152ABA7BC224}"/>
              </a:ext>
            </a:extLst>
          </p:cNvPr>
          <p:cNvSpPr/>
          <p:nvPr userDrawn="1"/>
        </p:nvSpPr>
        <p:spPr>
          <a:xfrm>
            <a:off x="4368800" y="965200"/>
            <a:ext cx="3454400" cy="4323242"/>
          </a:xfrm>
          <a:prstGeom prst="round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03892EC6-3F79-1104-DB35-3C4DDA47B543}"/>
              </a:ext>
            </a:extLst>
          </p:cNvPr>
          <p:cNvSpPr/>
          <p:nvPr userDrawn="1"/>
        </p:nvSpPr>
        <p:spPr>
          <a:xfrm>
            <a:off x="361951" y="941631"/>
            <a:ext cx="3454400" cy="4346810"/>
          </a:xfrm>
          <a:prstGeom prst="round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Rounded Corners 7">
            <a:extLst>
              <a:ext uri="{FF2B5EF4-FFF2-40B4-BE49-F238E27FC236}">
                <a16:creationId xmlns:a16="http://schemas.microsoft.com/office/drawing/2014/main" id="{CC6CCD52-E29D-32BC-1629-27FCF6ECED4D}"/>
              </a:ext>
            </a:extLst>
          </p:cNvPr>
          <p:cNvSpPr/>
          <p:nvPr userDrawn="1"/>
        </p:nvSpPr>
        <p:spPr>
          <a:xfrm>
            <a:off x="8331200" y="973668"/>
            <a:ext cx="3454400" cy="4323242"/>
          </a:xfrm>
          <a:prstGeom prst="round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C1B7BAB8-631D-8A79-A519-CAEFCC2ADF9F}"/>
              </a:ext>
            </a:extLst>
          </p:cNvPr>
          <p:cNvSpPr/>
          <p:nvPr userDrawn="1"/>
        </p:nvSpPr>
        <p:spPr>
          <a:xfrm>
            <a:off x="421217" y="1033762"/>
            <a:ext cx="3348856" cy="2987199"/>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Picture Placeholder 10">
            <a:extLst>
              <a:ext uri="{FF2B5EF4-FFF2-40B4-BE49-F238E27FC236}">
                <a16:creationId xmlns:a16="http://schemas.microsoft.com/office/drawing/2014/main" id="{01A2A216-C44D-30FF-B511-2B57F8008AD8}"/>
              </a:ext>
            </a:extLst>
          </p:cNvPr>
          <p:cNvSpPr>
            <a:spLocks noGrp="1"/>
          </p:cNvSpPr>
          <p:nvPr>
            <p:ph type="pic" sz="quarter" idx="10"/>
          </p:nvPr>
        </p:nvSpPr>
        <p:spPr>
          <a:xfrm>
            <a:off x="808036" y="1397530"/>
            <a:ext cx="2651125" cy="2321291"/>
          </a:xfrm>
          <a:prstGeom prst="rect">
            <a:avLst/>
          </a:prstGeom>
        </p:spPr>
        <p:txBody>
          <a:bodyPr/>
          <a:lstStyle/>
          <a:p>
            <a:endParaRPr lang="en-GB"/>
          </a:p>
        </p:txBody>
      </p:sp>
      <p:sp>
        <p:nvSpPr>
          <p:cNvPr id="12" name="Rectangle: Rounded Corners 11">
            <a:extLst>
              <a:ext uri="{FF2B5EF4-FFF2-40B4-BE49-F238E27FC236}">
                <a16:creationId xmlns:a16="http://schemas.microsoft.com/office/drawing/2014/main" id="{93292BDF-D3C2-3439-5D56-345A596B67D4}"/>
              </a:ext>
            </a:extLst>
          </p:cNvPr>
          <p:cNvSpPr/>
          <p:nvPr userDrawn="1"/>
        </p:nvSpPr>
        <p:spPr>
          <a:xfrm>
            <a:off x="4440768" y="1033762"/>
            <a:ext cx="3324754" cy="4191227"/>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Rounded Corners 12">
            <a:extLst>
              <a:ext uri="{FF2B5EF4-FFF2-40B4-BE49-F238E27FC236}">
                <a16:creationId xmlns:a16="http://schemas.microsoft.com/office/drawing/2014/main" id="{732D75EA-3EC4-839C-A911-35977254A2CB}"/>
              </a:ext>
            </a:extLst>
          </p:cNvPr>
          <p:cNvSpPr/>
          <p:nvPr userDrawn="1"/>
        </p:nvSpPr>
        <p:spPr>
          <a:xfrm>
            <a:off x="406399" y="177800"/>
            <a:ext cx="11379200" cy="584200"/>
          </a:xfrm>
          <a:prstGeom prst="round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 Placeholder 15">
            <a:extLst>
              <a:ext uri="{FF2B5EF4-FFF2-40B4-BE49-F238E27FC236}">
                <a16:creationId xmlns:a16="http://schemas.microsoft.com/office/drawing/2014/main" id="{D9CAC6CD-3D64-C5ED-6D1A-22E06AA17A5F}"/>
              </a:ext>
            </a:extLst>
          </p:cNvPr>
          <p:cNvSpPr>
            <a:spLocks noGrp="1"/>
          </p:cNvSpPr>
          <p:nvPr>
            <p:ph type="body" sz="quarter" idx="11" hasCustomPrompt="1"/>
          </p:nvPr>
        </p:nvSpPr>
        <p:spPr>
          <a:xfrm>
            <a:off x="465138" y="195263"/>
            <a:ext cx="11236325" cy="550116"/>
          </a:xfrm>
          <a:prstGeom prst="rect">
            <a:avLst/>
          </a:prstGeom>
        </p:spPr>
        <p:txBody>
          <a:bodyPr/>
          <a:lstStyle>
            <a:lvl1pPr algn="ctr">
              <a:buNone/>
              <a:defRPr>
                <a:solidFill>
                  <a:schemeClr val="bg1"/>
                </a:solidFill>
                <a:latin typeface="Comic Sans MS" panose="030F0702030302020204" pitchFamily="66" charset="0"/>
              </a:defRPr>
            </a:lvl1pPr>
          </a:lstStyle>
          <a:p>
            <a:pPr lvl="0"/>
            <a:r>
              <a:rPr lang="en-GB"/>
              <a:t>Click to enter Career</a:t>
            </a:r>
          </a:p>
        </p:txBody>
      </p:sp>
      <p:sp>
        <p:nvSpPr>
          <p:cNvPr id="29" name="Rectangle: Rounded Corners 28">
            <a:extLst>
              <a:ext uri="{FF2B5EF4-FFF2-40B4-BE49-F238E27FC236}">
                <a16:creationId xmlns:a16="http://schemas.microsoft.com/office/drawing/2014/main" id="{16EF73D4-89F9-F4D5-CC5E-E24C8C6BB01A}"/>
              </a:ext>
            </a:extLst>
          </p:cNvPr>
          <p:cNvSpPr/>
          <p:nvPr userDrawn="1"/>
        </p:nvSpPr>
        <p:spPr>
          <a:xfrm>
            <a:off x="8397874" y="1033762"/>
            <a:ext cx="3303590" cy="4191227"/>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extBox 29">
            <a:extLst>
              <a:ext uri="{FF2B5EF4-FFF2-40B4-BE49-F238E27FC236}">
                <a16:creationId xmlns:a16="http://schemas.microsoft.com/office/drawing/2014/main" id="{C446152E-FCD3-1FA9-7447-7BC37B1B711A}"/>
              </a:ext>
            </a:extLst>
          </p:cNvPr>
          <p:cNvSpPr txBox="1"/>
          <p:nvPr userDrawn="1"/>
        </p:nvSpPr>
        <p:spPr>
          <a:xfrm>
            <a:off x="9000066" y="1368199"/>
            <a:ext cx="2116667" cy="369332"/>
          </a:xfrm>
          <a:prstGeom prst="rect">
            <a:avLst/>
          </a:prstGeom>
          <a:noFill/>
        </p:spPr>
        <p:txBody>
          <a:bodyPr wrap="square" rtlCol="0">
            <a:spAutoFit/>
          </a:bodyPr>
          <a:lstStyle/>
          <a:p>
            <a:pPr algn="ctr"/>
            <a:r>
              <a:rPr lang="en-GB">
                <a:solidFill>
                  <a:srgbClr val="002060"/>
                </a:solidFill>
                <a:latin typeface="Comic Sans MS" panose="030F0702030302020204" pitchFamily="66" charset="0"/>
              </a:rPr>
              <a:t>Maths Used</a:t>
            </a:r>
          </a:p>
        </p:txBody>
      </p:sp>
      <p:sp>
        <p:nvSpPr>
          <p:cNvPr id="31" name="Text Placeholder 24">
            <a:extLst>
              <a:ext uri="{FF2B5EF4-FFF2-40B4-BE49-F238E27FC236}">
                <a16:creationId xmlns:a16="http://schemas.microsoft.com/office/drawing/2014/main" id="{4431CA26-63B2-0BF1-EEC5-D5110174592A}"/>
              </a:ext>
            </a:extLst>
          </p:cNvPr>
          <p:cNvSpPr>
            <a:spLocks noGrp="1"/>
          </p:cNvSpPr>
          <p:nvPr>
            <p:ph type="body" sz="quarter" idx="16" hasCustomPrompt="1"/>
          </p:nvPr>
        </p:nvSpPr>
        <p:spPr>
          <a:xfrm>
            <a:off x="8589432" y="1974864"/>
            <a:ext cx="2937933" cy="442912"/>
          </a:xfrm>
          <a:prstGeom prst="rect">
            <a:avLst/>
          </a:prstGeom>
        </p:spPr>
        <p:txBody>
          <a:bodyPr/>
          <a:lstStyle>
            <a:lvl1pPr>
              <a:buFont typeface="Arial" panose="020B0604020202020204" pitchFamily="34" charset="0"/>
              <a:buChar char="•"/>
              <a:defRPr sz="1600">
                <a:solidFill>
                  <a:srgbClr val="002060"/>
                </a:solidFill>
                <a:latin typeface="Comic Sans MS" panose="030F0702030302020204" pitchFamily="66" charset="0"/>
              </a:defRPr>
            </a:lvl1pPr>
          </a:lstStyle>
          <a:p>
            <a:pPr lvl="0"/>
            <a:r>
              <a:rPr lang="en-GB"/>
              <a:t>Click to add bullet points</a:t>
            </a:r>
          </a:p>
        </p:txBody>
      </p:sp>
      <p:sp>
        <p:nvSpPr>
          <p:cNvPr id="32" name="Rectangle: Rounded Corners 31">
            <a:extLst>
              <a:ext uri="{FF2B5EF4-FFF2-40B4-BE49-F238E27FC236}">
                <a16:creationId xmlns:a16="http://schemas.microsoft.com/office/drawing/2014/main" id="{B252F1DF-DC99-BDFE-9BDD-15E7E81000D6}"/>
              </a:ext>
            </a:extLst>
          </p:cNvPr>
          <p:cNvSpPr/>
          <p:nvPr userDrawn="1"/>
        </p:nvSpPr>
        <p:spPr>
          <a:xfrm>
            <a:off x="465139" y="4082588"/>
            <a:ext cx="3229406" cy="1134961"/>
          </a:xfrm>
          <a:prstGeom prst="roundRect">
            <a:avLst>
              <a:gd name="adj" fmla="val 43076"/>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Box 32">
            <a:extLst>
              <a:ext uri="{FF2B5EF4-FFF2-40B4-BE49-F238E27FC236}">
                <a16:creationId xmlns:a16="http://schemas.microsoft.com/office/drawing/2014/main" id="{FD20E568-93FA-915C-BBE2-8D3D2C5D27BC}"/>
              </a:ext>
            </a:extLst>
          </p:cNvPr>
          <p:cNvSpPr txBox="1"/>
          <p:nvPr userDrawn="1"/>
        </p:nvSpPr>
        <p:spPr>
          <a:xfrm>
            <a:off x="5015441" y="1397531"/>
            <a:ext cx="2116667" cy="369332"/>
          </a:xfrm>
          <a:prstGeom prst="rect">
            <a:avLst/>
          </a:prstGeom>
          <a:noFill/>
        </p:spPr>
        <p:txBody>
          <a:bodyPr wrap="square" rtlCol="0">
            <a:spAutoFit/>
          </a:bodyPr>
          <a:lstStyle/>
          <a:p>
            <a:pPr algn="ctr"/>
            <a:r>
              <a:rPr lang="en-GB">
                <a:solidFill>
                  <a:srgbClr val="002060"/>
                </a:solidFill>
                <a:latin typeface="Comic Sans MS" panose="030F0702030302020204" pitchFamily="66" charset="0"/>
              </a:rPr>
              <a:t>Highlights</a:t>
            </a:r>
          </a:p>
        </p:txBody>
      </p:sp>
      <p:sp>
        <p:nvSpPr>
          <p:cNvPr id="36" name="Text Placeholder 24">
            <a:extLst>
              <a:ext uri="{FF2B5EF4-FFF2-40B4-BE49-F238E27FC236}">
                <a16:creationId xmlns:a16="http://schemas.microsoft.com/office/drawing/2014/main" id="{65806C46-79E5-18E0-46A1-54BC54AB92F2}"/>
              </a:ext>
            </a:extLst>
          </p:cNvPr>
          <p:cNvSpPr>
            <a:spLocks noGrp="1"/>
          </p:cNvSpPr>
          <p:nvPr>
            <p:ph type="body" sz="quarter" idx="17" hasCustomPrompt="1"/>
          </p:nvPr>
        </p:nvSpPr>
        <p:spPr>
          <a:xfrm>
            <a:off x="4641848" y="2011313"/>
            <a:ext cx="2937933" cy="442912"/>
          </a:xfrm>
          <a:prstGeom prst="rect">
            <a:avLst/>
          </a:prstGeom>
        </p:spPr>
        <p:txBody>
          <a:bodyPr/>
          <a:lstStyle>
            <a:lvl1pPr>
              <a:buFont typeface="Arial" panose="020B0604020202020204" pitchFamily="34" charset="0"/>
              <a:buChar char="•"/>
              <a:defRPr sz="1600">
                <a:solidFill>
                  <a:srgbClr val="002060"/>
                </a:solidFill>
                <a:latin typeface="Comic Sans MS" panose="030F0702030302020204" pitchFamily="66" charset="0"/>
              </a:defRPr>
            </a:lvl1pPr>
          </a:lstStyle>
          <a:p>
            <a:pPr lvl="0"/>
            <a:r>
              <a:rPr lang="en-GB"/>
              <a:t>Click to add bullet points</a:t>
            </a:r>
          </a:p>
        </p:txBody>
      </p:sp>
      <p:sp>
        <p:nvSpPr>
          <p:cNvPr id="17" name="TextBox 16">
            <a:extLst>
              <a:ext uri="{FF2B5EF4-FFF2-40B4-BE49-F238E27FC236}">
                <a16:creationId xmlns:a16="http://schemas.microsoft.com/office/drawing/2014/main" id="{5AFE6FAA-80A6-9314-7457-E0098041B15F}"/>
              </a:ext>
            </a:extLst>
          </p:cNvPr>
          <p:cNvSpPr txBox="1"/>
          <p:nvPr userDrawn="1"/>
        </p:nvSpPr>
        <p:spPr>
          <a:xfrm>
            <a:off x="421217" y="5730498"/>
            <a:ext cx="1847850" cy="369332"/>
          </a:xfrm>
          <a:prstGeom prst="rect">
            <a:avLst/>
          </a:prstGeom>
          <a:noFill/>
        </p:spPr>
        <p:txBody>
          <a:bodyPr wrap="square" rtlCol="0">
            <a:spAutoFit/>
          </a:bodyPr>
          <a:lstStyle/>
          <a:p>
            <a:pPr algn="ctr"/>
            <a:r>
              <a:rPr lang="en-GB" dirty="0">
                <a:solidFill>
                  <a:srgbClr val="002060"/>
                </a:solidFill>
                <a:latin typeface="Comic Sans MS" panose="030F0702030302020204" pitchFamily="66" charset="0"/>
              </a:rPr>
              <a:t>Career Path</a:t>
            </a:r>
          </a:p>
        </p:txBody>
      </p:sp>
      <p:sp>
        <p:nvSpPr>
          <p:cNvPr id="47" name="TextBox 46">
            <a:extLst>
              <a:ext uri="{FF2B5EF4-FFF2-40B4-BE49-F238E27FC236}">
                <a16:creationId xmlns:a16="http://schemas.microsoft.com/office/drawing/2014/main" id="{23257776-B47A-C6CA-C312-80F6FB68F786}"/>
              </a:ext>
            </a:extLst>
          </p:cNvPr>
          <p:cNvSpPr txBox="1"/>
          <p:nvPr userDrawn="1"/>
        </p:nvSpPr>
        <p:spPr>
          <a:xfrm>
            <a:off x="1010709" y="4159619"/>
            <a:ext cx="2116667" cy="369332"/>
          </a:xfrm>
          <a:prstGeom prst="rect">
            <a:avLst/>
          </a:prstGeom>
          <a:noFill/>
        </p:spPr>
        <p:txBody>
          <a:bodyPr wrap="square" rtlCol="0">
            <a:spAutoFit/>
          </a:bodyPr>
          <a:lstStyle/>
          <a:p>
            <a:pPr algn="ctr"/>
            <a:r>
              <a:rPr lang="en-GB" dirty="0">
                <a:solidFill>
                  <a:srgbClr val="002060"/>
                </a:solidFill>
                <a:latin typeface="Comic Sans MS" panose="030F0702030302020204" pitchFamily="66" charset="0"/>
              </a:rPr>
              <a:t>Average Salary</a:t>
            </a:r>
          </a:p>
        </p:txBody>
      </p:sp>
      <p:sp>
        <p:nvSpPr>
          <p:cNvPr id="48" name="Text Placeholder 24">
            <a:extLst>
              <a:ext uri="{FF2B5EF4-FFF2-40B4-BE49-F238E27FC236}">
                <a16:creationId xmlns:a16="http://schemas.microsoft.com/office/drawing/2014/main" id="{6CC3A3AC-827F-91D2-A57D-E5D6D0DAE70D}"/>
              </a:ext>
            </a:extLst>
          </p:cNvPr>
          <p:cNvSpPr>
            <a:spLocks noGrp="1"/>
          </p:cNvSpPr>
          <p:nvPr>
            <p:ph type="body" sz="quarter" idx="20" hasCustomPrompt="1"/>
          </p:nvPr>
        </p:nvSpPr>
        <p:spPr>
          <a:xfrm>
            <a:off x="626678" y="4604845"/>
            <a:ext cx="2937933" cy="442912"/>
          </a:xfrm>
          <a:prstGeom prst="rect">
            <a:avLst/>
          </a:prstGeom>
        </p:spPr>
        <p:txBody>
          <a:bodyPr/>
          <a:lstStyle>
            <a:lvl1pPr algn="ctr">
              <a:buFont typeface="Arial" panose="020B0604020202020204" pitchFamily="34" charset="0"/>
              <a:buNone/>
              <a:defRPr sz="1600">
                <a:solidFill>
                  <a:srgbClr val="002060"/>
                </a:solidFill>
                <a:latin typeface="Comic Sans MS" panose="030F0702030302020204" pitchFamily="66" charset="0"/>
              </a:defRPr>
            </a:lvl1pPr>
          </a:lstStyle>
          <a:p>
            <a:pPr lvl="0"/>
            <a:r>
              <a:rPr lang="en-GB"/>
              <a:t>Click to add salary</a:t>
            </a:r>
          </a:p>
        </p:txBody>
      </p:sp>
      <p:sp>
        <p:nvSpPr>
          <p:cNvPr id="3" name="Rectangle: Rounded Corners 2">
            <a:extLst>
              <a:ext uri="{FF2B5EF4-FFF2-40B4-BE49-F238E27FC236}">
                <a16:creationId xmlns:a16="http://schemas.microsoft.com/office/drawing/2014/main" id="{65C11AA6-7CD9-74D5-2499-E00BF8393066}"/>
              </a:ext>
            </a:extLst>
          </p:cNvPr>
          <p:cNvSpPr/>
          <p:nvPr userDrawn="1"/>
        </p:nvSpPr>
        <p:spPr>
          <a:xfrm>
            <a:off x="2467503" y="5537804"/>
            <a:ext cx="9233960" cy="851055"/>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84955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3.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theme" Target="../theme/theme4.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40000"/>
            <a:lumOff val="6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36887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37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5" indent="-228595" algn="l" defTabSz="914373"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781" indent="-228595" algn="l" defTabSz="91437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67" indent="-228595" algn="l" defTabSz="91437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54" indent="-228595" algn="l" defTabSz="91437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341" indent="-228595" algn="l" defTabSz="91437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526" indent="-228595" algn="l" defTabSz="91437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714" indent="-228595" algn="l" defTabSz="91437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8900" indent="-228595" algn="l" defTabSz="91437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086" indent="-228595" algn="l" defTabSz="91437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373" rtl="0" eaLnBrk="1" latinLnBrk="0" hangingPunct="1">
        <a:defRPr sz="1801" kern="1200">
          <a:solidFill>
            <a:schemeClr val="tx1"/>
          </a:solidFill>
          <a:latin typeface="+mn-lt"/>
          <a:ea typeface="+mn-ea"/>
          <a:cs typeface="+mn-cs"/>
        </a:defRPr>
      </a:lvl1pPr>
      <a:lvl2pPr marL="457187" algn="l" defTabSz="914373" rtl="0" eaLnBrk="1" latinLnBrk="0" hangingPunct="1">
        <a:defRPr sz="1801" kern="1200">
          <a:solidFill>
            <a:schemeClr val="tx1"/>
          </a:solidFill>
          <a:latin typeface="+mn-lt"/>
          <a:ea typeface="+mn-ea"/>
          <a:cs typeface="+mn-cs"/>
        </a:defRPr>
      </a:lvl2pPr>
      <a:lvl3pPr marL="914373" algn="l" defTabSz="914373" rtl="0" eaLnBrk="1" latinLnBrk="0" hangingPunct="1">
        <a:defRPr sz="1801" kern="1200">
          <a:solidFill>
            <a:schemeClr val="tx1"/>
          </a:solidFill>
          <a:latin typeface="+mn-lt"/>
          <a:ea typeface="+mn-ea"/>
          <a:cs typeface="+mn-cs"/>
        </a:defRPr>
      </a:lvl3pPr>
      <a:lvl4pPr marL="1371560" algn="l" defTabSz="914373" rtl="0" eaLnBrk="1" latinLnBrk="0" hangingPunct="1">
        <a:defRPr sz="1801" kern="1200">
          <a:solidFill>
            <a:schemeClr val="tx1"/>
          </a:solidFill>
          <a:latin typeface="+mn-lt"/>
          <a:ea typeface="+mn-ea"/>
          <a:cs typeface="+mn-cs"/>
        </a:defRPr>
      </a:lvl4pPr>
      <a:lvl5pPr marL="1828746" algn="l" defTabSz="914373" rtl="0" eaLnBrk="1" latinLnBrk="0" hangingPunct="1">
        <a:defRPr sz="1801" kern="1200">
          <a:solidFill>
            <a:schemeClr val="tx1"/>
          </a:solidFill>
          <a:latin typeface="+mn-lt"/>
          <a:ea typeface="+mn-ea"/>
          <a:cs typeface="+mn-cs"/>
        </a:defRPr>
      </a:lvl5pPr>
      <a:lvl6pPr marL="2285933" algn="l" defTabSz="914373" rtl="0" eaLnBrk="1" latinLnBrk="0" hangingPunct="1">
        <a:defRPr sz="1801" kern="1200">
          <a:solidFill>
            <a:schemeClr val="tx1"/>
          </a:solidFill>
          <a:latin typeface="+mn-lt"/>
          <a:ea typeface="+mn-ea"/>
          <a:cs typeface="+mn-cs"/>
        </a:defRPr>
      </a:lvl6pPr>
      <a:lvl7pPr marL="2743119" algn="l" defTabSz="914373" rtl="0" eaLnBrk="1" latinLnBrk="0" hangingPunct="1">
        <a:defRPr sz="1801" kern="1200">
          <a:solidFill>
            <a:schemeClr val="tx1"/>
          </a:solidFill>
          <a:latin typeface="+mn-lt"/>
          <a:ea typeface="+mn-ea"/>
          <a:cs typeface="+mn-cs"/>
        </a:defRPr>
      </a:lvl7pPr>
      <a:lvl8pPr marL="3200306" algn="l" defTabSz="914373" rtl="0" eaLnBrk="1" latinLnBrk="0" hangingPunct="1">
        <a:defRPr sz="1801" kern="1200">
          <a:solidFill>
            <a:schemeClr val="tx1"/>
          </a:solidFill>
          <a:latin typeface="+mn-lt"/>
          <a:ea typeface="+mn-ea"/>
          <a:cs typeface="+mn-cs"/>
        </a:defRPr>
      </a:lvl8pPr>
      <a:lvl9pPr marL="3657493" algn="l" defTabSz="914373" rtl="0" eaLnBrk="1" latinLnBrk="0" hangingPunct="1">
        <a:defRPr sz="180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C080A4-B6EF-4B8B-A697-087DD6F382D2}" type="datetimeFigureOut">
              <a:rPr lang="en-GB" smtClean="0"/>
              <a:t>06/09/2026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09E4A0-F215-4E10-A8BF-1E2E730ED264}" type="slidenum">
              <a:rPr lang="en-GB" smtClean="0"/>
              <a:t>‹#›</a:t>
            </a:fld>
            <a:endParaRPr lang="en-GB"/>
          </a:p>
        </p:txBody>
      </p:sp>
    </p:spTree>
    <p:extLst>
      <p:ext uri="{BB962C8B-B14F-4D97-AF65-F5344CB8AC3E}">
        <p14:creationId xmlns:p14="http://schemas.microsoft.com/office/powerpoint/2010/main" val="511408522"/>
      </p:ext>
    </p:extLst>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3258737"/>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705" r:id="rId11"/>
    <p:sldLayoutId id="2147483706" r:id="rId12"/>
  </p:sldLayoutIdLst>
  <p:txStyles>
    <p:titleStyle>
      <a:lvl1pPr algn="l" defTabSz="742928"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3" indent="-185733" algn="l" defTabSz="742928"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197" indent="-185733" algn="l" defTabSz="742928"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61" indent="-185733" algn="l" defTabSz="742928"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2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590"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052"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18"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5981"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44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28" rtl="0" eaLnBrk="1" latinLnBrk="0" hangingPunct="1">
        <a:defRPr sz="1463" kern="1200">
          <a:solidFill>
            <a:schemeClr val="tx1"/>
          </a:solidFill>
          <a:latin typeface="+mn-lt"/>
          <a:ea typeface="+mn-ea"/>
          <a:cs typeface="+mn-cs"/>
        </a:defRPr>
      </a:lvl1pPr>
      <a:lvl2pPr marL="371464" algn="l" defTabSz="742928" rtl="0" eaLnBrk="1" latinLnBrk="0" hangingPunct="1">
        <a:defRPr sz="1463" kern="1200">
          <a:solidFill>
            <a:schemeClr val="tx1"/>
          </a:solidFill>
          <a:latin typeface="+mn-lt"/>
          <a:ea typeface="+mn-ea"/>
          <a:cs typeface="+mn-cs"/>
        </a:defRPr>
      </a:lvl2pPr>
      <a:lvl3pPr marL="742928" algn="l" defTabSz="742928" rtl="0" eaLnBrk="1" latinLnBrk="0" hangingPunct="1">
        <a:defRPr sz="1463" kern="1200">
          <a:solidFill>
            <a:schemeClr val="tx1"/>
          </a:solidFill>
          <a:latin typeface="+mn-lt"/>
          <a:ea typeface="+mn-ea"/>
          <a:cs typeface="+mn-cs"/>
        </a:defRPr>
      </a:lvl3pPr>
      <a:lvl4pPr marL="1114393" algn="l" defTabSz="742928" rtl="0" eaLnBrk="1" latinLnBrk="0" hangingPunct="1">
        <a:defRPr sz="1463" kern="1200">
          <a:solidFill>
            <a:schemeClr val="tx1"/>
          </a:solidFill>
          <a:latin typeface="+mn-lt"/>
          <a:ea typeface="+mn-ea"/>
          <a:cs typeface="+mn-cs"/>
        </a:defRPr>
      </a:lvl4pPr>
      <a:lvl5pPr marL="1485856" algn="l" defTabSz="742928" rtl="0" eaLnBrk="1" latinLnBrk="0" hangingPunct="1">
        <a:defRPr sz="1463" kern="1200">
          <a:solidFill>
            <a:schemeClr val="tx1"/>
          </a:solidFill>
          <a:latin typeface="+mn-lt"/>
          <a:ea typeface="+mn-ea"/>
          <a:cs typeface="+mn-cs"/>
        </a:defRPr>
      </a:lvl5pPr>
      <a:lvl6pPr marL="1857321" algn="l" defTabSz="742928" rtl="0" eaLnBrk="1" latinLnBrk="0" hangingPunct="1">
        <a:defRPr sz="1463" kern="1200">
          <a:solidFill>
            <a:schemeClr val="tx1"/>
          </a:solidFill>
          <a:latin typeface="+mn-lt"/>
          <a:ea typeface="+mn-ea"/>
          <a:cs typeface="+mn-cs"/>
        </a:defRPr>
      </a:lvl6pPr>
      <a:lvl7pPr marL="2228784" algn="l" defTabSz="742928" rtl="0" eaLnBrk="1" latinLnBrk="0" hangingPunct="1">
        <a:defRPr sz="1463" kern="1200">
          <a:solidFill>
            <a:schemeClr val="tx1"/>
          </a:solidFill>
          <a:latin typeface="+mn-lt"/>
          <a:ea typeface="+mn-ea"/>
          <a:cs typeface="+mn-cs"/>
        </a:defRPr>
      </a:lvl7pPr>
      <a:lvl8pPr marL="2600249" algn="l" defTabSz="742928" rtl="0" eaLnBrk="1" latinLnBrk="0" hangingPunct="1">
        <a:defRPr sz="1463" kern="1200">
          <a:solidFill>
            <a:schemeClr val="tx1"/>
          </a:solidFill>
          <a:latin typeface="+mn-lt"/>
          <a:ea typeface="+mn-ea"/>
          <a:cs typeface="+mn-cs"/>
        </a:defRPr>
      </a:lvl8pPr>
      <a:lvl9pPr marL="2971713" algn="l" defTabSz="742928" rtl="0" eaLnBrk="1" latinLnBrk="0" hangingPunct="1">
        <a:defRPr sz="146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9990414"/>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Lst>
  <p:txStyles>
    <p:titleStyle>
      <a:lvl1pPr algn="l" defTabSz="91437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5" indent="-228595" algn="l" defTabSz="914373"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781" indent="-228595" algn="l" defTabSz="91437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67" indent="-228595" algn="l" defTabSz="91437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54" indent="-228595" algn="l" defTabSz="91437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341" indent="-228595" algn="l" defTabSz="91437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526" indent="-228595" algn="l" defTabSz="91437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714" indent="-228595" algn="l" defTabSz="91437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8900" indent="-228595" algn="l" defTabSz="91437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086" indent="-228595" algn="l" defTabSz="91437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373" rtl="0" eaLnBrk="1" latinLnBrk="0" hangingPunct="1">
        <a:defRPr sz="1801" kern="1200">
          <a:solidFill>
            <a:schemeClr val="tx1"/>
          </a:solidFill>
          <a:latin typeface="+mn-lt"/>
          <a:ea typeface="+mn-ea"/>
          <a:cs typeface="+mn-cs"/>
        </a:defRPr>
      </a:lvl1pPr>
      <a:lvl2pPr marL="457187" algn="l" defTabSz="914373" rtl="0" eaLnBrk="1" latinLnBrk="0" hangingPunct="1">
        <a:defRPr sz="1801" kern="1200">
          <a:solidFill>
            <a:schemeClr val="tx1"/>
          </a:solidFill>
          <a:latin typeface="+mn-lt"/>
          <a:ea typeface="+mn-ea"/>
          <a:cs typeface="+mn-cs"/>
        </a:defRPr>
      </a:lvl2pPr>
      <a:lvl3pPr marL="914373" algn="l" defTabSz="914373" rtl="0" eaLnBrk="1" latinLnBrk="0" hangingPunct="1">
        <a:defRPr sz="1801" kern="1200">
          <a:solidFill>
            <a:schemeClr val="tx1"/>
          </a:solidFill>
          <a:latin typeface="+mn-lt"/>
          <a:ea typeface="+mn-ea"/>
          <a:cs typeface="+mn-cs"/>
        </a:defRPr>
      </a:lvl3pPr>
      <a:lvl4pPr marL="1371560" algn="l" defTabSz="914373" rtl="0" eaLnBrk="1" latinLnBrk="0" hangingPunct="1">
        <a:defRPr sz="1801" kern="1200">
          <a:solidFill>
            <a:schemeClr val="tx1"/>
          </a:solidFill>
          <a:latin typeface="+mn-lt"/>
          <a:ea typeface="+mn-ea"/>
          <a:cs typeface="+mn-cs"/>
        </a:defRPr>
      </a:lvl4pPr>
      <a:lvl5pPr marL="1828746" algn="l" defTabSz="914373" rtl="0" eaLnBrk="1" latinLnBrk="0" hangingPunct="1">
        <a:defRPr sz="1801" kern="1200">
          <a:solidFill>
            <a:schemeClr val="tx1"/>
          </a:solidFill>
          <a:latin typeface="+mn-lt"/>
          <a:ea typeface="+mn-ea"/>
          <a:cs typeface="+mn-cs"/>
        </a:defRPr>
      </a:lvl5pPr>
      <a:lvl6pPr marL="2285933" algn="l" defTabSz="914373" rtl="0" eaLnBrk="1" latinLnBrk="0" hangingPunct="1">
        <a:defRPr sz="1801" kern="1200">
          <a:solidFill>
            <a:schemeClr val="tx1"/>
          </a:solidFill>
          <a:latin typeface="+mn-lt"/>
          <a:ea typeface="+mn-ea"/>
          <a:cs typeface="+mn-cs"/>
        </a:defRPr>
      </a:lvl6pPr>
      <a:lvl7pPr marL="2743119" algn="l" defTabSz="914373" rtl="0" eaLnBrk="1" latinLnBrk="0" hangingPunct="1">
        <a:defRPr sz="1801" kern="1200">
          <a:solidFill>
            <a:schemeClr val="tx1"/>
          </a:solidFill>
          <a:latin typeface="+mn-lt"/>
          <a:ea typeface="+mn-ea"/>
          <a:cs typeface="+mn-cs"/>
        </a:defRPr>
      </a:lvl7pPr>
      <a:lvl8pPr marL="3200306" algn="l" defTabSz="914373" rtl="0" eaLnBrk="1" latinLnBrk="0" hangingPunct="1">
        <a:defRPr sz="1801" kern="1200">
          <a:solidFill>
            <a:schemeClr val="tx1"/>
          </a:solidFill>
          <a:latin typeface="+mn-lt"/>
          <a:ea typeface="+mn-ea"/>
          <a:cs typeface="+mn-cs"/>
        </a:defRPr>
      </a:lvl8pPr>
      <a:lvl9pPr marL="3657493" algn="l" defTabSz="914373"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42.xml"/></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19.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19.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slideLayout" Target="../slideLayouts/slideLayout19.xml"/><Relationship Id="rId1" Type="http://schemas.openxmlformats.org/officeDocument/2006/relationships/tags" Target="../tags/tag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0.png"/></Relationships>
</file>

<file path=ppt/slides/_rels/slide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35.png"/><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36.png"/><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D77B1C50-AC4B-7A2A-6659-0CE205C72761}"/>
              </a:ext>
            </a:extLst>
          </p:cNvPr>
          <p:cNvSpPr>
            <a:spLocks noGrp="1"/>
          </p:cNvSpPr>
          <p:nvPr>
            <p:ph type="body" sz="quarter" idx="11"/>
          </p:nvPr>
        </p:nvSpPr>
        <p:spPr/>
        <p:txBody>
          <a:bodyPr lIns="91440" tIns="45720" rIns="91440" bIns="45720" anchor="t"/>
          <a:lstStyle/>
          <a:p>
            <a:pPr marL="227965" indent="-227965"/>
            <a:r>
              <a:rPr lang="en-GB">
                <a:latin typeface="Comic Sans MS"/>
              </a:rPr>
              <a:t>Industrial Printer Repair Engineer</a:t>
            </a:r>
            <a:endParaRPr lang="en-GB"/>
          </a:p>
        </p:txBody>
      </p:sp>
      <p:sp>
        <p:nvSpPr>
          <p:cNvPr id="24" name="Text Placeholder 23">
            <a:extLst>
              <a:ext uri="{FF2B5EF4-FFF2-40B4-BE49-F238E27FC236}">
                <a16:creationId xmlns:a16="http://schemas.microsoft.com/office/drawing/2014/main" id="{E68E49F1-CC65-A1AF-75A8-0B8F7F106779}"/>
              </a:ext>
            </a:extLst>
          </p:cNvPr>
          <p:cNvSpPr>
            <a:spLocks noGrp="1"/>
          </p:cNvSpPr>
          <p:nvPr>
            <p:ph type="body" sz="quarter" idx="16"/>
          </p:nvPr>
        </p:nvSpPr>
        <p:spPr/>
        <p:txBody>
          <a:bodyPr lIns="91440" tIns="45720" rIns="91440" bIns="45720" anchor="t"/>
          <a:lstStyle/>
          <a:p>
            <a:pPr marL="227965" indent="-227965"/>
            <a:r>
              <a:rPr lang="en-GB" dirty="0">
                <a:latin typeface="Comic Sans MS"/>
              </a:rPr>
              <a:t>Reading Scaled Drawings</a:t>
            </a:r>
            <a:endParaRPr lang="en-GB" dirty="0"/>
          </a:p>
          <a:p>
            <a:pPr marL="227965" indent="-227965"/>
            <a:r>
              <a:rPr lang="en-GB" dirty="0">
                <a:latin typeface="Comic Sans MS"/>
              </a:rPr>
              <a:t>Checking equipment was square (if it was not lined up properly with the rest of the equipment it would all fail!)</a:t>
            </a:r>
            <a:endParaRPr lang="en-GB" dirty="0"/>
          </a:p>
          <a:p>
            <a:pPr marL="227965" indent="-227965"/>
            <a:r>
              <a:rPr lang="en-GB" dirty="0">
                <a:latin typeface="Comic Sans MS"/>
              </a:rPr>
              <a:t> Used 3,4,5 triangles (Pythagoras) or perpendicular bisectors depending on the factory layout</a:t>
            </a:r>
            <a:endParaRPr lang="en-GB" dirty="0"/>
          </a:p>
        </p:txBody>
      </p:sp>
      <p:sp>
        <p:nvSpPr>
          <p:cNvPr id="25" name="Text Placeholder 24">
            <a:extLst>
              <a:ext uri="{FF2B5EF4-FFF2-40B4-BE49-F238E27FC236}">
                <a16:creationId xmlns:a16="http://schemas.microsoft.com/office/drawing/2014/main" id="{7B0F19F4-E1B6-2864-ECFC-3CB3D7FCA113}"/>
              </a:ext>
            </a:extLst>
          </p:cNvPr>
          <p:cNvSpPr>
            <a:spLocks noGrp="1"/>
          </p:cNvSpPr>
          <p:nvPr>
            <p:ph type="body" sz="quarter" idx="17"/>
          </p:nvPr>
        </p:nvSpPr>
        <p:spPr>
          <a:xfrm>
            <a:off x="4641848" y="1990437"/>
            <a:ext cx="2937933" cy="2937678"/>
          </a:xfrm>
        </p:spPr>
        <p:txBody>
          <a:bodyPr lIns="91440" tIns="45720" rIns="91440" bIns="45720" anchor="t"/>
          <a:lstStyle/>
          <a:p>
            <a:pPr marL="227965" indent="-227965"/>
            <a:r>
              <a:rPr lang="en-GB" dirty="0">
                <a:latin typeface="Comic Sans MS"/>
              </a:rPr>
              <a:t>Satisfaction of repairing something broken</a:t>
            </a:r>
            <a:endParaRPr lang="en-GB" dirty="0"/>
          </a:p>
          <a:p>
            <a:pPr marL="227965" indent="-227965"/>
            <a:r>
              <a:rPr lang="en-GB" dirty="0">
                <a:latin typeface="Comic Sans MS"/>
              </a:rPr>
              <a:t>Supervising the lifting of very heavy (50 tonnes) equipment around</a:t>
            </a:r>
            <a:endParaRPr lang="en-GB" dirty="0"/>
          </a:p>
          <a:p>
            <a:pPr marL="227965" indent="-227965"/>
            <a:r>
              <a:rPr lang="en-GB" dirty="0">
                <a:latin typeface="Comic Sans MS"/>
              </a:rPr>
              <a:t>Travelling all over the work</a:t>
            </a:r>
          </a:p>
          <a:p>
            <a:pPr marL="227965" indent="-227965"/>
            <a:r>
              <a:rPr lang="en-GB" dirty="0">
                <a:latin typeface="Comic Sans MS"/>
              </a:rPr>
              <a:t>Getting paid</a:t>
            </a:r>
            <a:endParaRPr lang="en-GB" dirty="0"/>
          </a:p>
        </p:txBody>
      </p:sp>
      <p:sp>
        <p:nvSpPr>
          <p:cNvPr id="22" name="Text Placeholder 21">
            <a:extLst>
              <a:ext uri="{FF2B5EF4-FFF2-40B4-BE49-F238E27FC236}">
                <a16:creationId xmlns:a16="http://schemas.microsoft.com/office/drawing/2014/main" id="{CC070A01-42AB-961E-7E6F-0AEC05FC482E}"/>
              </a:ext>
            </a:extLst>
          </p:cNvPr>
          <p:cNvSpPr>
            <a:spLocks noGrp="1"/>
          </p:cNvSpPr>
          <p:nvPr>
            <p:ph type="body" sz="quarter" idx="4294967295"/>
          </p:nvPr>
        </p:nvSpPr>
        <p:spPr>
          <a:xfrm>
            <a:off x="3166915" y="5765971"/>
            <a:ext cx="1474933" cy="300460"/>
          </a:xfrm>
          <a:prstGeom prst="rect">
            <a:avLst/>
          </a:prstGeom>
        </p:spPr>
        <p:txBody>
          <a:bodyPr lIns="91440" tIns="45720" rIns="91440" bIns="45720" anchor="t"/>
          <a:lstStyle/>
          <a:p>
            <a:pPr marL="0" indent="0" algn="ctr">
              <a:buNone/>
            </a:pPr>
            <a:r>
              <a:rPr lang="en-GB" sz="1800" dirty="0">
                <a:solidFill>
                  <a:srgbClr val="002060"/>
                </a:solidFill>
                <a:latin typeface="Comic Sans MS"/>
              </a:rPr>
              <a:t>GCSEs</a:t>
            </a:r>
            <a:endParaRPr lang="en-GB" sz="1800" dirty="0">
              <a:solidFill>
                <a:srgbClr val="002060"/>
              </a:solidFill>
            </a:endParaRPr>
          </a:p>
        </p:txBody>
      </p:sp>
      <p:sp>
        <p:nvSpPr>
          <p:cNvPr id="23" name="Text Placeholder 22">
            <a:extLst>
              <a:ext uri="{FF2B5EF4-FFF2-40B4-BE49-F238E27FC236}">
                <a16:creationId xmlns:a16="http://schemas.microsoft.com/office/drawing/2014/main" id="{D022DE96-6989-AC6E-D15B-4E8C57D09F8D}"/>
              </a:ext>
            </a:extLst>
          </p:cNvPr>
          <p:cNvSpPr>
            <a:spLocks noGrp="1"/>
          </p:cNvSpPr>
          <p:nvPr>
            <p:ph type="body" sz="quarter" idx="4294967295"/>
          </p:nvPr>
        </p:nvSpPr>
        <p:spPr>
          <a:xfrm>
            <a:off x="6096000" y="5739947"/>
            <a:ext cx="3951120" cy="352509"/>
          </a:xfrm>
          <a:prstGeom prst="rect">
            <a:avLst/>
          </a:prstGeom>
        </p:spPr>
        <p:txBody>
          <a:bodyPr lIns="91440" tIns="45720" rIns="91440" bIns="45720" anchor="t"/>
          <a:lstStyle/>
          <a:p>
            <a:pPr marL="0" indent="0">
              <a:buNone/>
            </a:pPr>
            <a:r>
              <a:rPr lang="en-GB" sz="1800" dirty="0">
                <a:solidFill>
                  <a:srgbClr val="002060"/>
                </a:solidFill>
                <a:latin typeface="Comic Sans MS"/>
              </a:rPr>
              <a:t>Apprenticeship Training at 17</a:t>
            </a:r>
            <a:endParaRPr lang="en-GB" sz="1800" dirty="0">
              <a:solidFill>
                <a:srgbClr val="002060"/>
              </a:solidFill>
            </a:endParaRPr>
          </a:p>
        </p:txBody>
      </p:sp>
      <p:sp>
        <p:nvSpPr>
          <p:cNvPr id="28" name="Text Placeholder 27">
            <a:extLst>
              <a:ext uri="{FF2B5EF4-FFF2-40B4-BE49-F238E27FC236}">
                <a16:creationId xmlns:a16="http://schemas.microsoft.com/office/drawing/2014/main" id="{12C19212-7F8B-FE93-DE70-52D91B93F83E}"/>
              </a:ext>
            </a:extLst>
          </p:cNvPr>
          <p:cNvSpPr>
            <a:spLocks noGrp="1"/>
          </p:cNvSpPr>
          <p:nvPr>
            <p:ph type="body" sz="quarter" idx="20"/>
          </p:nvPr>
        </p:nvSpPr>
        <p:spPr>
          <a:xfrm>
            <a:off x="635447" y="4612604"/>
            <a:ext cx="2937933" cy="442912"/>
          </a:xfrm>
        </p:spPr>
        <p:txBody>
          <a:bodyPr/>
          <a:lstStyle/>
          <a:p>
            <a:r>
              <a:rPr lang="en-GB" sz="2400" dirty="0"/>
              <a:t>£31, 000</a:t>
            </a:r>
          </a:p>
        </p:txBody>
      </p:sp>
      <p:cxnSp>
        <p:nvCxnSpPr>
          <p:cNvPr id="3" name="Straight Arrow Connector 2">
            <a:extLst>
              <a:ext uri="{FF2B5EF4-FFF2-40B4-BE49-F238E27FC236}">
                <a16:creationId xmlns:a16="http://schemas.microsoft.com/office/drawing/2014/main" id="{478FDE20-4CBB-1B0B-B5D9-3679FC7BE28E}"/>
              </a:ext>
            </a:extLst>
          </p:cNvPr>
          <p:cNvCxnSpPr>
            <a:cxnSpLocks/>
            <a:stCxn id="22" idx="3"/>
            <a:endCxn id="23" idx="1"/>
          </p:cNvCxnSpPr>
          <p:nvPr/>
        </p:nvCxnSpPr>
        <p:spPr>
          <a:xfrm>
            <a:off x="4641848" y="5916201"/>
            <a:ext cx="1454152" cy="1"/>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03EF6EC-29A4-E50A-237C-56458AB185FD}"/>
              </a:ext>
            </a:extLst>
          </p:cNvPr>
          <p:cNvPicPr>
            <a:picLocks noChangeAspect="1"/>
          </p:cNvPicPr>
          <p:nvPr/>
        </p:nvPicPr>
        <p:blipFill>
          <a:blip r:embed="rId3"/>
          <a:srcRect l="2752" t="836" r="17826" b="692"/>
          <a:stretch>
            <a:fillRect/>
          </a:stretch>
        </p:blipFill>
        <p:spPr>
          <a:xfrm>
            <a:off x="465138" y="1212112"/>
            <a:ext cx="3278553" cy="2690038"/>
          </a:xfrm>
          <a:prstGeom prst="roundRect">
            <a:avLst/>
          </a:prstGeom>
        </p:spPr>
      </p:pic>
    </p:spTree>
    <p:extLst>
      <p:ext uri="{BB962C8B-B14F-4D97-AF65-F5344CB8AC3E}">
        <p14:creationId xmlns:p14="http://schemas.microsoft.com/office/powerpoint/2010/main" val="3238413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A2C63E18-3CAF-1043-EC5F-E8AB2C818304}"/>
              </a:ext>
            </a:extLst>
          </p:cNvPr>
          <p:cNvPicPr>
            <a:picLocks noChangeAspect="1"/>
          </p:cNvPicPr>
          <p:nvPr/>
        </p:nvPicPr>
        <p:blipFill>
          <a:blip r:embed="rId3"/>
          <a:stretch>
            <a:fillRect/>
          </a:stretch>
        </p:blipFill>
        <p:spPr>
          <a:xfrm>
            <a:off x="1229159" y="483701"/>
            <a:ext cx="5430523" cy="5305205"/>
          </a:xfrm>
          <a:prstGeom prst="rect">
            <a:avLst/>
          </a:prstGeom>
        </p:spPr>
      </p:pic>
      <p:sp>
        <p:nvSpPr>
          <p:cNvPr id="19" name="TextBox 18">
            <a:extLst>
              <a:ext uri="{FF2B5EF4-FFF2-40B4-BE49-F238E27FC236}">
                <a16:creationId xmlns:a16="http://schemas.microsoft.com/office/drawing/2014/main" id="{42F67303-FEB9-70DA-C80E-869B71CDC7B8}"/>
              </a:ext>
            </a:extLst>
          </p:cNvPr>
          <p:cNvSpPr txBox="1"/>
          <p:nvPr/>
        </p:nvSpPr>
        <p:spPr>
          <a:xfrm>
            <a:off x="6341423" y="570016"/>
            <a:ext cx="5201393" cy="954107"/>
          </a:xfrm>
          <a:prstGeom prst="rect">
            <a:avLst/>
          </a:prstGeom>
          <a:noFill/>
        </p:spPr>
        <p:txBody>
          <a:bodyPr wrap="square" rtlCol="0">
            <a:spAutoFit/>
          </a:bodyPr>
          <a:lstStyle/>
          <a:p>
            <a:r>
              <a:rPr lang="en-GB" sz="2800" dirty="0"/>
              <a:t>Find three possible areas that will satisfy Pythagoras’ Theorem.</a:t>
            </a:r>
          </a:p>
        </p:txBody>
      </p:sp>
      <p:sp>
        <p:nvSpPr>
          <p:cNvPr id="20" name="TextBox 19">
            <a:extLst>
              <a:ext uri="{FF2B5EF4-FFF2-40B4-BE49-F238E27FC236}">
                <a16:creationId xmlns:a16="http://schemas.microsoft.com/office/drawing/2014/main" id="{1AD8E684-8978-81B9-63EF-9805C14DA2F3}"/>
              </a:ext>
            </a:extLst>
          </p:cNvPr>
          <p:cNvSpPr txBox="1"/>
          <p:nvPr/>
        </p:nvSpPr>
        <p:spPr>
          <a:xfrm>
            <a:off x="8680862" y="1613118"/>
            <a:ext cx="5201393" cy="1815882"/>
          </a:xfrm>
          <a:prstGeom prst="rect">
            <a:avLst/>
          </a:prstGeom>
          <a:noFill/>
        </p:spPr>
        <p:txBody>
          <a:bodyPr wrap="square" rtlCol="0">
            <a:spAutoFit/>
          </a:bodyPr>
          <a:lstStyle/>
          <a:p>
            <a:r>
              <a:rPr lang="en-GB" sz="2800" dirty="0"/>
              <a:t>… and another</a:t>
            </a:r>
          </a:p>
          <a:p>
            <a:endParaRPr lang="en-GB" sz="2800" dirty="0"/>
          </a:p>
          <a:p>
            <a:r>
              <a:rPr lang="en-GB" sz="2800" dirty="0"/>
              <a:t>…and another</a:t>
            </a:r>
          </a:p>
          <a:p>
            <a:endParaRPr lang="en-GB" sz="2800" dirty="0"/>
          </a:p>
        </p:txBody>
      </p:sp>
      <p:sp>
        <p:nvSpPr>
          <p:cNvPr id="21" name="TextBox 20">
            <a:extLst>
              <a:ext uri="{FF2B5EF4-FFF2-40B4-BE49-F238E27FC236}">
                <a16:creationId xmlns:a16="http://schemas.microsoft.com/office/drawing/2014/main" id="{87418358-8ADB-B5A7-597E-10E127BF7494}"/>
              </a:ext>
            </a:extLst>
          </p:cNvPr>
          <p:cNvSpPr txBox="1"/>
          <p:nvPr/>
        </p:nvSpPr>
        <p:spPr>
          <a:xfrm>
            <a:off x="5902036" y="4402243"/>
            <a:ext cx="5640780" cy="954107"/>
          </a:xfrm>
          <a:prstGeom prst="rect">
            <a:avLst/>
          </a:prstGeom>
          <a:noFill/>
        </p:spPr>
        <p:txBody>
          <a:bodyPr wrap="square" rtlCol="0">
            <a:spAutoFit/>
          </a:bodyPr>
          <a:lstStyle/>
          <a:p>
            <a:r>
              <a:rPr lang="en-GB" sz="2800" dirty="0"/>
              <a:t>Find three possible side lengths that will satisfy Pythagoras’ Theorem.</a:t>
            </a:r>
          </a:p>
        </p:txBody>
      </p:sp>
    </p:spTree>
    <p:extLst>
      <p:ext uri="{BB962C8B-B14F-4D97-AF65-F5344CB8AC3E}">
        <p14:creationId xmlns:p14="http://schemas.microsoft.com/office/powerpoint/2010/main" val="3756740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2F55B44-03F2-4C86-3EA6-8AE13C2CBD95}"/>
              </a:ext>
            </a:extLst>
          </p:cNvPr>
          <p:cNvPicPr>
            <a:picLocks noChangeAspect="1"/>
          </p:cNvPicPr>
          <p:nvPr/>
        </p:nvPicPr>
        <p:blipFill>
          <a:blip r:embed="rId3"/>
          <a:stretch>
            <a:fillRect/>
          </a:stretch>
        </p:blipFill>
        <p:spPr>
          <a:xfrm rot="3398187">
            <a:off x="1243866" y="428478"/>
            <a:ext cx="3398181" cy="3229398"/>
          </a:xfrm>
          <a:prstGeom prst="rect">
            <a:avLst/>
          </a:prstGeom>
        </p:spPr>
      </p:pic>
      <p:pic>
        <p:nvPicPr>
          <p:cNvPr id="10" name="Picture 9">
            <a:extLst>
              <a:ext uri="{FF2B5EF4-FFF2-40B4-BE49-F238E27FC236}">
                <a16:creationId xmlns:a16="http://schemas.microsoft.com/office/drawing/2014/main" id="{67BEE077-C60D-8CAE-B20D-40DBBE79A75A}"/>
              </a:ext>
            </a:extLst>
          </p:cNvPr>
          <p:cNvPicPr>
            <a:picLocks noChangeAspect="1"/>
          </p:cNvPicPr>
          <p:nvPr/>
        </p:nvPicPr>
        <p:blipFill>
          <a:blip r:embed="rId3"/>
          <a:stretch>
            <a:fillRect/>
          </a:stretch>
        </p:blipFill>
        <p:spPr>
          <a:xfrm rot="18497475">
            <a:off x="6942728" y="638412"/>
            <a:ext cx="3398181" cy="3229398"/>
          </a:xfrm>
          <a:prstGeom prst="rect">
            <a:avLst/>
          </a:prstGeom>
        </p:spPr>
      </p:pic>
      <p:sp>
        <p:nvSpPr>
          <p:cNvPr id="11" name="TextBox 10">
            <a:extLst>
              <a:ext uri="{FF2B5EF4-FFF2-40B4-BE49-F238E27FC236}">
                <a16:creationId xmlns:a16="http://schemas.microsoft.com/office/drawing/2014/main" id="{E990E2C2-17EE-D231-100B-A8EB8812BE22}"/>
              </a:ext>
            </a:extLst>
          </p:cNvPr>
          <p:cNvSpPr txBox="1"/>
          <p:nvPr/>
        </p:nvSpPr>
        <p:spPr>
          <a:xfrm>
            <a:off x="2193279" y="1047523"/>
            <a:ext cx="1070904" cy="584775"/>
          </a:xfrm>
          <a:prstGeom prst="rect">
            <a:avLst/>
          </a:prstGeom>
          <a:noFill/>
        </p:spPr>
        <p:txBody>
          <a:bodyPr wrap="square" rtlCol="0">
            <a:spAutoFit/>
          </a:bodyPr>
          <a:lstStyle/>
          <a:p>
            <a:r>
              <a:rPr lang="en-GB" sz="3200" b="1" dirty="0"/>
              <a:t>36</a:t>
            </a:r>
          </a:p>
        </p:txBody>
      </p:sp>
      <p:sp>
        <p:nvSpPr>
          <p:cNvPr id="14" name="TextBox 13">
            <a:extLst>
              <a:ext uri="{FF2B5EF4-FFF2-40B4-BE49-F238E27FC236}">
                <a16:creationId xmlns:a16="http://schemas.microsoft.com/office/drawing/2014/main" id="{015B2603-8600-B9E9-4DDE-8B0DCF72AF48}"/>
              </a:ext>
            </a:extLst>
          </p:cNvPr>
          <p:cNvSpPr txBox="1"/>
          <p:nvPr/>
        </p:nvSpPr>
        <p:spPr>
          <a:xfrm>
            <a:off x="1872052" y="2358949"/>
            <a:ext cx="1070904" cy="584775"/>
          </a:xfrm>
          <a:prstGeom prst="rect">
            <a:avLst/>
          </a:prstGeom>
          <a:noFill/>
        </p:spPr>
        <p:txBody>
          <a:bodyPr wrap="square" rtlCol="0">
            <a:spAutoFit/>
          </a:bodyPr>
          <a:lstStyle/>
          <a:p>
            <a:r>
              <a:rPr lang="en-GB" sz="3200" b="1" dirty="0"/>
              <a:t>64</a:t>
            </a:r>
          </a:p>
        </p:txBody>
      </p:sp>
      <p:sp>
        <p:nvSpPr>
          <p:cNvPr id="15" name="TextBox 14">
            <a:extLst>
              <a:ext uri="{FF2B5EF4-FFF2-40B4-BE49-F238E27FC236}">
                <a16:creationId xmlns:a16="http://schemas.microsoft.com/office/drawing/2014/main" id="{A7126469-3D2F-18FF-33A7-97FF780F91AE}"/>
              </a:ext>
            </a:extLst>
          </p:cNvPr>
          <p:cNvSpPr txBox="1"/>
          <p:nvPr/>
        </p:nvSpPr>
        <p:spPr>
          <a:xfrm>
            <a:off x="3264183" y="1944608"/>
            <a:ext cx="1070904" cy="584775"/>
          </a:xfrm>
          <a:prstGeom prst="rect">
            <a:avLst/>
          </a:prstGeom>
          <a:noFill/>
        </p:spPr>
        <p:txBody>
          <a:bodyPr wrap="square" rtlCol="0">
            <a:spAutoFit/>
          </a:bodyPr>
          <a:lstStyle/>
          <a:p>
            <a:r>
              <a:rPr lang="en-GB" sz="3200" b="1" dirty="0"/>
              <a:t>100</a:t>
            </a:r>
          </a:p>
        </p:txBody>
      </p:sp>
      <p:sp>
        <p:nvSpPr>
          <p:cNvPr id="16" name="TextBox 15">
            <a:extLst>
              <a:ext uri="{FF2B5EF4-FFF2-40B4-BE49-F238E27FC236}">
                <a16:creationId xmlns:a16="http://schemas.microsoft.com/office/drawing/2014/main" id="{B49C24FB-202A-9742-D340-92D23465BD59}"/>
              </a:ext>
            </a:extLst>
          </p:cNvPr>
          <p:cNvSpPr txBox="1"/>
          <p:nvPr/>
        </p:nvSpPr>
        <p:spPr>
          <a:xfrm>
            <a:off x="7747960" y="2675025"/>
            <a:ext cx="1070904" cy="584775"/>
          </a:xfrm>
          <a:prstGeom prst="rect">
            <a:avLst/>
          </a:prstGeom>
          <a:noFill/>
        </p:spPr>
        <p:txBody>
          <a:bodyPr wrap="square" rtlCol="0">
            <a:spAutoFit/>
          </a:bodyPr>
          <a:lstStyle/>
          <a:p>
            <a:r>
              <a:rPr lang="en-GB" sz="3200" b="1" dirty="0"/>
              <a:t>25</a:t>
            </a:r>
          </a:p>
        </p:txBody>
      </p:sp>
      <p:sp>
        <p:nvSpPr>
          <p:cNvPr id="17" name="TextBox 16">
            <a:extLst>
              <a:ext uri="{FF2B5EF4-FFF2-40B4-BE49-F238E27FC236}">
                <a16:creationId xmlns:a16="http://schemas.microsoft.com/office/drawing/2014/main" id="{BE21023D-B7AF-E808-83A4-1D1DA9F11756}"/>
              </a:ext>
            </a:extLst>
          </p:cNvPr>
          <p:cNvSpPr txBox="1"/>
          <p:nvPr/>
        </p:nvSpPr>
        <p:spPr>
          <a:xfrm>
            <a:off x="9174289" y="2529383"/>
            <a:ext cx="1070904" cy="584775"/>
          </a:xfrm>
          <a:prstGeom prst="rect">
            <a:avLst/>
          </a:prstGeom>
          <a:noFill/>
        </p:spPr>
        <p:txBody>
          <a:bodyPr wrap="square" rtlCol="0">
            <a:spAutoFit/>
          </a:bodyPr>
          <a:lstStyle/>
          <a:p>
            <a:r>
              <a:rPr lang="en-GB" sz="3200" b="1" dirty="0"/>
              <a:t>49</a:t>
            </a:r>
          </a:p>
        </p:txBody>
      </p:sp>
      <p:sp>
        <p:nvSpPr>
          <p:cNvPr id="18" name="TextBox 17">
            <a:extLst>
              <a:ext uri="{FF2B5EF4-FFF2-40B4-BE49-F238E27FC236}">
                <a16:creationId xmlns:a16="http://schemas.microsoft.com/office/drawing/2014/main" id="{DEF39D7A-1442-BB65-5491-1396C4A01D45}"/>
              </a:ext>
            </a:extLst>
          </p:cNvPr>
          <p:cNvSpPr txBox="1"/>
          <p:nvPr/>
        </p:nvSpPr>
        <p:spPr>
          <a:xfrm>
            <a:off x="8303663" y="1325030"/>
            <a:ext cx="1070904" cy="584775"/>
          </a:xfrm>
          <a:prstGeom prst="rect">
            <a:avLst/>
          </a:prstGeom>
          <a:noFill/>
        </p:spPr>
        <p:txBody>
          <a:bodyPr wrap="square" rtlCol="0">
            <a:spAutoFit/>
          </a:bodyPr>
          <a:lstStyle/>
          <a:p>
            <a:r>
              <a:rPr lang="en-GB" sz="3200" b="1" dirty="0"/>
              <a:t>64</a:t>
            </a:r>
          </a:p>
        </p:txBody>
      </p:sp>
      <p:sp>
        <p:nvSpPr>
          <p:cNvPr id="19" name="TextBox 18">
            <a:extLst>
              <a:ext uri="{FF2B5EF4-FFF2-40B4-BE49-F238E27FC236}">
                <a16:creationId xmlns:a16="http://schemas.microsoft.com/office/drawing/2014/main" id="{A390DF1B-A1B4-79D0-5609-25E75FC393BE}"/>
              </a:ext>
            </a:extLst>
          </p:cNvPr>
          <p:cNvSpPr txBox="1"/>
          <p:nvPr/>
        </p:nvSpPr>
        <p:spPr>
          <a:xfrm>
            <a:off x="1031175" y="4082310"/>
            <a:ext cx="9678390" cy="1200329"/>
          </a:xfrm>
          <a:prstGeom prst="rect">
            <a:avLst/>
          </a:prstGeom>
          <a:noFill/>
        </p:spPr>
        <p:txBody>
          <a:bodyPr wrap="square" rtlCol="0">
            <a:spAutoFit/>
          </a:bodyPr>
          <a:lstStyle/>
          <a:p>
            <a:pPr algn="ctr"/>
            <a:r>
              <a:rPr lang="en-GB" sz="3600" dirty="0"/>
              <a:t>What’s the same?</a:t>
            </a:r>
          </a:p>
          <a:p>
            <a:pPr algn="ctr"/>
            <a:r>
              <a:rPr lang="en-GB" sz="3600" dirty="0"/>
              <a:t>What’s different?</a:t>
            </a:r>
          </a:p>
        </p:txBody>
      </p:sp>
    </p:spTree>
    <p:custDataLst>
      <p:tags r:id="rId1"/>
    </p:custDataLst>
    <p:extLst>
      <p:ext uri="{BB962C8B-B14F-4D97-AF65-F5344CB8AC3E}">
        <p14:creationId xmlns:p14="http://schemas.microsoft.com/office/powerpoint/2010/main" val="4238235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980BC-EFF4-43A9-4B50-550AFABF7564}"/>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9565FE8E-3F1D-F125-141C-C2991AE4286A}"/>
              </a:ext>
            </a:extLst>
          </p:cNvPr>
          <p:cNvPicPr>
            <a:picLocks noChangeAspect="1"/>
          </p:cNvPicPr>
          <p:nvPr/>
        </p:nvPicPr>
        <p:blipFill>
          <a:blip r:embed="rId3"/>
          <a:stretch>
            <a:fillRect/>
          </a:stretch>
        </p:blipFill>
        <p:spPr>
          <a:xfrm rot="3398187">
            <a:off x="1243866" y="428478"/>
            <a:ext cx="3398181" cy="3229398"/>
          </a:xfrm>
          <a:prstGeom prst="rect">
            <a:avLst/>
          </a:prstGeom>
        </p:spPr>
      </p:pic>
      <p:pic>
        <p:nvPicPr>
          <p:cNvPr id="10" name="Picture 9">
            <a:extLst>
              <a:ext uri="{FF2B5EF4-FFF2-40B4-BE49-F238E27FC236}">
                <a16:creationId xmlns:a16="http://schemas.microsoft.com/office/drawing/2014/main" id="{3C5AB42A-1997-A36C-2293-FC0866CD2740}"/>
              </a:ext>
            </a:extLst>
          </p:cNvPr>
          <p:cNvPicPr>
            <a:picLocks noChangeAspect="1"/>
          </p:cNvPicPr>
          <p:nvPr/>
        </p:nvPicPr>
        <p:blipFill>
          <a:blip r:embed="rId3"/>
          <a:stretch>
            <a:fillRect/>
          </a:stretch>
        </p:blipFill>
        <p:spPr>
          <a:xfrm rot="18497475">
            <a:off x="6942728" y="638412"/>
            <a:ext cx="3398181" cy="3229398"/>
          </a:xfrm>
          <a:prstGeom prst="rect">
            <a:avLst/>
          </a:prstGeom>
        </p:spPr>
      </p:pic>
      <p:sp>
        <p:nvSpPr>
          <p:cNvPr id="11" name="TextBox 10">
            <a:extLst>
              <a:ext uri="{FF2B5EF4-FFF2-40B4-BE49-F238E27FC236}">
                <a16:creationId xmlns:a16="http://schemas.microsoft.com/office/drawing/2014/main" id="{6598B9C3-3880-FE8F-7867-9F376420802B}"/>
              </a:ext>
            </a:extLst>
          </p:cNvPr>
          <p:cNvSpPr txBox="1"/>
          <p:nvPr/>
        </p:nvSpPr>
        <p:spPr>
          <a:xfrm>
            <a:off x="2193279" y="1047523"/>
            <a:ext cx="1070904" cy="584775"/>
          </a:xfrm>
          <a:prstGeom prst="rect">
            <a:avLst/>
          </a:prstGeom>
          <a:noFill/>
        </p:spPr>
        <p:txBody>
          <a:bodyPr wrap="square" rtlCol="0">
            <a:spAutoFit/>
          </a:bodyPr>
          <a:lstStyle/>
          <a:p>
            <a:r>
              <a:rPr lang="en-GB" sz="3200" b="1" dirty="0"/>
              <a:t>36</a:t>
            </a:r>
          </a:p>
        </p:txBody>
      </p:sp>
      <p:sp>
        <p:nvSpPr>
          <p:cNvPr id="14" name="TextBox 13">
            <a:extLst>
              <a:ext uri="{FF2B5EF4-FFF2-40B4-BE49-F238E27FC236}">
                <a16:creationId xmlns:a16="http://schemas.microsoft.com/office/drawing/2014/main" id="{D12DA7D4-80F1-095B-DC68-D0B0C6D13BB0}"/>
              </a:ext>
            </a:extLst>
          </p:cNvPr>
          <p:cNvSpPr txBox="1"/>
          <p:nvPr/>
        </p:nvSpPr>
        <p:spPr>
          <a:xfrm>
            <a:off x="1872052" y="2358949"/>
            <a:ext cx="1070904" cy="584775"/>
          </a:xfrm>
          <a:prstGeom prst="rect">
            <a:avLst/>
          </a:prstGeom>
          <a:noFill/>
        </p:spPr>
        <p:txBody>
          <a:bodyPr wrap="square" rtlCol="0">
            <a:spAutoFit/>
          </a:bodyPr>
          <a:lstStyle/>
          <a:p>
            <a:r>
              <a:rPr lang="en-GB" sz="3200" b="1" dirty="0"/>
              <a:t>64</a:t>
            </a:r>
          </a:p>
        </p:txBody>
      </p:sp>
      <p:sp>
        <p:nvSpPr>
          <p:cNvPr id="15" name="TextBox 14">
            <a:extLst>
              <a:ext uri="{FF2B5EF4-FFF2-40B4-BE49-F238E27FC236}">
                <a16:creationId xmlns:a16="http://schemas.microsoft.com/office/drawing/2014/main" id="{0238993C-EE80-7AD0-F75C-29EE49F957DA}"/>
              </a:ext>
            </a:extLst>
          </p:cNvPr>
          <p:cNvSpPr txBox="1"/>
          <p:nvPr/>
        </p:nvSpPr>
        <p:spPr>
          <a:xfrm>
            <a:off x="3264183" y="1944608"/>
            <a:ext cx="1070904" cy="584775"/>
          </a:xfrm>
          <a:prstGeom prst="rect">
            <a:avLst/>
          </a:prstGeom>
          <a:noFill/>
        </p:spPr>
        <p:txBody>
          <a:bodyPr wrap="square" rtlCol="0">
            <a:spAutoFit/>
          </a:bodyPr>
          <a:lstStyle/>
          <a:p>
            <a:r>
              <a:rPr lang="en-GB" sz="3200" b="1" dirty="0"/>
              <a:t>100</a:t>
            </a:r>
          </a:p>
        </p:txBody>
      </p:sp>
      <p:sp>
        <p:nvSpPr>
          <p:cNvPr id="16" name="TextBox 15">
            <a:extLst>
              <a:ext uri="{FF2B5EF4-FFF2-40B4-BE49-F238E27FC236}">
                <a16:creationId xmlns:a16="http://schemas.microsoft.com/office/drawing/2014/main" id="{94612A13-F0DA-1DA3-4552-B93A0997FB99}"/>
              </a:ext>
            </a:extLst>
          </p:cNvPr>
          <p:cNvSpPr txBox="1"/>
          <p:nvPr/>
        </p:nvSpPr>
        <p:spPr>
          <a:xfrm>
            <a:off x="7747960" y="2675025"/>
            <a:ext cx="1070904" cy="584775"/>
          </a:xfrm>
          <a:prstGeom prst="rect">
            <a:avLst/>
          </a:prstGeom>
          <a:noFill/>
        </p:spPr>
        <p:txBody>
          <a:bodyPr wrap="square" rtlCol="0">
            <a:spAutoFit/>
          </a:bodyPr>
          <a:lstStyle/>
          <a:p>
            <a:r>
              <a:rPr lang="en-GB" sz="3200" b="1" dirty="0"/>
              <a:t>25</a:t>
            </a:r>
          </a:p>
        </p:txBody>
      </p:sp>
      <p:sp>
        <p:nvSpPr>
          <p:cNvPr id="17" name="TextBox 16">
            <a:extLst>
              <a:ext uri="{FF2B5EF4-FFF2-40B4-BE49-F238E27FC236}">
                <a16:creationId xmlns:a16="http://schemas.microsoft.com/office/drawing/2014/main" id="{AF84BAA7-314B-23F4-7126-43625F24BA23}"/>
              </a:ext>
            </a:extLst>
          </p:cNvPr>
          <p:cNvSpPr txBox="1"/>
          <p:nvPr/>
        </p:nvSpPr>
        <p:spPr>
          <a:xfrm>
            <a:off x="9174289" y="2529383"/>
            <a:ext cx="1070904" cy="584775"/>
          </a:xfrm>
          <a:prstGeom prst="rect">
            <a:avLst/>
          </a:prstGeom>
          <a:noFill/>
        </p:spPr>
        <p:txBody>
          <a:bodyPr wrap="square" rtlCol="0">
            <a:spAutoFit/>
          </a:bodyPr>
          <a:lstStyle/>
          <a:p>
            <a:r>
              <a:rPr lang="en-GB" sz="3200" b="1" dirty="0"/>
              <a:t>49</a:t>
            </a:r>
          </a:p>
        </p:txBody>
      </p:sp>
      <p:sp>
        <p:nvSpPr>
          <p:cNvPr id="18" name="TextBox 17">
            <a:extLst>
              <a:ext uri="{FF2B5EF4-FFF2-40B4-BE49-F238E27FC236}">
                <a16:creationId xmlns:a16="http://schemas.microsoft.com/office/drawing/2014/main" id="{F2FE316F-0B3C-6CB4-2004-B328EA003972}"/>
              </a:ext>
            </a:extLst>
          </p:cNvPr>
          <p:cNvSpPr txBox="1"/>
          <p:nvPr/>
        </p:nvSpPr>
        <p:spPr>
          <a:xfrm>
            <a:off x="8303663" y="1325030"/>
            <a:ext cx="1070904" cy="584775"/>
          </a:xfrm>
          <a:prstGeom prst="rect">
            <a:avLst/>
          </a:prstGeom>
          <a:noFill/>
        </p:spPr>
        <p:txBody>
          <a:bodyPr wrap="square" rtlCol="0">
            <a:spAutoFit/>
          </a:bodyPr>
          <a:lstStyle/>
          <a:p>
            <a:r>
              <a:rPr lang="en-GB" sz="3200" b="1" dirty="0"/>
              <a:t>64</a:t>
            </a:r>
          </a:p>
        </p:txBody>
      </p:sp>
      <p:sp>
        <p:nvSpPr>
          <p:cNvPr id="19" name="TextBox 18">
            <a:extLst>
              <a:ext uri="{FF2B5EF4-FFF2-40B4-BE49-F238E27FC236}">
                <a16:creationId xmlns:a16="http://schemas.microsoft.com/office/drawing/2014/main" id="{8A31AB0D-C788-9FAA-7738-9E569077B142}"/>
              </a:ext>
            </a:extLst>
          </p:cNvPr>
          <p:cNvSpPr txBox="1"/>
          <p:nvPr/>
        </p:nvSpPr>
        <p:spPr>
          <a:xfrm>
            <a:off x="1031175" y="4082310"/>
            <a:ext cx="9678390" cy="1200329"/>
          </a:xfrm>
          <a:prstGeom prst="rect">
            <a:avLst/>
          </a:prstGeom>
          <a:noFill/>
        </p:spPr>
        <p:txBody>
          <a:bodyPr wrap="square" rtlCol="0">
            <a:spAutoFit/>
          </a:bodyPr>
          <a:lstStyle/>
          <a:p>
            <a:pPr algn="ctr"/>
            <a:r>
              <a:rPr lang="en-GB" sz="3600" dirty="0"/>
              <a:t>Only one of these is right-angled, which one?</a:t>
            </a:r>
          </a:p>
          <a:p>
            <a:pPr algn="ctr"/>
            <a:r>
              <a:rPr lang="en-GB" sz="3600" dirty="0"/>
              <a:t>How do you know?</a:t>
            </a:r>
          </a:p>
        </p:txBody>
      </p:sp>
    </p:spTree>
    <p:custDataLst>
      <p:tags r:id="rId1"/>
    </p:custDataLst>
    <p:extLst>
      <p:ext uri="{BB962C8B-B14F-4D97-AF65-F5344CB8AC3E}">
        <p14:creationId xmlns:p14="http://schemas.microsoft.com/office/powerpoint/2010/main" val="3451296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7BB19-7EF5-E17F-CF68-AE79C0A25A2C}"/>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779AFE75-1751-F762-AC78-E813B7CF0ACE}"/>
              </a:ext>
            </a:extLst>
          </p:cNvPr>
          <p:cNvPicPr>
            <a:picLocks noChangeAspect="1"/>
          </p:cNvPicPr>
          <p:nvPr/>
        </p:nvPicPr>
        <p:blipFill>
          <a:blip r:embed="rId3"/>
          <a:stretch>
            <a:fillRect/>
          </a:stretch>
        </p:blipFill>
        <p:spPr>
          <a:xfrm rot="3398187">
            <a:off x="1243866" y="511603"/>
            <a:ext cx="3398181" cy="3229398"/>
          </a:xfrm>
          <a:prstGeom prst="rect">
            <a:avLst/>
          </a:prstGeom>
        </p:spPr>
      </p:pic>
      <p:pic>
        <p:nvPicPr>
          <p:cNvPr id="10" name="Picture 9">
            <a:extLst>
              <a:ext uri="{FF2B5EF4-FFF2-40B4-BE49-F238E27FC236}">
                <a16:creationId xmlns:a16="http://schemas.microsoft.com/office/drawing/2014/main" id="{ED294875-044E-A2D7-E52E-9E1D0F2354B6}"/>
              </a:ext>
            </a:extLst>
          </p:cNvPr>
          <p:cNvPicPr>
            <a:picLocks noChangeAspect="1"/>
          </p:cNvPicPr>
          <p:nvPr/>
        </p:nvPicPr>
        <p:blipFill>
          <a:blip r:embed="rId3"/>
          <a:stretch>
            <a:fillRect/>
          </a:stretch>
        </p:blipFill>
        <p:spPr>
          <a:xfrm rot="18497475">
            <a:off x="6942728" y="638412"/>
            <a:ext cx="3398181" cy="3229398"/>
          </a:xfrm>
          <a:prstGeom prst="rect">
            <a:avLst/>
          </a:prstGeom>
        </p:spPr>
      </p:pic>
      <p:sp>
        <p:nvSpPr>
          <p:cNvPr id="11" name="TextBox 10">
            <a:extLst>
              <a:ext uri="{FF2B5EF4-FFF2-40B4-BE49-F238E27FC236}">
                <a16:creationId xmlns:a16="http://schemas.microsoft.com/office/drawing/2014/main" id="{ACD35DD9-8176-7FE8-8535-3332FC08A596}"/>
              </a:ext>
            </a:extLst>
          </p:cNvPr>
          <p:cNvSpPr txBox="1"/>
          <p:nvPr/>
        </p:nvSpPr>
        <p:spPr>
          <a:xfrm>
            <a:off x="2193279" y="1130648"/>
            <a:ext cx="1070904" cy="584775"/>
          </a:xfrm>
          <a:prstGeom prst="rect">
            <a:avLst/>
          </a:prstGeom>
          <a:noFill/>
        </p:spPr>
        <p:txBody>
          <a:bodyPr wrap="square" rtlCol="0">
            <a:spAutoFit/>
          </a:bodyPr>
          <a:lstStyle/>
          <a:p>
            <a:r>
              <a:rPr lang="en-GB" sz="3200" b="1" dirty="0"/>
              <a:t>36</a:t>
            </a:r>
          </a:p>
        </p:txBody>
      </p:sp>
      <p:sp>
        <p:nvSpPr>
          <p:cNvPr id="14" name="TextBox 13">
            <a:extLst>
              <a:ext uri="{FF2B5EF4-FFF2-40B4-BE49-F238E27FC236}">
                <a16:creationId xmlns:a16="http://schemas.microsoft.com/office/drawing/2014/main" id="{FFB9BAB1-679B-2059-BB6B-8685A3BFBCC3}"/>
              </a:ext>
            </a:extLst>
          </p:cNvPr>
          <p:cNvSpPr txBox="1"/>
          <p:nvPr/>
        </p:nvSpPr>
        <p:spPr>
          <a:xfrm>
            <a:off x="1872052" y="2442074"/>
            <a:ext cx="1070904" cy="584775"/>
          </a:xfrm>
          <a:prstGeom prst="rect">
            <a:avLst/>
          </a:prstGeom>
          <a:noFill/>
        </p:spPr>
        <p:txBody>
          <a:bodyPr wrap="square" rtlCol="0">
            <a:spAutoFit/>
          </a:bodyPr>
          <a:lstStyle/>
          <a:p>
            <a:r>
              <a:rPr lang="en-GB" sz="3200" b="1" dirty="0"/>
              <a:t>64</a:t>
            </a:r>
          </a:p>
        </p:txBody>
      </p:sp>
      <p:sp>
        <p:nvSpPr>
          <p:cNvPr id="15" name="TextBox 14">
            <a:extLst>
              <a:ext uri="{FF2B5EF4-FFF2-40B4-BE49-F238E27FC236}">
                <a16:creationId xmlns:a16="http://schemas.microsoft.com/office/drawing/2014/main" id="{60BEF101-9DB0-42DE-8C0C-E845975396F4}"/>
              </a:ext>
            </a:extLst>
          </p:cNvPr>
          <p:cNvSpPr txBox="1"/>
          <p:nvPr/>
        </p:nvSpPr>
        <p:spPr>
          <a:xfrm>
            <a:off x="3264183" y="2027733"/>
            <a:ext cx="1070904" cy="584775"/>
          </a:xfrm>
          <a:prstGeom prst="rect">
            <a:avLst/>
          </a:prstGeom>
          <a:noFill/>
        </p:spPr>
        <p:txBody>
          <a:bodyPr wrap="square" rtlCol="0">
            <a:spAutoFit/>
          </a:bodyPr>
          <a:lstStyle/>
          <a:p>
            <a:r>
              <a:rPr lang="en-GB" sz="3200" b="1" dirty="0"/>
              <a:t>100</a:t>
            </a:r>
          </a:p>
        </p:txBody>
      </p:sp>
      <p:sp>
        <p:nvSpPr>
          <p:cNvPr id="16" name="TextBox 15">
            <a:extLst>
              <a:ext uri="{FF2B5EF4-FFF2-40B4-BE49-F238E27FC236}">
                <a16:creationId xmlns:a16="http://schemas.microsoft.com/office/drawing/2014/main" id="{F005BDD7-5196-08ED-6135-A42172F17A1E}"/>
              </a:ext>
            </a:extLst>
          </p:cNvPr>
          <p:cNvSpPr txBox="1"/>
          <p:nvPr/>
        </p:nvSpPr>
        <p:spPr>
          <a:xfrm>
            <a:off x="7747960" y="2675025"/>
            <a:ext cx="1070904" cy="584775"/>
          </a:xfrm>
          <a:prstGeom prst="rect">
            <a:avLst/>
          </a:prstGeom>
          <a:noFill/>
        </p:spPr>
        <p:txBody>
          <a:bodyPr wrap="square" rtlCol="0">
            <a:spAutoFit/>
          </a:bodyPr>
          <a:lstStyle/>
          <a:p>
            <a:r>
              <a:rPr lang="en-GB" sz="3200" b="1" dirty="0"/>
              <a:t>25</a:t>
            </a:r>
          </a:p>
        </p:txBody>
      </p:sp>
      <p:sp>
        <p:nvSpPr>
          <p:cNvPr id="17" name="TextBox 16">
            <a:extLst>
              <a:ext uri="{FF2B5EF4-FFF2-40B4-BE49-F238E27FC236}">
                <a16:creationId xmlns:a16="http://schemas.microsoft.com/office/drawing/2014/main" id="{CA5FD6CD-7129-D491-28F4-F9E2BF335A33}"/>
              </a:ext>
            </a:extLst>
          </p:cNvPr>
          <p:cNvSpPr txBox="1"/>
          <p:nvPr/>
        </p:nvSpPr>
        <p:spPr>
          <a:xfrm>
            <a:off x="9174289" y="2529383"/>
            <a:ext cx="1070904" cy="584775"/>
          </a:xfrm>
          <a:prstGeom prst="rect">
            <a:avLst/>
          </a:prstGeom>
          <a:noFill/>
        </p:spPr>
        <p:txBody>
          <a:bodyPr wrap="square" rtlCol="0">
            <a:spAutoFit/>
          </a:bodyPr>
          <a:lstStyle/>
          <a:p>
            <a:r>
              <a:rPr lang="en-GB" sz="3200" b="1" dirty="0"/>
              <a:t>49</a:t>
            </a:r>
          </a:p>
        </p:txBody>
      </p:sp>
      <p:sp>
        <p:nvSpPr>
          <p:cNvPr id="18" name="TextBox 17">
            <a:extLst>
              <a:ext uri="{FF2B5EF4-FFF2-40B4-BE49-F238E27FC236}">
                <a16:creationId xmlns:a16="http://schemas.microsoft.com/office/drawing/2014/main" id="{4217E15C-3787-44D2-62D4-A15FBD547BF9}"/>
              </a:ext>
            </a:extLst>
          </p:cNvPr>
          <p:cNvSpPr txBox="1"/>
          <p:nvPr/>
        </p:nvSpPr>
        <p:spPr>
          <a:xfrm>
            <a:off x="8303663" y="1325030"/>
            <a:ext cx="1070904" cy="584775"/>
          </a:xfrm>
          <a:prstGeom prst="rect">
            <a:avLst/>
          </a:prstGeom>
          <a:noFill/>
        </p:spPr>
        <p:txBody>
          <a:bodyPr wrap="square" rtlCol="0">
            <a:spAutoFit/>
          </a:bodyPr>
          <a:lstStyle/>
          <a:p>
            <a:r>
              <a:rPr lang="en-GB" sz="3200" b="1" dirty="0"/>
              <a:t>64</a:t>
            </a:r>
          </a:p>
        </p:txBody>
      </p:sp>
      <p:sp>
        <p:nvSpPr>
          <p:cNvPr id="3" name="TextBox 2">
            <a:extLst>
              <a:ext uri="{FF2B5EF4-FFF2-40B4-BE49-F238E27FC236}">
                <a16:creationId xmlns:a16="http://schemas.microsoft.com/office/drawing/2014/main" id="{C3975DFE-53DC-196B-3901-F71AA6494455}"/>
              </a:ext>
            </a:extLst>
          </p:cNvPr>
          <p:cNvSpPr txBox="1"/>
          <p:nvPr/>
        </p:nvSpPr>
        <p:spPr>
          <a:xfrm>
            <a:off x="227610" y="207144"/>
            <a:ext cx="10734395" cy="523220"/>
          </a:xfrm>
          <a:prstGeom prst="rect">
            <a:avLst/>
          </a:prstGeom>
          <a:noFill/>
        </p:spPr>
        <p:txBody>
          <a:bodyPr wrap="square">
            <a:spAutoFit/>
          </a:bodyPr>
          <a:lstStyle/>
          <a:p>
            <a:r>
              <a:rPr lang="en-GB" sz="2800" dirty="0"/>
              <a:t>Pythagoras’ Theorem only works for right angled triangles…</a:t>
            </a:r>
          </a:p>
        </p:txBody>
      </p:sp>
      <p:sp>
        <p:nvSpPr>
          <p:cNvPr id="5" name="TextBox 4">
            <a:extLst>
              <a:ext uri="{FF2B5EF4-FFF2-40B4-BE49-F238E27FC236}">
                <a16:creationId xmlns:a16="http://schemas.microsoft.com/office/drawing/2014/main" id="{E6D4EBEB-50EB-83D6-8E3E-2C91F1C786AF}"/>
              </a:ext>
            </a:extLst>
          </p:cNvPr>
          <p:cNvSpPr txBox="1"/>
          <p:nvPr/>
        </p:nvSpPr>
        <p:spPr>
          <a:xfrm>
            <a:off x="4550676" y="976759"/>
            <a:ext cx="2938015" cy="1477328"/>
          </a:xfrm>
          <a:prstGeom prst="rect">
            <a:avLst/>
          </a:prstGeom>
          <a:noFill/>
        </p:spPr>
        <p:txBody>
          <a:bodyPr wrap="square" rtlCol="0">
            <a:spAutoFit/>
          </a:bodyPr>
          <a:lstStyle/>
          <a:p>
            <a:r>
              <a:rPr lang="en-GB" dirty="0">
                <a:solidFill>
                  <a:srgbClr val="FF0000"/>
                </a:solidFill>
              </a:rPr>
              <a:t>For a right-angled triangle, the area of the square on the longest side is equal to the sum of the squares on the shorter sides.</a:t>
            </a:r>
          </a:p>
        </p:txBody>
      </p:sp>
      <p:sp>
        <p:nvSpPr>
          <p:cNvPr id="6" name="TextBox 5">
            <a:extLst>
              <a:ext uri="{FF2B5EF4-FFF2-40B4-BE49-F238E27FC236}">
                <a16:creationId xmlns:a16="http://schemas.microsoft.com/office/drawing/2014/main" id="{A870E85C-5A68-981E-B1F1-AABC05865554}"/>
              </a:ext>
            </a:extLst>
          </p:cNvPr>
          <p:cNvSpPr txBox="1"/>
          <p:nvPr/>
        </p:nvSpPr>
        <p:spPr>
          <a:xfrm>
            <a:off x="4144456" y="2442074"/>
            <a:ext cx="3233919" cy="461665"/>
          </a:xfrm>
          <a:prstGeom prst="rect">
            <a:avLst/>
          </a:prstGeom>
          <a:noFill/>
        </p:spPr>
        <p:txBody>
          <a:bodyPr wrap="square" rtlCol="0">
            <a:spAutoFit/>
          </a:bodyPr>
          <a:lstStyle/>
          <a:p>
            <a:pPr algn="r"/>
            <a:r>
              <a:rPr lang="en-GB" sz="2400" dirty="0">
                <a:solidFill>
                  <a:srgbClr val="FF0000"/>
                </a:solidFill>
              </a:rPr>
              <a:t>-Pythagoras’ Theorem</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3582513-D4BD-CC5E-9A6E-FBF03EA1A9F9}"/>
                  </a:ext>
                </a:extLst>
              </p:cNvPr>
              <p:cNvSpPr txBox="1"/>
              <p:nvPr/>
            </p:nvSpPr>
            <p:spPr>
              <a:xfrm>
                <a:off x="1206441" y="3797805"/>
                <a:ext cx="3674317" cy="70788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4000" b="0" i="1" smtClean="0">
                          <a:solidFill>
                            <a:srgbClr val="00B050"/>
                          </a:solidFill>
                          <a:latin typeface="Cambria Math" panose="02040503050406030204" pitchFamily="18" charset="0"/>
                        </a:rPr>
                        <m:t>36+64=100</m:t>
                      </m:r>
                    </m:oMath>
                  </m:oMathPara>
                </a14:m>
                <a:endParaRPr lang="en-GB" sz="4000" dirty="0">
                  <a:solidFill>
                    <a:srgbClr val="FF0000"/>
                  </a:solidFill>
                </a:endParaRPr>
              </a:p>
            </p:txBody>
          </p:sp>
        </mc:Choice>
        <mc:Fallback xmlns="">
          <p:sp>
            <p:nvSpPr>
              <p:cNvPr id="7" name="TextBox 6">
                <a:extLst>
                  <a:ext uri="{FF2B5EF4-FFF2-40B4-BE49-F238E27FC236}">
                    <a16:creationId xmlns:a16="http://schemas.microsoft.com/office/drawing/2014/main" id="{73582513-D4BD-CC5E-9A6E-FBF03EA1A9F9}"/>
                  </a:ext>
                </a:extLst>
              </p:cNvPr>
              <p:cNvSpPr txBox="1">
                <a:spLocks noRot="1" noChangeAspect="1" noMove="1" noResize="1" noEditPoints="1" noAdjustHandles="1" noChangeArrowheads="1" noChangeShapeType="1" noTextEdit="1"/>
              </p:cNvSpPr>
              <p:nvPr/>
            </p:nvSpPr>
            <p:spPr>
              <a:xfrm>
                <a:off x="1206441" y="3797805"/>
                <a:ext cx="3674317" cy="707886"/>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D1F7780F-C2EC-3051-35B0-B2D7AE0D942C}"/>
                  </a:ext>
                </a:extLst>
              </p:cNvPr>
              <p:cNvSpPr txBox="1"/>
              <p:nvPr/>
            </p:nvSpPr>
            <p:spPr>
              <a:xfrm>
                <a:off x="6981705" y="3936220"/>
                <a:ext cx="3674317" cy="70788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4000" b="0" i="1" smtClean="0">
                          <a:solidFill>
                            <a:srgbClr val="C00000"/>
                          </a:solidFill>
                          <a:latin typeface="Cambria Math" panose="02040503050406030204" pitchFamily="18" charset="0"/>
                        </a:rPr>
                        <m:t>25+49</m:t>
                      </m:r>
                      <m:r>
                        <a:rPr lang="en-GB" sz="4000" b="0" i="1" smtClean="0">
                          <a:solidFill>
                            <a:srgbClr val="C00000"/>
                          </a:solidFill>
                          <a:latin typeface="Cambria Math" panose="02040503050406030204" pitchFamily="18" charset="0"/>
                          <a:ea typeface="Cambria Math" panose="02040503050406030204" pitchFamily="18" charset="0"/>
                        </a:rPr>
                        <m:t>≠64</m:t>
                      </m:r>
                    </m:oMath>
                  </m:oMathPara>
                </a14:m>
                <a:endParaRPr lang="en-GB" sz="4000" dirty="0">
                  <a:solidFill>
                    <a:srgbClr val="C00000"/>
                  </a:solidFill>
                </a:endParaRPr>
              </a:p>
            </p:txBody>
          </p:sp>
        </mc:Choice>
        <mc:Fallback xmlns="">
          <p:sp>
            <p:nvSpPr>
              <p:cNvPr id="8" name="TextBox 7">
                <a:extLst>
                  <a:ext uri="{FF2B5EF4-FFF2-40B4-BE49-F238E27FC236}">
                    <a16:creationId xmlns:a16="http://schemas.microsoft.com/office/drawing/2014/main" id="{D1F7780F-C2EC-3051-35B0-B2D7AE0D942C}"/>
                  </a:ext>
                </a:extLst>
              </p:cNvPr>
              <p:cNvSpPr txBox="1">
                <a:spLocks noRot="1" noChangeAspect="1" noMove="1" noResize="1" noEditPoints="1" noAdjustHandles="1" noChangeArrowheads="1" noChangeShapeType="1" noTextEdit="1"/>
              </p:cNvSpPr>
              <p:nvPr/>
            </p:nvSpPr>
            <p:spPr>
              <a:xfrm>
                <a:off x="6981705" y="3936220"/>
                <a:ext cx="3674317" cy="707886"/>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4BE1FDC-CA30-E6BE-3693-611F5397AB6C}"/>
                  </a:ext>
                </a:extLst>
              </p:cNvPr>
              <p:cNvSpPr txBox="1"/>
              <p:nvPr/>
            </p:nvSpPr>
            <p:spPr>
              <a:xfrm>
                <a:off x="1224223" y="4615449"/>
                <a:ext cx="4001741" cy="70788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4000" b="0" i="1" smtClean="0">
                          <a:solidFill>
                            <a:srgbClr val="00B050"/>
                          </a:solidFill>
                          <a:latin typeface="Cambria Math" panose="02040503050406030204" pitchFamily="18" charset="0"/>
                        </a:rPr>
                        <m:t>𝑅𝑖𝑔h𝑡</m:t>
                      </m:r>
                      <m:r>
                        <a:rPr lang="en-GB" sz="4000" b="0" i="1" smtClean="0">
                          <a:solidFill>
                            <a:srgbClr val="00B050"/>
                          </a:solidFill>
                          <a:latin typeface="Cambria Math" panose="02040503050406030204" pitchFamily="18" charset="0"/>
                        </a:rPr>
                        <m:t>−</m:t>
                      </m:r>
                      <m:r>
                        <a:rPr lang="en-GB" sz="4000" b="0" i="1" smtClean="0">
                          <a:solidFill>
                            <a:srgbClr val="00B050"/>
                          </a:solidFill>
                          <a:latin typeface="Cambria Math" panose="02040503050406030204" pitchFamily="18" charset="0"/>
                        </a:rPr>
                        <m:t>𝑎𝑛𝑔𝑙𝑒𝑑</m:t>
                      </m:r>
                    </m:oMath>
                  </m:oMathPara>
                </a14:m>
                <a:endParaRPr lang="en-GB" sz="4000" dirty="0">
                  <a:solidFill>
                    <a:srgbClr val="FF0000"/>
                  </a:solidFill>
                </a:endParaRPr>
              </a:p>
            </p:txBody>
          </p:sp>
        </mc:Choice>
        <mc:Fallback xmlns="">
          <p:sp>
            <p:nvSpPr>
              <p:cNvPr id="12" name="TextBox 11">
                <a:extLst>
                  <a:ext uri="{FF2B5EF4-FFF2-40B4-BE49-F238E27FC236}">
                    <a16:creationId xmlns:a16="http://schemas.microsoft.com/office/drawing/2014/main" id="{34BE1FDC-CA30-E6BE-3693-611F5397AB6C}"/>
                  </a:ext>
                </a:extLst>
              </p:cNvPr>
              <p:cNvSpPr txBox="1">
                <a:spLocks noRot="1" noChangeAspect="1" noMove="1" noResize="1" noEditPoints="1" noAdjustHandles="1" noChangeArrowheads="1" noChangeShapeType="1" noTextEdit="1"/>
              </p:cNvSpPr>
              <p:nvPr/>
            </p:nvSpPr>
            <p:spPr>
              <a:xfrm>
                <a:off x="1224223" y="4615449"/>
                <a:ext cx="4001741" cy="707886"/>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AA44462C-5B0F-F83E-3983-D514BC0505E6}"/>
                  </a:ext>
                </a:extLst>
              </p:cNvPr>
              <p:cNvSpPr txBox="1"/>
              <p:nvPr/>
            </p:nvSpPr>
            <p:spPr>
              <a:xfrm>
                <a:off x="6966038" y="4657304"/>
                <a:ext cx="4640375" cy="70788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4000" b="0" i="1" smtClean="0">
                          <a:solidFill>
                            <a:srgbClr val="C00000"/>
                          </a:solidFill>
                          <a:latin typeface="Cambria Math" panose="02040503050406030204" pitchFamily="18" charset="0"/>
                        </a:rPr>
                        <m:t>𝑁𝑜𝑡</m:t>
                      </m:r>
                      <m:r>
                        <a:rPr lang="en-GB" sz="4000" b="0" i="1" smtClean="0">
                          <a:solidFill>
                            <a:srgbClr val="C00000"/>
                          </a:solidFill>
                          <a:latin typeface="Cambria Math" panose="02040503050406030204" pitchFamily="18" charset="0"/>
                        </a:rPr>
                        <m:t> </m:t>
                      </m:r>
                      <m:r>
                        <a:rPr lang="en-GB" sz="4000" b="0" i="1" smtClean="0">
                          <a:solidFill>
                            <a:srgbClr val="C00000"/>
                          </a:solidFill>
                          <a:latin typeface="Cambria Math" panose="02040503050406030204" pitchFamily="18" charset="0"/>
                        </a:rPr>
                        <m:t>𝑟𝑖𝑔h𝑡</m:t>
                      </m:r>
                      <m:r>
                        <a:rPr lang="en-GB" sz="4000" b="0" i="1" smtClean="0">
                          <a:solidFill>
                            <a:srgbClr val="C00000"/>
                          </a:solidFill>
                          <a:latin typeface="Cambria Math" panose="02040503050406030204" pitchFamily="18" charset="0"/>
                        </a:rPr>
                        <m:t>−</m:t>
                      </m:r>
                      <m:r>
                        <a:rPr lang="en-GB" sz="4000" b="0" i="1" smtClean="0">
                          <a:solidFill>
                            <a:srgbClr val="C00000"/>
                          </a:solidFill>
                          <a:latin typeface="Cambria Math" panose="02040503050406030204" pitchFamily="18" charset="0"/>
                        </a:rPr>
                        <m:t>𝑎𝑛𝑔𝑙𝑒𝑑</m:t>
                      </m:r>
                    </m:oMath>
                  </m:oMathPara>
                </a14:m>
                <a:endParaRPr lang="en-GB" sz="4000" dirty="0">
                  <a:solidFill>
                    <a:srgbClr val="C00000"/>
                  </a:solidFill>
                </a:endParaRPr>
              </a:p>
            </p:txBody>
          </p:sp>
        </mc:Choice>
        <mc:Fallback xmlns="">
          <p:sp>
            <p:nvSpPr>
              <p:cNvPr id="13" name="TextBox 12">
                <a:extLst>
                  <a:ext uri="{FF2B5EF4-FFF2-40B4-BE49-F238E27FC236}">
                    <a16:creationId xmlns:a16="http://schemas.microsoft.com/office/drawing/2014/main" id="{AA44462C-5B0F-F83E-3983-D514BC0505E6}"/>
                  </a:ext>
                </a:extLst>
              </p:cNvPr>
              <p:cNvSpPr txBox="1">
                <a:spLocks noRot="1" noChangeAspect="1" noMove="1" noResize="1" noEditPoints="1" noAdjustHandles="1" noChangeArrowheads="1" noChangeShapeType="1" noTextEdit="1"/>
              </p:cNvSpPr>
              <p:nvPr/>
            </p:nvSpPr>
            <p:spPr>
              <a:xfrm>
                <a:off x="6966038" y="4657304"/>
                <a:ext cx="4640375" cy="707886"/>
              </a:xfrm>
              <a:prstGeom prst="rect">
                <a:avLst/>
              </a:prstGeom>
              <a:blipFill>
                <a:blip r:embed="rId7"/>
                <a:stretch>
                  <a:fillRect/>
                </a:stretch>
              </a:blipFill>
            </p:spPr>
            <p:txBody>
              <a:bodyPr/>
              <a:lstStyle/>
              <a:p>
                <a:r>
                  <a:rPr lang="en-GB">
                    <a:noFill/>
                  </a:rPr>
                  <a:t> </a:t>
                </a:r>
              </a:p>
            </p:txBody>
          </p:sp>
        </mc:Fallback>
      </mc:AlternateContent>
    </p:spTree>
    <p:custDataLst>
      <p:tags r:id="rId1"/>
    </p:custDataLst>
    <p:extLst>
      <p:ext uri="{BB962C8B-B14F-4D97-AF65-F5344CB8AC3E}">
        <p14:creationId xmlns:p14="http://schemas.microsoft.com/office/powerpoint/2010/main" val="1071881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a:extLst>
              <a:ext uri="{FF2B5EF4-FFF2-40B4-BE49-F238E27FC236}">
                <a16:creationId xmlns:a16="http://schemas.microsoft.com/office/drawing/2014/main" id="{4DEACE75-16FC-4F50-B88F-5973D8F94534}"/>
              </a:ext>
            </a:extLst>
          </p:cNvPr>
          <p:cNvSpPr txBox="1"/>
          <p:nvPr/>
        </p:nvSpPr>
        <p:spPr>
          <a:xfrm>
            <a:off x="152455" y="240845"/>
            <a:ext cx="11627867" cy="2246769"/>
          </a:xfrm>
          <a:prstGeom prst="rect">
            <a:avLst/>
          </a:prstGeom>
          <a:noFill/>
        </p:spPr>
        <p:txBody>
          <a:bodyPr wrap="square" rtlCol="0">
            <a:spAutoFit/>
          </a:bodyPr>
          <a:lstStyle/>
          <a:p>
            <a:r>
              <a:rPr lang="en-GB" sz="2800" dirty="0"/>
              <a:t>So, Pythagoras’ Theorem only works for right angled triangles…</a:t>
            </a:r>
          </a:p>
          <a:p>
            <a:r>
              <a:rPr lang="en-GB" sz="2800" dirty="0"/>
              <a:t>Is this triangle right-angled?</a:t>
            </a:r>
          </a:p>
          <a:p>
            <a:endParaRPr lang="en-GB" sz="2800" dirty="0"/>
          </a:p>
          <a:p>
            <a:endParaRPr lang="en-GB" sz="2800" dirty="0"/>
          </a:p>
          <a:p>
            <a:r>
              <a:rPr lang="en-GB" sz="2800" dirty="0"/>
              <a:t>On whiteboards…</a:t>
            </a:r>
          </a:p>
        </p:txBody>
      </p:sp>
      <p:pic>
        <p:nvPicPr>
          <p:cNvPr id="66" name="Picture 65">
            <a:extLst>
              <a:ext uri="{FF2B5EF4-FFF2-40B4-BE49-F238E27FC236}">
                <a16:creationId xmlns:a16="http://schemas.microsoft.com/office/drawing/2014/main" id="{723538B8-9D5C-98B8-9C43-3CFD6ED7E618}"/>
              </a:ext>
            </a:extLst>
          </p:cNvPr>
          <p:cNvPicPr>
            <a:picLocks noChangeAspect="1"/>
          </p:cNvPicPr>
          <p:nvPr/>
        </p:nvPicPr>
        <p:blipFill>
          <a:blip r:embed="rId2"/>
          <a:stretch>
            <a:fillRect/>
          </a:stretch>
        </p:blipFill>
        <p:spPr>
          <a:xfrm>
            <a:off x="4623077" y="1364229"/>
            <a:ext cx="5487166" cy="4591691"/>
          </a:xfrm>
          <a:prstGeom prst="rect">
            <a:avLst/>
          </a:prstGeom>
        </p:spPr>
      </p:pic>
    </p:spTree>
    <p:extLst>
      <p:ext uri="{BB962C8B-B14F-4D97-AF65-F5344CB8AC3E}">
        <p14:creationId xmlns:p14="http://schemas.microsoft.com/office/powerpoint/2010/main" val="1824003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24BB5-29DB-A703-506A-7F8250D3721C}"/>
            </a:ext>
          </a:extLst>
        </p:cNvPr>
        <p:cNvGrpSpPr/>
        <p:nvPr/>
      </p:nvGrpSpPr>
      <p:grpSpPr>
        <a:xfrm>
          <a:off x="0" y="0"/>
          <a:ext cx="0" cy="0"/>
          <a:chOff x="0" y="0"/>
          <a:chExt cx="0" cy="0"/>
        </a:xfrm>
      </p:grpSpPr>
      <p:sp>
        <p:nvSpPr>
          <p:cNvPr id="48" name="TextBox 47">
            <a:extLst>
              <a:ext uri="{FF2B5EF4-FFF2-40B4-BE49-F238E27FC236}">
                <a16:creationId xmlns:a16="http://schemas.microsoft.com/office/drawing/2014/main" id="{E64FB88A-5F7C-672B-6B8B-ADE03F8BCA7F}"/>
              </a:ext>
            </a:extLst>
          </p:cNvPr>
          <p:cNvSpPr txBox="1"/>
          <p:nvPr/>
        </p:nvSpPr>
        <p:spPr>
          <a:xfrm>
            <a:off x="152455" y="240845"/>
            <a:ext cx="11627867" cy="2246769"/>
          </a:xfrm>
          <a:prstGeom prst="rect">
            <a:avLst/>
          </a:prstGeom>
          <a:noFill/>
        </p:spPr>
        <p:txBody>
          <a:bodyPr wrap="square" rtlCol="0">
            <a:spAutoFit/>
          </a:bodyPr>
          <a:lstStyle/>
          <a:p>
            <a:r>
              <a:rPr lang="en-GB" sz="2800" dirty="0"/>
              <a:t>So, Pythagoras’ Theorem only works for right angled triangles…</a:t>
            </a:r>
          </a:p>
          <a:p>
            <a:r>
              <a:rPr lang="en-GB" sz="2800" dirty="0"/>
              <a:t>Is this triangle right-angled?</a:t>
            </a:r>
          </a:p>
          <a:p>
            <a:endParaRPr lang="en-GB" sz="2800" dirty="0"/>
          </a:p>
          <a:p>
            <a:endParaRPr lang="en-GB" sz="2800" dirty="0"/>
          </a:p>
          <a:p>
            <a:r>
              <a:rPr lang="en-GB" sz="2800" dirty="0"/>
              <a:t>On whiteboards…</a:t>
            </a:r>
          </a:p>
        </p:txBody>
      </p:sp>
      <p:pic>
        <p:nvPicPr>
          <p:cNvPr id="3" name="Picture 2">
            <a:extLst>
              <a:ext uri="{FF2B5EF4-FFF2-40B4-BE49-F238E27FC236}">
                <a16:creationId xmlns:a16="http://schemas.microsoft.com/office/drawing/2014/main" id="{592FF411-9404-8BFF-AC78-74F62B1376FC}"/>
              </a:ext>
            </a:extLst>
          </p:cNvPr>
          <p:cNvPicPr>
            <a:picLocks noChangeAspect="1"/>
          </p:cNvPicPr>
          <p:nvPr/>
        </p:nvPicPr>
        <p:blipFill>
          <a:blip r:embed="rId2"/>
          <a:stretch>
            <a:fillRect/>
          </a:stretch>
        </p:blipFill>
        <p:spPr>
          <a:xfrm>
            <a:off x="4866388" y="1009312"/>
            <a:ext cx="4715533" cy="4839375"/>
          </a:xfrm>
          <a:prstGeom prst="rect">
            <a:avLst/>
          </a:prstGeom>
        </p:spPr>
      </p:pic>
    </p:spTree>
    <p:extLst>
      <p:ext uri="{BB962C8B-B14F-4D97-AF65-F5344CB8AC3E}">
        <p14:creationId xmlns:p14="http://schemas.microsoft.com/office/powerpoint/2010/main" val="4269414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9077D-286A-65E5-466E-B6227F070F1E}"/>
            </a:ext>
          </a:extLst>
        </p:cNvPr>
        <p:cNvGrpSpPr/>
        <p:nvPr/>
      </p:nvGrpSpPr>
      <p:grpSpPr>
        <a:xfrm>
          <a:off x="0" y="0"/>
          <a:ext cx="0" cy="0"/>
          <a:chOff x="0" y="0"/>
          <a:chExt cx="0" cy="0"/>
        </a:xfrm>
      </p:grpSpPr>
      <p:sp>
        <p:nvSpPr>
          <p:cNvPr id="48" name="TextBox 47">
            <a:extLst>
              <a:ext uri="{FF2B5EF4-FFF2-40B4-BE49-F238E27FC236}">
                <a16:creationId xmlns:a16="http://schemas.microsoft.com/office/drawing/2014/main" id="{D2B1EA39-DA1F-6FE7-BBBB-CB6D158060A7}"/>
              </a:ext>
            </a:extLst>
          </p:cNvPr>
          <p:cNvSpPr txBox="1"/>
          <p:nvPr/>
        </p:nvSpPr>
        <p:spPr>
          <a:xfrm>
            <a:off x="152455" y="240845"/>
            <a:ext cx="11627867" cy="2246769"/>
          </a:xfrm>
          <a:prstGeom prst="rect">
            <a:avLst/>
          </a:prstGeom>
          <a:noFill/>
        </p:spPr>
        <p:txBody>
          <a:bodyPr wrap="square" rtlCol="0">
            <a:spAutoFit/>
          </a:bodyPr>
          <a:lstStyle/>
          <a:p>
            <a:r>
              <a:rPr lang="en-GB" sz="2800" dirty="0"/>
              <a:t>So, Pythagoras’ Theorem only works for right angled triangles…</a:t>
            </a:r>
          </a:p>
          <a:p>
            <a:r>
              <a:rPr lang="en-GB" sz="2800" dirty="0"/>
              <a:t>Is this triangle right-angled?</a:t>
            </a:r>
          </a:p>
          <a:p>
            <a:endParaRPr lang="en-GB" sz="2800" dirty="0"/>
          </a:p>
          <a:p>
            <a:endParaRPr lang="en-GB" sz="2800" dirty="0"/>
          </a:p>
          <a:p>
            <a:r>
              <a:rPr lang="en-GB" sz="2800" dirty="0"/>
              <a:t>On whiteboards…</a:t>
            </a:r>
          </a:p>
        </p:txBody>
      </p:sp>
      <p:pic>
        <p:nvPicPr>
          <p:cNvPr id="4" name="Picture 3">
            <a:extLst>
              <a:ext uri="{FF2B5EF4-FFF2-40B4-BE49-F238E27FC236}">
                <a16:creationId xmlns:a16="http://schemas.microsoft.com/office/drawing/2014/main" id="{37776066-4752-2233-8675-27F3E77A5ED1}"/>
              </a:ext>
            </a:extLst>
          </p:cNvPr>
          <p:cNvPicPr>
            <a:picLocks noChangeAspect="1"/>
          </p:cNvPicPr>
          <p:nvPr/>
        </p:nvPicPr>
        <p:blipFill>
          <a:blip r:embed="rId2"/>
          <a:stretch>
            <a:fillRect/>
          </a:stretch>
        </p:blipFill>
        <p:spPr>
          <a:xfrm>
            <a:off x="4695632" y="1364229"/>
            <a:ext cx="4534533" cy="4229690"/>
          </a:xfrm>
          <a:prstGeom prst="rect">
            <a:avLst/>
          </a:prstGeom>
        </p:spPr>
      </p:pic>
    </p:spTree>
    <p:extLst>
      <p:ext uri="{BB962C8B-B14F-4D97-AF65-F5344CB8AC3E}">
        <p14:creationId xmlns:p14="http://schemas.microsoft.com/office/powerpoint/2010/main" val="1039125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002ED-230E-3632-9598-17FEBC4A73D1}"/>
            </a:ext>
          </a:extLst>
        </p:cNvPr>
        <p:cNvGrpSpPr/>
        <p:nvPr/>
      </p:nvGrpSpPr>
      <p:grpSpPr>
        <a:xfrm>
          <a:off x="0" y="0"/>
          <a:ext cx="0" cy="0"/>
          <a:chOff x="0" y="0"/>
          <a:chExt cx="0" cy="0"/>
        </a:xfrm>
      </p:grpSpPr>
      <p:sp>
        <p:nvSpPr>
          <p:cNvPr id="48" name="TextBox 47">
            <a:extLst>
              <a:ext uri="{FF2B5EF4-FFF2-40B4-BE49-F238E27FC236}">
                <a16:creationId xmlns:a16="http://schemas.microsoft.com/office/drawing/2014/main" id="{B98A2F12-49E6-0F54-7C93-E38EAA34A298}"/>
              </a:ext>
            </a:extLst>
          </p:cNvPr>
          <p:cNvSpPr txBox="1"/>
          <p:nvPr/>
        </p:nvSpPr>
        <p:spPr>
          <a:xfrm>
            <a:off x="152455" y="240845"/>
            <a:ext cx="11627867" cy="2246769"/>
          </a:xfrm>
          <a:prstGeom prst="rect">
            <a:avLst/>
          </a:prstGeom>
          <a:noFill/>
        </p:spPr>
        <p:txBody>
          <a:bodyPr wrap="square" rtlCol="0">
            <a:spAutoFit/>
          </a:bodyPr>
          <a:lstStyle/>
          <a:p>
            <a:r>
              <a:rPr lang="en-GB" sz="2800" dirty="0"/>
              <a:t>So, Pythagoras’ Theorem only works for right angled triangles…</a:t>
            </a:r>
          </a:p>
          <a:p>
            <a:r>
              <a:rPr lang="en-GB" sz="2800" dirty="0"/>
              <a:t>Is this triangle right-angled?</a:t>
            </a:r>
          </a:p>
          <a:p>
            <a:endParaRPr lang="en-GB" sz="2800" dirty="0"/>
          </a:p>
          <a:p>
            <a:endParaRPr lang="en-GB" sz="2800" dirty="0"/>
          </a:p>
          <a:p>
            <a:r>
              <a:rPr lang="en-GB" sz="2800" dirty="0"/>
              <a:t>On whiteboards…</a:t>
            </a:r>
          </a:p>
        </p:txBody>
      </p:sp>
      <p:pic>
        <p:nvPicPr>
          <p:cNvPr id="3" name="Picture 2">
            <a:extLst>
              <a:ext uri="{FF2B5EF4-FFF2-40B4-BE49-F238E27FC236}">
                <a16:creationId xmlns:a16="http://schemas.microsoft.com/office/drawing/2014/main" id="{CF7BB2DE-3DC5-E872-64DB-54685C1C8038}"/>
              </a:ext>
            </a:extLst>
          </p:cNvPr>
          <p:cNvPicPr>
            <a:picLocks noChangeAspect="1"/>
          </p:cNvPicPr>
          <p:nvPr/>
        </p:nvPicPr>
        <p:blipFill>
          <a:blip r:embed="rId2"/>
          <a:stretch>
            <a:fillRect/>
          </a:stretch>
        </p:blipFill>
        <p:spPr>
          <a:xfrm>
            <a:off x="5276477" y="1061798"/>
            <a:ext cx="4639419" cy="5098399"/>
          </a:xfrm>
          <a:prstGeom prst="rect">
            <a:avLst/>
          </a:prstGeom>
        </p:spPr>
      </p:pic>
    </p:spTree>
    <p:extLst>
      <p:ext uri="{BB962C8B-B14F-4D97-AF65-F5344CB8AC3E}">
        <p14:creationId xmlns:p14="http://schemas.microsoft.com/office/powerpoint/2010/main" val="730078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5AC11-68F7-A978-391A-507793FB3B94}"/>
            </a:ext>
          </a:extLst>
        </p:cNvPr>
        <p:cNvGrpSpPr/>
        <p:nvPr/>
      </p:nvGrpSpPr>
      <p:grpSpPr>
        <a:xfrm>
          <a:off x="0" y="0"/>
          <a:ext cx="0" cy="0"/>
          <a:chOff x="0" y="0"/>
          <a:chExt cx="0" cy="0"/>
        </a:xfrm>
      </p:grpSpPr>
      <p:sp>
        <p:nvSpPr>
          <p:cNvPr id="48" name="TextBox 47">
            <a:extLst>
              <a:ext uri="{FF2B5EF4-FFF2-40B4-BE49-F238E27FC236}">
                <a16:creationId xmlns:a16="http://schemas.microsoft.com/office/drawing/2014/main" id="{44E2A962-15B5-E7C1-CC7B-6F22575F1972}"/>
              </a:ext>
            </a:extLst>
          </p:cNvPr>
          <p:cNvSpPr txBox="1"/>
          <p:nvPr/>
        </p:nvSpPr>
        <p:spPr>
          <a:xfrm>
            <a:off x="152455" y="240845"/>
            <a:ext cx="11627867" cy="2246769"/>
          </a:xfrm>
          <a:prstGeom prst="rect">
            <a:avLst/>
          </a:prstGeom>
          <a:noFill/>
        </p:spPr>
        <p:txBody>
          <a:bodyPr wrap="square" rtlCol="0">
            <a:spAutoFit/>
          </a:bodyPr>
          <a:lstStyle/>
          <a:p>
            <a:r>
              <a:rPr lang="en-GB" sz="2800" dirty="0"/>
              <a:t>So, Pythagoras’ Theorem only works for right angled triangles…</a:t>
            </a:r>
          </a:p>
          <a:p>
            <a:r>
              <a:rPr lang="en-GB" sz="2800" dirty="0"/>
              <a:t>Is this triangle right-angled?</a:t>
            </a:r>
          </a:p>
          <a:p>
            <a:endParaRPr lang="en-GB" sz="2800" dirty="0"/>
          </a:p>
          <a:p>
            <a:endParaRPr lang="en-GB" sz="2800" dirty="0"/>
          </a:p>
          <a:p>
            <a:r>
              <a:rPr lang="en-GB" sz="2800" dirty="0"/>
              <a:t>On whiteboards…</a:t>
            </a:r>
          </a:p>
        </p:txBody>
      </p:sp>
      <p:pic>
        <p:nvPicPr>
          <p:cNvPr id="4" name="Picture 3">
            <a:extLst>
              <a:ext uri="{FF2B5EF4-FFF2-40B4-BE49-F238E27FC236}">
                <a16:creationId xmlns:a16="http://schemas.microsoft.com/office/drawing/2014/main" id="{ADF53F3B-F7A3-E6C5-E2CE-370B734BBC8A}"/>
              </a:ext>
            </a:extLst>
          </p:cNvPr>
          <p:cNvPicPr>
            <a:picLocks noChangeAspect="1"/>
          </p:cNvPicPr>
          <p:nvPr/>
        </p:nvPicPr>
        <p:blipFill>
          <a:blip r:embed="rId2"/>
          <a:stretch>
            <a:fillRect/>
          </a:stretch>
        </p:blipFill>
        <p:spPr>
          <a:xfrm>
            <a:off x="5111986" y="1279831"/>
            <a:ext cx="5540181" cy="4526893"/>
          </a:xfrm>
          <a:prstGeom prst="rect">
            <a:avLst/>
          </a:prstGeom>
        </p:spPr>
      </p:pic>
    </p:spTree>
    <p:extLst>
      <p:ext uri="{BB962C8B-B14F-4D97-AF65-F5344CB8AC3E}">
        <p14:creationId xmlns:p14="http://schemas.microsoft.com/office/powerpoint/2010/main" val="3421854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0838B-4E32-55F8-4827-629A8136F1E7}"/>
            </a:ext>
          </a:extLst>
        </p:cNvPr>
        <p:cNvGrpSpPr/>
        <p:nvPr/>
      </p:nvGrpSpPr>
      <p:grpSpPr>
        <a:xfrm>
          <a:off x="0" y="0"/>
          <a:ext cx="0" cy="0"/>
          <a:chOff x="0" y="0"/>
          <a:chExt cx="0" cy="0"/>
        </a:xfrm>
      </p:grpSpPr>
      <p:sp>
        <p:nvSpPr>
          <p:cNvPr id="48" name="TextBox 47">
            <a:extLst>
              <a:ext uri="{FF2B5EF4-FFF2-40B4-BE49-F238E27FC236}">
                <a16:creationId xmlns:a16="http://schemas.microsoft.com/office/drawing/2014/main" id="{523643F8-2DAC-0A85-4B7A-28D772E3AEDE}"/>
              </a:ext>
            </a:extLst>
          </p:cNvPr>
          <p:cNvSpPr txBox="1"/>
          <p:nvPr/>
        </p:nvSpPr>
        <p:spPr>
          <a:xfrm>
            <a:off x="152455" y="240845"/>
            <a:ext cx="11627867" cy="2246769"/>
          </a:xfrm>
          <a:prstGeom prst="rect">
            <a:avLst/>
          </a:prstGeom>
          <a:noFill/>
        </p:spPr>
        <p:txBody>
          <a:bodyPr wrap="square" rtlCol="0">
            <a:spAutoFit/>
          </a:bodyPr>
          <a:lstStyle/>
          <a:p>
            <a:r>
              <a:rPr lang="en-GB" sz="2800" dirty="0"/>
              <a:t>So, Pythagoras’ Theorem only works for right angled triangles…</a:t>
            </a:r>
          </a:p>
          <a:p>
            <a:r>
              <a:rPr lang="en-GB" sz="2800" dirty="0"/>
              <a:t>Is this triangle right-angled?</a:t>
            </a:r>
          </a:p>
          <a:p>
            <a:endParaRPr lang="en-GB" sz="2800" dirty="0"/>
          </a:p>
          <a:p>
            <a:endParaRPr lang="en-GB" sz="2800" dirty="0"/>
          </a:p>
          <a:p>
            <a:r>
              <a:rPr lang="en-GB" sz="2800" dirty="0"/>
              <a:t>On whiteboards…</a:t>
            </a:r>
          </a:p>
        </p:txBody>
      </p:sp>
      <p:pic>
        <p:nvPicPr>
          <p:cNvPr id="3" name="Picture 2">
            <a:extLst>
              <a:ext uri="{FF2B5EF4-FFF2-40B4-BE49-F238E27FC236}">
                <a16:creationId xmlns:a16="http://schemas.microsoft.com/office/drawing/2014/main" id="{44E2E7D9-21A7-4323-A409-45F00C802269}"/>
              </a:ext>
            </a:extLst>
          </p:cNvPr>
          <p:cNvPicPr>
            <a:picLocks noChangeAspect="1"/>
          </p:cNvPicPr>
          <p:nvPr/>
        </p:nvPicPr>
        <p:blipFill>
          <a:blip r:embed="rId2"/>
          <a:stretch>
            <a:fillRect/>
          </a:stretch>
        </p:blipFill>
        <p:spPr>
          <a:xfrm>
            <a:off x="5071336" y="1437063"/>
            <a:ext cx="5272072" cy="3983873"/>
          </a:xfrm>
          <a:prstGeom prst="rect">
            <a:avLst/>
          </a:prstGeom>
        </p:spPr>
      </p:pic>
    </p:spTree>
    <p:extLst>
      <p:ext uri="{BB962C8B-B14F-4D97-AF65-F5344CB8AC3E}">
        <p14:creationId xmlns:p14="http://schemas.microsoft.com/office/powerpoint/2010/main" val="2939493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EB25E-0864-1A51-40CA-701246839D63}"/>
            </a:ext>
          </a:extLst>
        </p:cNvPr>
        <p:cNvGrpSpPr/>
        <p:nvPr/>
      </p:nvGrpSpPr>
      <p:grpSpPr>
        <a:xfrm>
          <a:off x="0" y="0"/>
          <a:ext cx="0" cy="0"/>
          <a:chOff x="0" y="0"/>
          <a:chExt cx="0" cy="0"/>
        </a:xfrm>
      </p:grpSpPr>
      <p:sp>
        <p:nvSpPr>
          <p:cNvPr id="48" name="TextBox 47">
            <a:extLst>
              <a:ext uri="{FF2B5EF4-FFF2-40B4-BE49-F238E27FC236}">
                <a16:creationId xmlns:a16="http://schemas.microsoft.com/office/drawing/2014/main" id="{122310EA-1EBE-E5D0-0CF7-12EBB053E911}"/>
              </a:ext>
            </a:extLst>
          </p:cNvPr>
          <p:cNvSpPr txBox="1"/>
          <p:nvPr/>
        </p:nvSpPr>
        <p:spPr>
          <a:xfrm>
            <a:off x="152455" y="240845"/>
            <a:ext cx="11627867" cy="4401205"/>
          </a:xfrm>
          <a:prstGeom prst="rect">
            <a:avLst/>
          </a:prstGeom>
          <a:noFill/>
        </p:spPr>
        <p:txBody>
          <a:bodyPr wrap="square" rtlCol="0">
            <a:spAutoFit/>
          </a:bodyPr>
          <a:lstStyle/>
          <a:p>
            <a:r>
              <a:rPr lang="en-GB" sz="2800" dirty="0"/>
              <a:t>So, Pythagoras’ Theorem only works for right angled triangles…</a:t>
            </a:r>
          </a:p>
          <a:p>
            <a:r>
              <a:rPr lang="en-GB" sz="2800" dirty="0"/>
              <a:t>Is this triangle right-angled?</a:t>
            </a:r>
          </a:p>
          <a:p>
            <a:endParaRPr lang="en-GB" sz="2800" dirty="0"/>
          </a:p>
          <a:p>
            <a:endParaRPr lang="en-GB" sz="2800" dirty="0"/>
          </a:p>
          <a:p>
            <a:r>
              <a:rPr lang="en-GB" sz="2800" dirty="0"/>
              <a:t>On whiteboards…</a:t>
            </a:r>
          </a:p>
          <a:p>
            <a:endParaRPr lang="en-GB" sz="2800" dirty="0"/>
          </a:p>
          <a:p>
            <a:endParaRPr lang="en-GB" sz="2800" dirty="0"/>
          </a:p>
          <a:p>
            <a:endParaRPr lang="en-GB" sz="2800" dirty="0"/>
          </a:p>
          <a:p>
            <a:r>
              <a:rPr lang="en-GB" sz="2800" dirty="0"/>
              <a:t>What is the same?</a:t>
            </a:r>
          </a:p>
          <a:p>
            <a:r>
              <a:rPr lang="en-GB" sz="2800" dirty="0"/>
              <a:t>What is different?</a:t>
            </a:r>
          </a:p>
        </p:txBody>
      </p:sp>
      <p:pic>
        <p:nvPicPr>
          <p:cNvPr id="4" name="Picture 3">
            <a:extLst>
              <a:ext uri="{FF2B5EF4-FFF2-40B4-BE49-F238E27FC236}">
                <a16:creationId xmlns:a16="http://schemas.microsoft.com/office/drawing/2014/main" id="{3DFD7B80-FC07-51DA-C89C-6F1904464175}"/>
              </a:ext>
            </a:extLst>
          </p:cNvPr>
          <p:cNvPicPr>
            <a:picLocks noChangeAspect="1"/>
          </p:cNvPicPr>
          <p:nvPr/>
        </p:nvPicPr>
        <p:blipFill>
          <a:blip r:embed="rId2"/>
          <a:stretch>
            <a:fillRect/>
          </a:stretch>
        </p:blipFill>
        <p:spPr>
          <a:xfrm>
            <a:off x="5130644" y="1643980"/>
            <a:ext cx="3526468" cy="3353472"/>
          </a:xfrm>
          <a:prstGeom prst="rect">
            <a:avLst/>
          </a:prstGeom>
        </p:spPr>
      </p:pic>
    </p:spTree>
    <p:extLst>
      <p:ext uri="{BB962C8B-B14F-4D97-AF65-F5344CB8AC3E}">
        <p14:creationId xmlns:p14="http://schemas.microsoft.com/office/powerpoint/2010/main" val="23716882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C2C0E-886A-2FA3-BB87-50CFF50B3895}"/>
            </a:ext>
          </a:extLst>
        </p:cNvPr>
        <p:cNvGrpSpPr/>
        <p:nvPr/>
      </p:nvGrpSpPr>
      <p:grpSpPr>
        <a:xfrm>
          <a:off x="0" y="0"/>
          <a:ext cx="0" cy="0"/>
          <a:chOff x="0" y="0"/>
          <a:chExt cx="0" cy="0"/>
        </a:xfrm>
      </p:grpSpPr>
      <p:sp>
        <p:nvSpPr>
          <p:cNvPr id="48" name="TextBox 47">
            <a:extLst>
              <a:ext uri="{FF2B5EF4-FFF2-40B4-BE49-F238E27FC236}">
                <a16:creationId xmlns:a16="http://schemas.microsoft.com/office/drawing/2014/main" id="{D2EB96B4-3E6E-A40D-CB1A-743D94329080}"/>
              </a:ext>
            </a:extLst>
          </p:cNvPr>
          <p:cNvSpPr txBox="1"/>
          <p:nvPr/>
        </p:nvSpPr>
        <p:spPr>
          <a:xfrm>
            <a:off x="152455" y="240845"/>
            <a:ext cx="11627867" cy="3108543"/>
          </a:xfrm>
          <a:prstGeom prst="rect">
            <a:avLst/>
          </a:prstGeom>
          <a:noFill/>
        </p:spPr>
        <p:txBody>
          <a:bodyPr wrap="square" rtlCol="0">
            <a:spAutoFit/>
          </a:bodyPr>
          <a:lstStyle/>
          <a:p>
            <a:r>
              <a:rPr lang="en-GB" sz="2800" dirty="0"/>
              <a:t>So, Pythagoras’ Theorem only works for right angled triangles…</a:t>
            </a:r>
          </a:p>
          <a:p>
            <a:r>
              <a:rPr lang="en-GB" sz="2800" dirty="0"/>
              <a:t>Is this triangle right-angled?</a:t>
            </a:r>
          </a:p>
          <a:p>
            <a:endParaRPr lang="en-GB" sz="2800" dirty="0"/>
          </a:p>
          <a:p>
            <a:endParaRPr lang="en-GB" sz="2800" dirty="0"/>
          </a:p>
          <a:p>
            <a:r>
              <a:rPr lang="en-GB" sz="2800" dirty="0"/>
              <a:t>On whiteboards…</a:t>
            </a:r>
          </a:p>
          <a:p>
            <a:endParaRPr lang="en-GB" sz="2800" dirty="0"/>
          </a:p>
          <a:p>
            <a:endParaRPr lang="en-GB" sz="2800" dirty="0"/>
          </a:p>
        </p:txBody>
      </p:sp>
      <p:pic>
        <p:nvPicPr>
          <p:cNvPr id="3" name="Picture 2">
            <a:extLst>
              <a:ext uri="{FF2B5EF4-FFF2-40B4-BE49-F238E27FC236}">
                <a16:creationId xmlns:a16="http://schemas.microsoft.com/office/drawing/2014/main" id="{ADA036C0-CF37-039D-9823-E7F17F4D345D}"/>
              </a:ext>
            </a:extLst>
          </p:cNvPr>
          <p:cNvPicPr>
            <a:picLocks noChangeAspect="1"/>
          </p:cNvPicPr>
          <p:nvPr/>
        </p:nvPicPr>
        <p:blipFill>
          <a:blip r:embed="rId2"/>
          <a:stretch>
            <a:fillRect/>
          </a:stretch>
        </p:blipFill>
        <p:spPr>
          <a:xfrm>
            <a:off x="5257683" y="1543792"/>
            <a:ext cx="3492690" cy="2480603"/>
          </a:xfrm>
          <a:prstGeom prst="rect">
            <a:avLst/>
          </a:prstGeom>
        </p:spPr>
      </p:pic>
    </p:spTree>
    <p:extLst>
      <p:ext uri="{BB962C8B-B14F-4D97-AF65-F5344CB8AC3E}">
        <p14:creationId xmlns:p14="http://schemas.microsoft.com/office/powerpoint/2010/main" val="1453615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69ABA-CA29-238C-739A-7B8E8E4F82B9}"/>
            </a:ext>
          </a:extLst>
        </p:cNvPr>
        <p:cNvGrpSpPr/>
        <p:nvPr/>
      </p:nvGrpSpPr>
      <p:grpSpPr>
        <a:xfrm>
          <a:off x="0" y="0"/>
          <a:ext cx="0" cy="0"/>
          <a:chOff x="0" y="0"/>
          <a:chExt cx="0" cy="0"/>
        </a:xfrm>
      </p:grpSpPr>
      <p:sp>
        <p:nvSpPr>
          <p:cNvPr id="48" name="TextBox 47">
            <a:extLst>
              <a:ext uri="{FF2B5EF4-FFF2-40B4-BE49-F238E27FC236}">
                <a16:creationId xmlns:a16="http://schemas.microsoft.com/office/drawing/2014/main" id="{4CAF9ADA-05C8-64C2-25F9-39598F54348F}"/>
              </a:ext>
            </a:extLst>
          </p:cNvPr>
          <p:cNvSpPr txBox="1"/>
          <p:nvPr/>
        </p:nvSpPr>
        <p:spPr>
          <a:xfrm>
            <a:off x="152455" y="240845"/>
            <a:ext cx="11627867" cy="3108543"/>
          </a:xfrm>
          <a:prstGeom prst="rect">
            <a:avLst/>
          </a:prstGeom>
          <a:noFill/>
        </p:spPr>
        <p:txBody>
          <a:bodyPr wrap="square" rtlCol="0">
            <a:spAutoFit/>
          </a:bodyPr>
          <a:lstStyle/>
          <a:p>
            <a:r>
              <a:rPr lang="en-GB" sz="2800" dirty="0"/>
              <a:t>So, Pythagoras’ Theorem only works for right angled triangles…</a:t>
            </a:r>
          </a:p>
          <a:p>
            <a:r>
              <a:rPr lang="en-GB" sz="2800" dirty="0"/>
              <a:t>Is this triangle right-angled?</a:t>
            </a:r>
          </a:p>
          <a:p>
            <a:endParaRPr lang="en-GB" sz="2800" dirty="0"/>
          </a:p>
          <a:p>
            <a:endParaRPr lang="en-GB" sz="2800" dirty="0"/>
          </a:p>
          <a:p>
            <a:r>
              <a:rPr lang="en-GB" sz="2800" dirty="0"/>
              <a:t>On whiteboards…</a:t>
            </a:r>
          </a:p>
          <a:p>
            <a:endParaRPr lang="en-GB" sz="2800" dirty="0"/>
          </a:p>
          <a:p>
            <a:endParaRPr lang="en-GB" sz="2800" dirty="0"/>
          </a:p>
        </p:txBody>
      </p:sp>
      <p:pic>
        <p:nvPicPr>
          <p:cNvPr id="4" name="Picture 3">
            <a:extLst>
              <a:ext uri="{FF2B5EF4-FFF2-40B4-BE49-F238E27FC236}">
                <a16:creationId xmlns:a16="http://schemas.microsoft.com/office/drawing/2014/main" id="{BAE56E1C-24C6-71D0-20EC-94FECB9B4A2E}"/>
              </a:ext>
            </a:extLst>
          </p:cNvPr>
          <p:cNvPicPr>
            <a:picLocks noChangeAspect="1"/>
          </p:cNvPicPr>
          <p:nvPr/>
        </p:nvPicPr>
        <p:blipFill>
          <a:blip r:embed="rId2"/>
          <a:stretch>
            <a:fillRect/>
          </a:stretch>
        </p:blipFill>
        <p:spPr>
          <a:xfrm>
            <a:off x="4915913" y="1462530"/>
            <a:ext cx="4972744" cy="3410426"/>
          </a:xfrm>
          <a:prstGeom prst="rect">
            <a:avLst/>
          </a:prstGeom>
        </p:spPr>
      </p:pic>
    </p:spTree>
    <p:extLst>
      <p:ext uri="{BB962C8B-B14F-4D97-AF65-F5344CB8AC3E}">
        <p14:creationId xmlns:p14="http://schemas.microsoft.com/office/powerpoint/2010/main" val="6951180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0B15B-961F-1E79-EB52-948F6A9213B1}"/>
            </a:ext>
          </a:extLst>
        </p:cNvPr>
        <p:cNvGrpSpPr/>
        <p:nvPr/>
      </p:nvGrpSpPr>
      <p:grpSpPr>
        <a:xfrm>
          <a:off x="0" y="0"/>
          <a:ext cx="0" cy="0"/>
          <a:chOff x="0" y="0"/>
          <a:chExt cx="0" cy="0"/>
        </a:xfrm>
      </p:grpSpPr>
      <p:sp>
        <p:nvSpPr>
          <p:cNvPr id="48" name="TextBox 47">
            <a:extLst>
              <a:ext uri="{FF2B5EF4-FFF2-40B4-BE49-F238E27FC236}">
                <a16:creationId xmlns:a16="http://schemas.microsoft.com/office/drawing/2014/main" id="{457D8F73-5D3D-5F11-76D6-DFA15746C96C}"/>
              </a:ext>
            </a:extLst>
          </p:cNvPr>
          <p:cNvSpPr txBox="1"/>
          <p:nvPr/>
        </p:nvSpPr>
        <p:spPr>
          <a:xfrm>
            <a:off x="152455" y="240845"/>
            <a:ext cx="11627867" cy="3108543"/>
          </a:xfrm>
          <a:prstGeom prst="rect">
            <a:avLst/>
          </a:prstGeom>
          <a:noFill/>
        </p:spPr>
        <p:txBody>
          <a:bodyPr wrap="square" rtlCol="0">
            <a:spAutoFit/>
          </a:bodyPr>
          <a:lstStyle/>
          <a:p>
            <a:r>
              <a:rPr lang="en-GB" sz="2800" dirty="0"/>
              <a:t>So, Pythagoras’ Theorem only works for right angled triangles…</a:t>
            </a:r>
          </a:p>
          <a:p>
            <a:r>
              <a:rPr lang="en-GB" sz="2800" dirty="0"/>
              <a:t>Is this triangle right-angled?</a:t>
            </a:r>
          </a:p>
          <a:p>
            <a:endParaRPr lang="en-GB" sz="2800" dirty="0"/>
          </a:p>
          <a:p>
            <a:endParaRPr lang="en-GB" sz="2800" dirty="0"/>
          </a:p>
          <a:p>
            <a:r>
              <a:rPr lang="en-GB" sz="2800" dirty="0"/>
              <a:t>On whiteboards…</a:t>
            </a:r>
          </a:p>
          <a:p>
            <a:endParaRPr lang="en-GB" sz="2800" dirty="0"/>
          </a:p>
          <a:p>
            <a:endParaRPr lang="en-GB" sz="2800" dirty="0"/>
          </a:p>
        </p:txBody>
      </p:sp>
      <p:pic>
        <p:nvPicPr>
          <p:cNvPr id="3" name="Picture 2">
            <a:extLst>
              <a:ext uri="{FF2B5EF4-FFF2-40B4-BE49-F238E27FC236}">
                <a16:creationId xmlns:a16="http://schemas.microsoft.com/office/drawing/2014/main" id="{15035578-F35A-8F05-E858-38488C5BEC3B}"/>
              </a:ext>
            </a:extLst>
          </p:cNvPr>
          <p:cNvPicPr>
            <a:picLocks noChangeAspect="1"/>
          </p:cNvPicPr>
          <p:nvPr/>
        </p:nvPicPr>
        <p:blipFill>
          <a:blip r:embed="rId2"/>
          <a:stretch>
            <a:fillRect/>
          </a:stretch>
        </p:blipFill>
        <p:spPr>
          <a:xfrm>
            <a:off x="5253251" y="1712900"/>
            <a:ext cx="4915586" cy="3591426"/>
          </a:xfrm>
          <a:prstGeom prst="rect">
            <a:avLst/>
          </a:prstGeom>
        </p:spPr>
      </p:pic>
    </p:spTree>
    <p:extLst>
      <p:ext uri="{BB962C8B-B14F-4D97-AF65-F5344CB8AC3E}">
        <p14:creationId xmlns:p14="http://schemas.microsoft.com/office/powerpoint/2010/main" val="32135762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B5251-48FB-156E-637F-680D73B60101}"/>
            </a:ext>
          </a:extLst>
        </p:cNvPr>
        <p:cNvGrpSpPr/>
        <p:nvPr/>
      </p:nvGrpSpPr>
      <p:grpSpPr>
        <a:xfrm>
          <a:off x="0" y="0"/>
          <a:ext cx="0" cy="0"/>
          <a:chOff x="0" y="0"/>
          <a:chExt cx="0" cy="0"/>
        </a:xfrm>
      </p:grpSpPr>
      <p:sp>
        <p:nvSpPr>
          <p:cNvPr id="48" name="TextBox 47">
            <a:extLst>
              <a:ext uri="{FF2B5EF4-FFF2-40B4-BE49-F238E27FC236}">
                <a16:creationId xmlns:a16="http://schemas.microsoft.com/office/drawing/2014/main" id="{66B91F68-F1AA-C12D-B15A-CA6178A5612C}"/>
              </a:ext>
            </a:extLst>
          </p:cNvPr>
          <p:cNvSpPr txBox="1"/>
          <p:nvPr/>
        </p:nvSpPr>
        <p:spPr>
          <a:xfrm>
            <a:off x="152455" y="240845"/>
            <a:ext cx="11627867" cy="3108543"/>
          </a:xfrm>
          <a:prstGeom prst="rect">
            <a:avLst/>
          </a:prstGeom>
          <a:noFill/>
        </p:spPr>
        <p:txBody>
          <a:bodyPr wrap="square" rtlCol="0">
            <a:spAutoFit/>
          </a:bodyPr>
          <a:lstStyle/>
          <a:p>
            <a:r>
              <a:rPr lang="en-GB" sz="2800" dirty="0"/>
              <a:t>So, Pythagoras’ Theorem only works for right angled triangles…</a:t>
            </a:r>
          </a:p>
          <a:p>
            <a:r>
              <a:rPr lang="en-GB" sz="2800" dirty="0"/>
              <a:t>Is this triangle right-angled?</a:t>
            </a:r>
          </a:p>
          <a:p>
            <a:endParaRPr lang="en-GB" sz="2800" dirty="0"/>
          </a:p>
          <a:p>
            <a:endParaRPr lang="en-GB" sz="2800" dirty="0"/>
          </a:p>
          <a:p>
            <a:r>
              <a:rPr lang="en-GB" sz="2800" dirty="0"/>
              <a:t>On whiteboards…</a:t>
            </a:r>
          </a:p>
          <a:p>
            <a:endParaRPr lang="en-GB" sz="2800" dirty="0"/>
          </a:p>
          <a:p>
            <a:endParaRPr lang="en-GB" sz="2800" dirty="0"/>
          </a:p>
        </p:txBody>
      </p:sp>
      <p:pic>
        <p:nvPicPr>
          <p:cNvPr id="4" name="Picture 3">
            <a:extLst>
              <a:ext uri="{FF2B5EF4-FFF2-40B4-BE49-F238E27FC236}">
                <a16:creationId xmlns:a16="http://schemas.microsoft.com/office/drawing/2014/main" id="{29C524B4-8611-7CDD-1EC0-0F026CB03E09}"/>
              </a:ext>
            </a:extLst>
          </p:cNvPr>
          <p:cNvPicPr>
            <a:picLocks noChangeAspect="1"/>
          </p:cNvPicPr>
          <p:nvPr/>
        </p:nvPicPr>
        <p:blipFill>
          <a:blip r:embed="rId2"/>
          <a:stretch>
            <a:fillRect/>
          </a:stretch>
        </p:blipFill>
        <p:spPr>
          <a:xfrm>
            <a:off x="4937903" y="1408527"/>
            <a:ext cx="4063301" cy="4200171"/>
          </a:xfrm>
          <a:prstGeom prst="rect">
            <a:avLst/>
          </a:prstGeom>
        </p:spPr>
      </p:pic>
    </p:spTree>
    <p:extLst>
      <p:ext uri="{BB962C8B-B14F-4D97-AF65-F5344CB8AC3E}">
        <p14:creationId xmlns:p14="http://schemas.microsoft.com/office/powerpoint/2010/main" val="3582096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2E59602-CA6C-A28F-AE87-CDE307C60DBD}"/>
              </a:ext>
            </a:extLst>
          </p:cNvPr>
          <p:cNvPicPr>
            <a:picLocks noChangeAspect="1"/>
          </p:cNvPicPr>
          <p:nvPr/>
        </p:nvPicPr>
        <p:blipFill>
          <a:blip r:embed="rId2"/>
          <a:srcRect b="49684"/>
          <a:stretch/>
        </p:blipFill>
        <p:spPr>
          <a:xfrm>
            <a:off x="3666988" y="617518"/>
            <a:ext cx="8030207" cy="5743565"/>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26815886-7F4D-254D-8C79-79508D3E2ADC}"/>
              </a:ext>
            </a:extLst>
          </p:cNvPr>
          <p:cNvSpPr txBox="1"/>
          <p:nvPr/>
        </p:nvSpPr>
        <p:spPr>
          <a:xfrm>
            <a:off x="494805" y="890649"/>
            <a:ext cx="2838202" cy="1077218"/>
          </a:xfrm>
          <a:prstGeom prst="rect">
            <a:avLst/>
          </a:prstGeom>
          <a:noFill/>
        </p:spPr>
        <p:txBody>
          <a:bodyPr wrap="square" rtlCol="0">
            <a:spAutoFit/>
          </a:bodyPr>
          <a:lstStyle/>
          <a:p>
            <a:r>
              <a:rPr lang="en-GB" sz="3200" dirty="0"/>
              <a:t>Have a go at the worksheet:</a:t>
            </a:r>
          </a:p>
        </p:txBody>
      </p:sp>
    </p:spTree>
    <p:extLst>
      <p:ext uri="{BB962C8B-B14F-4D97-AF65-F5344CB8AC3E}">
        <p14:creationId xmlns:p14="http://schemas.microsoft.com/office/powerpoint/2010/main" val="3813659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A0C4CCC-E3CC-0C3E-F086-ED4DA96CD27A}"/>
              </a:ext>
            </a:extLst>
          </p:cNvPr>
          <p:cNvPicPr>
            <a:picLocks noChangeAspect="1"/>
          </p:cNvPicPr>
          <p:nvPr/>
        </p:nvPicPr>
        <p:blipFill>
          <a:blip r:embed="rId3"/>
          <a:stretch>
            <a:fillRect/>
          </a:stretch>
        </p:blipFill>
        <p:spPr>
          <a:xfrm>
            <a:off x="1524001" y="1"/>
            <a:ext cx="4549265" cy="6466788"/>
          </a:xfrm>
          <a:prstGeom prst="rect">
            <a:avLst/>
          </a:prstGeom>
        </p:spPr>
      </p:pic>
      <p:pic>
        <p:nvPicPr>
          <p:cNvPr id="4" name="Picture 3">
            <a:extLst>
              <a:ext uri="{FF2B5EF4-FFF2-40B4-BE49-F238E27FC236}">
                <a16:creationId xmlns:a16="http://schemas.microsoft.com/office/drawing/2014/main" id="{83345C19-B330-1B11-9CB5-9F9F171C669C}"/>
              </a:ext>
            </a:extLst>
          </p:cNvPr>
          <p:cNvPicPr>
            <a:picLocks noChangeAspect="1"/>
          </p:cNvPicPr>
          <p:nvPr/>
        </p:nvPicPr>
        <p:blipFill>
          <a:blip r:embed="rId3"/>
          <a:stretch>
            <a:fillRect/>
          </a:stretch>
        </p:blipFill>
        <p:spPr>
          <a:xfrm>
            <a:off x="6118736" y="1"/>
            <a:ext cx="4549265" cy="6466788"/>
          </a:xfrm>
          <a:prstGeom prst="rect">
            <a:avLst/>
          </a:prstGeom>
        </p:spPr>
      </p:pic>
    </p:spTree>
    <p:extLst>
      <p:ext uri="{BB962C8B-B14F-4D97-AF65-F5344CB8AC3E}">
        <p14:creationId xmlns:p14="http://schemas.microsoft.com/office/powerpoint/2010/main" val="3182647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F39AED-E3A0-261E-3648-8EC09B88490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827940" y="42390"/>
            <a:ext cx="10536120" cy="6773220"/>
          </a:xfrm>
          <a:prstGeom prst="rect">
            <a:avLst/>
          </a:prstGeom>
        </p:spPr>
      </p:pic>
      <p:sp>
        <p:nvSpPr>
          <p:cNvPr id="6" name="TextBox 5">
            <a:extLst>
              <a:ext uri="{FF2B5EF4-FFF2-40B4-BE49-F238E27FC236}">
                <a16:creationId xmlns:a16="http://schemas.microsoft.com/office/drawing/2014/main" id="{1627464D-76D1-6DFA-15E8-39CBE07D268E}"/>
              </a:ext>
            </a:extLst>
          </p:cNvPr>
          <p:cNvSpPr txBox="1"/>
          <p:nvPr/>
        </p:nvSpPr>
        <p:spPr>
          <a:xfrm rot="16200000">
            <a:off x="-760020" y="2054431"/>
            <a:ext cx="2660073" cy="769441"/>
          </a:xfrm>
          <a:prstGeom prst="rect">
            <a:avLst/>
          </a:prstGeom>
          <a:noFill/>
        </p:spPr>
        <p:txBody>
          <a:bodyPr wrap="square" rtlCol="0">
            <a:spAutoFit/>
          </a:bodyPr>
          <a:lstStyle/>
          <a:p>
            <a:r>
              <a:rPr lang="en-GB" sz="4400" b="1" dirty="0">
                <a:solidFill>
                  <a:srgbClr val="C00000"/>
                </a:solidFill>
              </a:rPr>
              <a:t>ANSWERS</a:t>
            </a:r>
          </a:p>
        </p:txBody>
      </p:sp>
    </p:spTree>
    <p:extLst>
      <p:ext uri="{BB962C8B-B14F-4D97-AF65-F5344CB8AC3E}">
        <p14:creationId xmlns:p14="http://schemas.microsoft.com/office/powerpoint/2010/main" val="1419430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4F65C-A88C-C349-7D6D-4E2627E6EEB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344D216-7119-3D03-702C-EC8CFA5B0AD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1823441" y="47153"/>
            <a:ext cx="8545118" cy="6763694"/>
          </a:xfrm>
          <a:prstGeom prst="rect">
            <a:avLst/>
          </a:prstGeom>
        </p:spPr>
      </p:pic>
      <p:sp>
        <p:nvSpPr>
          <p:cNvPr id="4" name="TextBox 3">
            <a:extLst>
              <a:ext uri="{FF2B5EF4-FFF2-40B4-BE49-F238E27FC236}">
                <a16:creationId xmlns:a16="http://schemas.microsoft.com/office/drawing/2014/main" id="{19F5312A-FAD6-2950-C54D-E6BB8932B8AE}"/>
              </a:ext>
            </a:extLst>
          </p:cNvPr>
          <p:cNvSpPr txBox="1"/>
          <p:nvPr/>
        </p:nvSpPr>
        <p:spPr>
          <a:xfrm rot="16200000">
            <a:off x="-760020" y="2054431"/>
            <a:ext cx="2660073" cy="769441"/>
          </a:xfrm>
          <a:prstGeom prst="rect">
            <a:avLst/>
          </a:prstGeom>
          <a:noFill/>
        </p:spPr>
        <p:txBody>
          <a:bodyPr wrap="square" rtlCol="0">
            <a:spAutoFit/>
          </a:bodyPr>
          <a:lstStyle/>
          <a:p>
            <a:r>
              <a:rPr lang="en-GB" sz="4400" b="1" dirty="0">
                <a:solidFill>
                  <a:srgbClr val="C00000"/>
                </a:solidFill>
              </a:rPr>
              <a:t>ANSWERS</a:t>
            </a:r>
          </a:p>
        </p:txBody>
      </p:sp>
    </p:spTree>
    <p:extLst>
      <p:ext uri="{BB962C8B-B14F-4D97-AF65-F5344CB8AC3E}">
        <p14:creationId xmlns:p14="http://schemas.microsoft.com/office/powerpoint/2010/main" val="11458320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4D8CEF1-B9E1-CFE8-E839-DAF68B73D8BB}"/>
              </a:ext>
            </a:extLst>
          </p:cNvPr>
          <p:cNvSpPr/>
          <p:nvPr/>
        </p:nvSpPr>
        <p:spPr>
          <a:xfrm>
            <a:off x="3384466" y="828304"/>
            <a:ext cx="5130141" cy="2731325"/>
          </a:xfrm>
          <a:prstGeom prst="rect">
            <a:avLst/>
          </a:prstGeom>
          <a:solidFill>
            <a:schemeClr val="accent6">
              <a:lumMod val="20000"/>
              <a:lumOff val="80000"/>
            </a:schemeClr>
          </a:solidFill>
          <a:ln w="7620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96C80903-08F6-E1FF-1DB2-2A040EEEC4BC}"/>
              </a:ext>
            </a:extLst>
          </p:cNvPr>
          <p:cNvSpPr txBox="1"/>
          <p:nvPr/>
        </p:nvSpPr>
        <p:spPr>
          <a:xfrm>
            <a:off x="997527" y="4168239"/>
            <a:ext cx="10533413" cy="707886"/>
          </a:xfrm>
          <a:prstGeom prst="rect">
            <a:avLst/>
          </a:prstGeom>
          <a:noFill/>
        </p:spPr>
        <p:txBody>
          <a:bodyPr wrap="square" rtlCol="0">
            <a:spAutoFit/>
          </a:bodyPr>
          <a:lstStyle/>
          <a:p>
            <a:r>
              <a:rPr lang="en-GB" sz="4000" dirty="0"/>
              <a:t>On whiteboards, split this shape into triangles.</a:t>
            </a:r>
          </a:p>
        </p:txBody>
      </p:sp>
    </p:spTree>
    <p:extLst>
      <p:ext uri="{BB962C8B-B14F-4D97-AF65-F5344CB8AC3E}">
        <p14:creationId xmlns:p14="http://schemas.microsoft.com/office/powerpoint/2010/main" val="6504289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18B6E-AB06-8C57-D142-E4D61CB12E03}"/>
            </a:ext>
          </a:extLst>
        </p:cNvPr>
        <p:cNvGrpSpPr/>
        <p:nvPr/>
      </p:nvGrpSpPr>
      <p:grpSpPr>
        <a:xfrm>
          <a:off x="0" y="0"/>
          <a:ext cx="0" cy="0"/>
          <a:chOff x="0" y="0"/>
          <a:chExt cx="0" cy="0"/>
        </a:xfrm>
      </p:grpSpPr>
      <p:pic>
        <p:nvPicPr>
          <p:cNvPr id="23" name="Picture 22">
            <a:extLst>
              <a:ext uri="{FF2B5EF4-FFF2-40B4-BE49-F238E27FC236}">
                <a16:creationId xmlns:a16="http://schemas.microsoft.com/office/drawing/2014/main" id="{69E5A9A6-9867-EEB4-6EB6-671A88973B59}"/>
              </a:ext>
            </a:extLst>
          </p:cNvPr>
          <p:cNvPicPr>
            <a:picLocks noChangeAspect="1"/>
          </p:cNvPicPr>
          <p:nvPr/>
        </p:nvPicPr>
        <p:blipFill>
          <a:blip r:embed="rId2"/>
          <a:stretch>
            <a:fillRect/>
          </a:stretch>
        </p:blipFill>
        <p:spPr>
          <a:xfrm>
            <a:off x="3019797" y="439386"/>
            <a:ext cx="4925460" cy="3616598"/>
          </a:xfrm>
          <a:prstGeom prst="rect">
            <a:avLst/>
          </a:prstGeom>
        </p:spPr>
      </p:pic>
      <p:sp>
        <p:nvSpPr>
          <p:cNvPr id="24" name="TextBox 23">
            <a:extLst>
              <a:ext uri="{FF2B5EF4-FFF2-40B4-BE49-F238E27FC236}">
                <a16:creationId xmlns:a16="http://schemas.microsoft.com/office/drawing/2014/main" id="{5FF7282C-9AC7-EA77-8CDE-9950671199C9}"/>
              </a:ext>
            </a:extLst>
          </p:cNvPr>
          <p:cNvSpPr txBox="1"/>
          <p:nvPr/>
        </p:nvSpPr>
        <p:spPr>
          <a:xfrm>
            <a:off x="5035138" y="4051351"/>
            <a:ext cx="2576946" cy="707886"/>
          </a:xfrm>
          <a:prstGeom prst="rect">
            <a:avLst/>
          </a:prstGeom>
          <a:noFill/>
        </p:spPr>
        <p:txBody>
          <a:bodyPr wrap="square" rtlCol="0">
            <a:spAutoFit/>
          </a:bodyPr>
          <a:lstStyle/>
          <a:p>
            <a:r>
              <a:rPr lang="en-GB" sz="4000" b="1" dirty="0"/>
              <a:t>12cm</a:t>
            </a:r>
          </a:p>
        </p:txBody>
      </p:sp>
      <p:sp>
        <p:nvSpPr>
          <p:cNvPr id="25" name="TextBox 24">
            <a:extLst>
              <a:ext uri="{FF2B5EF4-FFF2-40B4-BE49-F238E27FC236}">
                <a16:creationId xmlns:a16="http://schemas.microsoft.com/office/drawing/2014/main" id="{44D4C5F3-83A4-78A4-A7DC-1A6D57ACB008}"/>
              </a:ext>
            </a:extLst>
          </p:cNvPr>
          <p:cNvSpPr txBox="1"/>
          <p:nvPr/>
        </p:nvSpPr>
        <p:spPr>
          <a:xfrm>
            <a:off x="7859980" y="1747538"/>
            <a:ext cx="2576946" cy="707886"/>
          </a:xfrm>
          <a:prstGeom prst="rect">
            <a:avLst/>
          </a:prstGeom>
          <a:noFill/>
        </p:spPr>
        <p:txBody>
          <a:bodyPr wrap="square" rtlCol="0">
            <a:spAutoFit/>
          </a:bodyPr>
          <a:lstStyle/>
          <a:p>
            <a:r>
              <a:rPr lang="en-GB" sz="4000" b="1" dirty="0"/>
              <a:t>5cm</a:t>
            </a:r>
          </a:p>
        </p:txBody>
      </p:sp>
      <p:sp>
        <p:nvSpPr>
          <p:cNvPr id="26" name="TextBox 25">
            <a:extLst>
              <a:ext uri="{FF2B5EF4-FFF2-40B4-BE49-F238E27FC236}">
                <a16:creationId xmlns:a16="http://schemas.microsoft.com/office/drawing/2014/main" id="{73D8E8C4-982A-599F-2CA8-8ED408FA9532}"/>
              </a:ext>
            </a:extLst>
          </p:cNvPr>
          <p:cNvSpPr txBox="1"/>
          <p:nvPr/>
        </p:nvSpPr>
        <p:spPr>
          <a:xfrm>
            <a:off x="4439887" y="1427094"/>
            <a:ext cx="2576946" cy="707886"/>
          </a:xfrm>
          <a:prstGeom prst="rect">
            <a:avLst/>
          </a:prstGeom>
          <a:noFill/>
        </p:spPr>
        <p:txBody>
          <a:bodyPr wrap="square" rtlCol="0">
            <a:spAutoFit/>
          </a:bodyPr>
          <a:lstStyle/>
          <a:p>
            <a:r>
              <a:rPr lang="en-GB" sz="4000" b="1" dirty="0"/>
              <a:t>13cm</a:t>
            </a:r>
          </a:p>
        </p:txBody>
      </p:sp>
      <p:sp>
        <p:nvSpPr>
          <p:cNvPr id="27" name="TextBox 26">
            <a:extLst>
              <a:ext uri="{FF2B5EF4-FFF2-40B4-BE49-F238E27FC236}">
                <a16:creationId xmlns:a16="http://schemas.microsoft.com/office/drawing/2014/main" id="{63575CDF-09D4-4814-8FD7-CEBBB88046A3}"/>
              </a:ext>
            </a:extLst>
          </p:cNvPr>
          <p:cNvSpPr txBox="1"/>
          <p:nvPr/>
        </p:nvSpPr>
        <p:spPr>
          <a:xfrm>
            <a:off x="762085" y="4904699"/>
            <a:ext cx="9440883" cy="1323439"/>
          </a:xfrm>
          <a:prstGeom prst="rect">
            <a:avLst/>
          </a:prstGeom>
          <a:noFill/>
        </p:spPr>
        <p:txBody>
          <a:bodyPr wrap="square" rtlCol="0">
            <a:spAutoFit/>
          </a:bodyPr>
          <a:lstStyle/>
          <a:p>
            <a:pPr algn="ctr"/>
            <a:r>
              <a:rPr lang="en-GB" sz="4000" dirty="0"/>
              <a:t>Is this a rectangle?</a:t>
            </a:r>
          </a:p>
          <a:p>
            <a:pPr algn="ctr"/>
            <a:r>
              <a:rPr lang="en-GB" sz="4000" dirty="0"/>
              <a:t>How do you know?</a:t>
            </a:r>
          </a:p>
        </p:txBody>
      </p:sp>
    </p:spTree>
    <p:extLst>
      <p:ext uri="{BB962C8B-B14F-4D97-AF65-F5344CB8AC3E}">
        <p14:creationId xmlns:p14="http://schemas.microsoft.com/office/powerpoint/2010/main" val="18541004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390DF-5CBF-FA5C-4DE6-7C6EB243D46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69CE4EC-124F-6E2A-28AD-D323BF8C5D57}"/>
              </a:ext>
            </a:extLst>
          </p:cNvPr>
          <p:cNvPicPr>
            <a:picLocks noChangeAspect="1"/>
          </p:cNvPicPr>
          <p:nvPr/>
        </p:nvPicPr>
        <p:blipFill>
          <a:blip r:embed="rId2"/>
          <a:stretch>
            <a:fillRect/>
          </a:stretch>
        </p:blipFill>
        <p:spPr>
          <a:xfrm rot="18601904">
            <a:off x="4025735" y="342180"/>
            <a:ext cx="2267266" cy="3458058"/>
          </a:xfrm>
          <a:prstGeom prst="rect">
            <a:avLst/>
          </a:prstGeom>
        </p:spPr>
      </p:pic>
      <p:sp>
        <p:nvSpPr>
          <p:cNvPr id="24" name="TextBox 23">
            <a:extLst>
              <a:ext uri="{FF2B5EF4-FFF2-40B4-BE49-F238E27FC236}">
                <a16:creationId xmlns:a16="http://schemas.microsoft.com/office/drawing/2014/main" id="{41D53C23-3360-68EE-1852-989B8B6FA1FB}"/>
              </a:ext>
            </a:extLst>
          </p:cNvPr>
          <p:cNvSpPr txBox="1"/>
          <p:nvPr/>
        </p:nvSpPr>
        <p:spPr>
          <a:xfrm>
            <a:off x="6340518" y="2954829"/>
            <a:ext cx="2576946" cy="707886"/>
          </a:xfrm>
          <a:prstGeom prst="rect">
            <a:avLst/>
          </a:prstGeom>
          <a:noFill/>
        </p:spPr>
        <p:txBody>
          <a:bodyPr wrap="square" rtlCol="0">
            <a:spAutoFit/>
          </a:bodyPr>
          <a:lstStyle/>
          <a:p>
            <a:r>
              <a:rPr lang="en-GB" sz="4000" b="1" dirty="0"/>
              <a:t>5m</a:t>
            </a:r>
          </a:p>
        </p:txBody>
      </p:sp>
      <p:sp>
        <p:nvSpPr>
          <p:cNvPr id="25" name="TextBox 24">
            <a:extLst>
              <a:ext uri="{FF2B5EF4-FFF2-40B4-BE49-F238E27FC236}">
                <a16:creationId xmlns:a16="http://schemas.microsoft.com/office/drawing/2014/main" id="{3E44D8FE-A600-6A77-660A-C9839A2C770A}"/>
              </a:ext>
            </a:extLst>
          </p:cNvPr>
          <p:cNvSpPr txBox="1"/>
          <p:nvPr/>
        </p:nvSpPr>
        <p:spPr>
          <a:xfrm>
            <a:off x="4546764" y="1390877"/>
            <a:ext cx="2576946" cy="707886"/>
          </a:xfrm>
          <a:prstGeom prst="rect">
            <a:avLst/>
          </a:prstGeom>
          <a:noFill/>
        </p:spPr>
        <p:txBody>
          <a:bodyPr wrap="square" rtlCol="0">
            <a:spAutoFit/>
          </a:bodyPr>
          <a:lstStyle/>
          <a:p>
            <a:r>
              <a:rPr lang="en-GB" sz="4000" b="1" dirty="0"/>
              <a:t>10cm</a:t>
            </a:r>
          </a:p>
        </p:txBody>
      </p:sp>
      <p:sp>
        <p:nvSpPr>
          <p:cNvPr id="26" name="TextBox 25">
            <a:extLst>
              <a:ext uri="{FF2B5EF4-FFF2-40B4-BE49-F238E27FC236}">
                <a16:creationId xmlns:a16="http://schemas.microsoft.com/office/drawing/2014/main" id="{A743FED0-592E-C7B5-EB37-025493A0DA17}"/>
              </a:ext>
            </a:extLst>
          </p:cNvPr>
          <p:cNvSpPr txBox="1"/>
          <p:nvPr/>
        </p:nvSpPr>
        <p:spPr>
          <a:xfrm>
            <a:off x="3434938" y="2721114"/>
            <a:ext cx="2576946" cy="707886"/>
          </a:xfrm>
          <a:prstGeom prst="rect">
            <a:avLst/>
          </a:prstGeom>
          <a:noFill/>
        </p:spPr>
        <p:txBody>
          <a:bodyPr wrap="square" rtlCol="0">
            <a:spAutoFit/>
          </a:bodyPr>
          <a:lstStyle/>
          <a:p>
            <a:r>
              <a:rPr lang="en-GB" sz="4000" b="1" dirty="0"/>
              <a:t>8m</a:t>
            </a:r>
          </a:p>
        </p:txBody>
      </p:sp>
      <p:sp>
        <p:nvSpPr>
          <p:cNvPr id="27" name="TextBox 26">
            <a:extLst>
              <a:ext uri="{FF2B5EF4-FFF2-40B4-BE49-F238E27FC236}">
                <a16:creationId xmlns:a16="http://schemas.microsoft.com/office/drawing/2014/main" id="{FD57092B-02AC-952C-690B-E3FA1B2B2BE3}"/>
              </a:ext>
            </a:extLst>
          </p:cNvPr>
          <p:cNvSpPr txBox="1"/>
          <p:nvPr/>
        </p:nvSpPr>
        <p:spPr>
          <a:xfrm>
            <a:off x="762085" y="4904699"/>
            <a:ext cx="9440883" cy="1323439"/>
          </a:xfrm>
          <a:prstGeom prst="rect">
            <a:avLst/>
          </a:prstGeom>
          <a:noFill/>
        </p:spPr>
        <p:txBody>
          <a:bodyPr wrap="square" rtlCol="0">
            <a:spAutoFit/>
          </a:bodyPr>
          <a:lstStyle/>
          <a:p>
            <a:pPr algn="ctr"/>
            <a:r>
              <a:rPr lang="en-GB" sz="4000" dirty="0"/>
              <a:t>Is this a rectangle?</a:t>
            </a:r>
          </a:p>
          <a:p>
            <a:pPr algn="ctr"/>
            <a:r>
              <a:rPr lang="en-GB" sz="4000" dirty="0"/>
              <a:t>How do you know?</a:t>
            </a:r>
          </a:p>
        </p:txBody>
      </p:sp>
    </p:spTree>
    <p:extLst>
      <p:ext uri="{BB962C8B-B14F-4D97-AF65-F5344CB8AC3E}">
        <p14:creationId xmlns:p14="http://schemas.microsoft.com/office/powerpoint/2010/main" val="18028510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2F5F9-6384-FEE9-52FB-4DACC2934D0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D421783-781B-8BDD-4884-8E0BD7488D2F}"/>
              </a:ext>
            </a:extLst>
          </p:cNvPr>
          <p:cNvPicPr>
            <a:picLocks noChangeAspect="1"/>
          </p:cNvPicPr>
          <p:nvPr/>
        </p:nvPicPr>
        <p:blipFill>
          <a:blip r:embed="rId2"/>
          <a:stretch>
            <a:fillRect/>
          </a:stretch>
        </p:blipFill>
        <p:spPr>
          <a:xfrm rot="12534127">
            <a:off x="2896127" y="1527972"/>
            <a:ext cx="5172797" cy="1781424"/>
          </a:xfrm>
          <a:prstGeom prst="rect">
            <a:avLst/>
          </a:prstGeom>
        </p:spPr>
      </p:pic>
      <p:sp>
        <p:nvSpPr>
          <p:cNvPr id="24" name="TextBox 23">
            <a:extLst>
              <a:ext uri="{FF2B5EF4-FFF2-40B4-BE49-F238E27FC236}">
                <a16:creationId xmlns:a16="http://schemas.microsoft.com/office/drawing/2014/main" id="{54799413-271F-EA60-B37B-7ED91E8AD2C3}"/>
              </a:ext>
            </a:extLst>
          </p:cNvPr>
          <p:cNvSpPr txBox="1"/>
          <p:nvPr/>
        </p:nvSpPr>
        <p:spPr>
          <a:xfrm>
            <a:off x="2219780" y="629862"/>
            <a:ext cx="2576946" cy="707886"/>
          </a:xfrm>
          <a:prstGeom prst="rect">
            <a:avLst/>
          </a:prstGeom>
          <a:noFill/>
        </p:spPr>
        <p:txBody>
          <a:bodyPr wrap="square" rtlCol="0">
            <a:spAutoFit/>
          </a:bodyPr>
          <a:lstStyle/>
          <a:p>
            <a:r>
              <a:rPr lang="en-GB" sz="4000" b="1" dirty="0"/>
              <a:t>0.6m</a:t>
            </a:r>
          </a:p>
        </p:txBody>
      </p:sp>
      <p:sp>
        <p:nvSpPr>
          <p:cNvPr id="25" name="TextBox 24">
            <a:extLst>
              <a:ext uri="{FF2B5EF4-FFF2-40B4-BE49-F238E27FC236}">
                <a16:creationId xmlns:a16="http://schemas.microsoft.com/office/drawing/2014/main" id="{BA4F3C2F-FA38-CD76-9196-207EB9F1E6BF}"/>
              </a:ext>
            </a:extLst>
          </p:cNvPr>
          <p:cNvSpPr txBox="1"/>
          <p:nvPr/>
        </p:nvSpPr>
        <p:spPr>
          <a:xfrm>
            <a:off x="4974276" y="2041197"/>
            <a:ext cx="2576946" cy="707886"/>
          </a:xfrm>
          <a:prstGeom prst="rect">
            <a:avLst/>
          </a:prstGeom>
          <a:noFill/>
        </p:spPr>
        <p:txBody>
          <a:bodyPr wrap="square" rtlCol="0">
            <a:spAutoFit/>
          </a:bodyPr>
          <a:lstStyle/>
          <a:p>
            <a:r>
              <a:rPr lang="en-GB" sz="4000" b="1" dirty="0"/>
              <a:t>1.34m</a:t>
            </a:r>
          </a:p>
        </p:txBody>
      </p:sp>
      <p:sp>
        <p:nvSpPr>
          <p:cNvPr id="26" name="TextBox 25">
            <a:extLst>
              <a:ext uri="{FF2B5EF4-FFF2-40B4-BE49-F238E27FC236}">
                <a16:creationId xmlns:a16="http://schemas.microsoft.com/office/drawing/2014/main" id="{04724116-F7F1-5F16-6D0C-D9AE1D1400BC}"/>
              </a:ext>
            </a:extLst>
          </p:cNvPr>
          <p:cNvSpPr txBox="1"/>
          <p:nvPr/>
        </p:nvSpPr>
        <p:spPr>
          <a:xfrm>
            <a:off x="3951431" y="2918943"/>
            <a:ext cx="2576946" cy="707886"/>
          </a:xfrm>
          <a:prstGeom prst="rect">
            <a:avLst/>
          </a:prstGeom>
          <a:noFill/>
        </p:spPr>
        <p:txBody>
          <a:bodyPr wrap="square" rtlCol="0">
            <a:spAutoFit/>
          </a:bodyPr>
          <a:lstStyle/>
          <a:p>
            <a:r>
              <a:rPr lang="en-GB" sz="4000" b="1" dirty="0"/>
              <a:t>1.2m</a:t>
            </a:r>
          </a:p>
        </p:txBody>
      </p:sp>
      <p:sp>
        <p:nvSpPr>
          <p:cNvPr id="27" name="TextBox 26">
            <a:extLst>
              <a:ext uri="{FF2B5EF4-FFF2-40B4-BE49-F238E27FC236}">
                <a16:creationId xmlns:a16="http://schemas.microsoft.com/office/drawing/2014/main" id="{9B15C93F-7FFD-6497-50C1-888BA7F2D97F}"/>
              </a:ext>
            </a:extLst>
          </p:cNvPr>
          <p:cNvSpPr txBox="1"/>
          <p:nvPr/>
        </p:nvSpPr>
        <p:spPr>
          <a:xfrm>
            <a:off x="762085" y="4904699"/>
            <a:ext cx="9440883" cy="1323439"/>
          </a:xfrm>
          <a:prstGeom prst="rect">
            <a:avLst/>
          </a:prstGeom>
          <a:noFill/>
        </p:spPr>
        <p:txBody>
          <a:bodyPr wrap="square" rtlCol="0">
            <a:spAutoFit/>
          </a:bodyPr>
          <a:lstStyle/>
          <a:p>
            <a:pPr algn="ctr"/>
            <a:r>
              <a:rPr lang="en-GB" sz="4000" dirty="0"/>
              <a:t>Is this a rectangle?</a:t>
            </a:r>
          </a:p>
          <a:p>
            <a:pPr algn="ctr"/>
            <a:r>
              <a:rPr lang="en-GB" sz="4000" dirty="0"/>
              <a:t>How do you know?</a:t>
            </a:r>
          </a:p>
        </p:txBody>
      </p:sp>
    </p:spTree>
    <p:extLst>
      <p:ext uri="{BB962C8B-B14F-4D97-AF65-F5344CB8AC3E}">
        <p14:creationId xmlns:p14="http://schemas.microsoft.com/office/powerpoint/2010/main" val="9048979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D0912-B289-A1A0-32FD-089FF16445E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6D55760-108A-1E99-0FB4-0A58A91D9402}"/>
              </a:ext>
            </a:extLst>
          </p:cNvPr>
          <p:cNvPicPr>
            <a:picLocks noChangeAspect="1"/>
          </p:cNvPicPr>
          <p:nvPr/>
        </p:nvPicPr>
        <p:blipFill>
          <a:blip r:embed="rId3"/>
          <a:stretch>
            <a:fillRect/>
          </a:stretch>
        </p:blipFill>
        <p:spPr>
          <a:xfrm>
            <a:off x="4605825" y="791083"/>
            <a:ext cx="2663409" cy="2648058"/>
          </a:xfrm>
          <a:prstGeom prst="rect">
            <a:avLst/>
          </a:prstGeom>
        </p:spPr>
      </p:pic>
      <p:sp>
        <p:nvSpPr>
          <p:cNvPr id="24" name="TextBox 23">
            <a:extLst>
              <a:ext uri="{FF2B5EF4-FFF2-40B4-BE49-F238E27FC236}">
                <a16:creationId xmlns:a16="http://schemas.microsoft.com/office/drawing/2014/main" id="{07734659-E14B-AD95-4718-D1E80BF53EC6}"/>
              </a:ext>
            </a:extLst>
          </p:cNvPr>
          <p:cNvSpPr txBox="1"/>
          <p:nvPr/>
        </p:nvSpPr>
        <p:spPr>
          <a:xfrm>
            <a:off x="3162348" y="1738377"/>
            <a:ext cx="2576946" cy="707886"/>
          </a:xfrm>
          <a:prstGeom prst="rect">
            <a:avLst/>
          </a:prstGeom>
          <a:noFill/>
        </p:spPr>
        <p:txBody>
          <a:bodyPr wrap="square" rtlCol="0">
            <a:spAutoFit/>
          </a:bodyPr>
          <a:lstStyle/>
          <a:p>
            <a:r>
              <a:rPr lang="en-GB" sz="4000" b="1" dirty="0"/>
              <a:t>7.07m</a:t>
            </a:r>
          </a:p>
        </p:txBody>
      </p:sp>
      <p:sp>
        <p:nvSpPr>
          <p:cNvPr id="25" name="TextBox 24">
            <a:extLst>
              <a:ext uri="{FF2B5EF4-FFF2-40B4-BE49-F238E27FC236}">
                <a16:creationId xmlns:a16="http://schemas.microsoft.com/office/drawing/2014/main" id="{3AFA0521-BCD5-70C6-0DA7-D53C489E90CA}"/>
              </a:ext>
            </a:extLst>
          </p:cNvPr>
          <p:cNvSpPr txBox="1"/>
          <p:nvPr/>
        </p:nvSpPr>
        <p:spPr>
          <a:xfrm>
            <a:off x="5335533" y="1379523"/>
            <a:ext cx="2576946" cy="707886"/>
          </a:xfrm>
          <a:prstGeom prst="rect">
            <a:avLst/>
          </a:prstGeom>
          <a:noFill/>
        </p:spPr>
        <p:txBody>
          <a:bodyPr wrap="square" rtlCol="0">
            <a:spAutoFit/>
          </a:bodyPr>
          <a:lstStyle/>
          <a:p>
            <a:r>
              <a:rPr lang="en-GB" sz="4000" b="1" dirty="0"/>
              <a:t>1000cm</a:t>
            </a:r>
          </a:p>
        </p:txBody>
      </p:sp>
      <p:sp>
        <p:nvSpPr>
          <p:cNvPr id="26" name="TextBox 25">
            <a:extLst>
              <a:ext uri="{FF2B5EF4-FFF2-40B4-BE49-F238E27FC236}">
                <a16:creationId xmlns:a16="http://schemas.microsoft.com/office/drawing/2014/main" id="{14840140-6E5B-9C6D-1A18-8A975B453816}"/>
              </a:ext>
            </a:extLst>
          </p:cNvPr>
          <p:cNvSpPr txBox="1"/>
          <p:nvPr/>
        </p:nvSpPr>
        <p:spPr>
          <a:xfrm>
            <a:off x="5151912" y="3316627"/>
            <a:ext cx="2576946" cy="707886"/>
          </a:xfrm>
          <a:prstGeom prst="rect">
            <a:avLst/>
          </a:prstGeom>
          <a:noFill/>
        </p:spPr>
        <p:txBody>
          <a:bodyPr wrap="square" rtlCol="0">
            <a:spAutoFit/>
          </a:bodyPr>
          <a:lstStyle/>
          <a:p>
            <a:r>
              <a:rPr lang="en-GB" sz="4000" b="1" dirty="0"/>
              <a:t>7.07m</a:t>
            </a:r>
          </a:p>
        </p:txBody>
      </p:sp>
      <p:sp>
        <p:nvSpPr>
          <p:cNvPr id="27" name="TextBox 26">
            <a:extLst>
              <a:ext uri="{FF2B5EF4-FFF2-40B4-BE49-F238E27FC236}">
                <a16:creationId xmlns:a16="http://schemas.microsoft.com/office/drawing/2014/main" id="{053EFFCB-A1C5-3320-FE28-0ABA84DBBAC1}"/>
              </a:ext>
            </a:extLst>
          </p:cNvPr>
          <p:cNvSpPr txBox="1"/>
          <p:nvPr/>
        </p:nvSpPr>
        <p:spPr>
          <a:xfrm>
            <a:off x="762085" y="4904699"/>
            <a:ext cx="9440883" cy="1323439"/>
          </a:xfrm>
          <a:prstGeom prst="rect">
            <a:avLst/>
          </a:prstGeom>
          <a:noFill/>
        </p:spPr>
        <p:txBody>
          <a:bodyPr wrap="square" rtlCol="0">
            <a:spAutoFit/>
          </a:bodyPr>
          <a:lstStyle/>
          <a:p>
            <a:pPr algn="ctr"/>
            <a:r>
              <a:rPr lang="en-GB" sz="4000" dirty="0"/>
              <a:t>Is this a rectangle?</a:t>
            </a:r>
          </a:p>
          <a:p>
            <a:pPr algn="ctr"/>
            <a:r>
              <a:rPr lang="en-GB" sz="4000" dirty="0"/>
              <a:t>How do you know?</a:t>
            </a:r>
          </a:p>
        </p:txBody>
      </p:sp>
    </p:spTree>
    <p:extLst>
      <p:ext uri="{BB962C8B-B14F-4D97-AF65-F5344CB8AC3E}">
        <p14:creationId xmlns:p14="http://schemas.microsoft.com/office/powerpoint/2010/main" val="35937623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5|3.5"/>
</p:tagLst>
</file>

<file path=ppt/tags/tag2.xml><?xml version="1.0" encoding="utf-8"?>
<p:tagLst xmlns:a="http://schemas.openxmlformats.org/drawingml/2006/main" xmlns:r="http://schemas.openxmlformats.org/officeDocument/2006/relationships" xmlns:p="http://schemas.openxmlformats.org/presentationml/2006/main">
  <p:tag name="TIMING" val="|5|3.5"/>
</p:tagLst>
</file>

<file path=ppt/tags/tag3.xml><?xml version="1.0" encoding="utf-8"?>
<p:tagLst xmlns:a="http://schemas.openxmlformats.org/drawingml/2006/main" xmlns:r="http://schemas.openxmlformats.org/officeDocument/2006/relationships" xmlns:p="http://schemas.openxmlformats.org/presentationml/2006/main">
  <p:tag name="TIMING" val="|5|3.5"/>
</p:tagLst>
</file>

<file path=ppt/theme/theme1.xml><?xml version="1.0" encoding="utf-8"?>
<a:theme xmlns:a="http://schemas.openxmlformats.org/drawingml/2006/main" name="New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theme" id="{82C8B267-6C26-4376-AF1E-15457D9657DA}" vid="{E6909D98-CAF9-4C7F-BA91-8E2AB8707469}"/>
    </a:ext>
  </a:extLst>
</a:theme>
</file>

<file path=ppt/theme/theme2.xml><?xml version="1.0" encoding="utf-8"?>
<a:theme xmlns:a="http://schemas.openxmlformats.org/drawingml/2006/main" name="ALT Assessmen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ALT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LTtemplate" id="{AB4FA4FB-B7E7-4C27-9C30-DD230EBE3C24}" vid="{A7E0392D-189A-4783-86DF-1B0E06CCF804}"/>
    </a:ext>
  </a:extLst>
</a:theme>
</file>

<file path=ppt/theme/theme4.xml><?xml version="1.0" encoding="utf-8"?>
<a:theme xmlns:a="http://schemas.openxmlformats.org/drawingml/2006/main" name="ALT adapted for BW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173CFD5-A5F4-4CF9-A1C3-7578C1E8EB05}" vid="{FD0794F9-F2F0-4FF1-AE7D-D0A8F5CA8A3E}"/>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New theme</Template>
  <TotalTime>401</TotalTime>
  <Words>548</Words>
  <Application>Microsoft Office PowerPoint</Application>
  <PresentationFormat>Widescreen</PresentationFormat>
  <Paragraphs>137</Paragraphs>
  <Slides>25</Slides>
  <Notes>4</Notes>
  <HiddenSlides>1</HiddenSlides>
  <MMClips>0</MMClips>
  <ScaleCrop>false</ScaleCrop>
  <HeadingPairs>
    <vt:vector size="4" baseType="variant">
      <vt:variant>
        <vt:lpstr>Theme</vt:lpstr>
      </vt:variant>
      <vt:variant>
        <vt:i4>4</vt:i4>
      </vt:variant>
      <vt:variant>
        <vt:lpstr>Slide Titles</vt:lpstr>
      </vt:variant>
      <vt:variant>
        <vt:i4>25</vt:i4>
      </vt:variant>
    </vt:vector>
  </HeadingPairs>
  <TitlesOfParts>
    <vt:vector size="29" baseType="lpstr">
      <vt:lpstr>New theme</vt:lpstr>
      <vt:lpstr>ALT Assessment</vt:lpstr>
      <vt:lpstr>ALTtemplate</vt:lpstr>
      <vt:lpstr>ALT adapted for BWA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Mrs P Virdi - NES Staff</dc:creator>
  <cp:lastModifiedBy>Mrs E Eyres - BWA Staff</cp:lastModifiedBy>
  <cp:revision>48</cp:revision>
  <dcterms:created xsi:type="dcterms:W3CDTF">2023-08-27T10:20:23Z</dcterms:created>
  <dcterms:modified xsi:type="dcterms:W3CDTF">2026-09-06T12:25:32Z</dcterms:modified>
</cp:coreProperties>
</file>