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706" r:id="rId3"/>
  </p:sldMasterIdLst>
  <p:notesMasterIdLst>
    <p:notesMasterId r:id="rId38"/>
  </p:notesMasterIdLst>
  <p:sldIdLst>
    <p:sldId id="333" r:id="rId4"/>
    <p:sldId id="269" r:id="rId5"/>
    <p:sldId id="267" r:id="rId6"/>
    <p:sldId id="268" r:id="rId7"/>
    <p:sldId id="287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71" r:id="rId17"/>
    <p:sldId id="272" r:id="rId18"/>
    <p:sldId id="273" r:id="rId19"/>
    <p:sldId id="274" r:id="rId20"/>
    <p:sldId id="303" r:id="rId21"/>
    <p:sldId id="306" r:id="rId22"/>
    <p:sldId id="307" r:id="rId23"/>
    <p:sldId id="311" r:id="rId24"/>
    <p:sldId id="315" r:id="rId25"/>
    <p:sldId id="316" r:id="rId26"/>
    <p:sldId id="309" r:id="rId27"/>
    <p:sldId id="308" r:id="rId28"/>
    <p:sldId id="310" r:id="rId29"/>
    <p:sldId id="312" r:id="rId30"/>
    <p:sldId id="313" r:id="rId31"/>
    <p:sldId id="314" r:id="rId32"/>
    <p:sldId id="304" r:id="rId33"/>
    <p:sldId id="317" r:id="rId34"/>
    <p:sldId id="318" r:id="rId35"/>
    <p:sldId id="297" r:id="rId36"/>
    <p:sldId id="298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necting" id="{40EE7EE4-C8CA-496A-B77D-5ADE6B43D02E}">
          <p14:sldIdLst>
            <p14:sldId id="333"/>
            <p14:sldId id="269"/>
            <p14:sldId id="267"/>
            <p14:sldId id="268"/>
            <p14:sldId id="287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</p14:sldIdLst>
        </p14:section>
        <p14:section name="Instruction" id="{9CF64E80-E004-43DA-B130-6D8E707A96BD}">
          <p14:sldIdLst>
            <p14:sldId id="271"/>
            <p14:sldId id="272"/>
            <p14:sldId id="273"/>
            <p14:sldId id="274"/>
          </p14:sldIdLst>
        </p14:section>
        <p14:section name="AfL" id="{E5F0D7BE-7167-4837-A285-8716FB4AC98A}">
          <p14:sldIdLst>
            <p14:sldId id="303"/>
            <p14:sldId id="306"/>
            <p14:sldId id="307"/>
            <p14:sldId id="311"/>
            <p14:sldId id="315"/>
            <p14:sldId id="316"/>
            <p14:sldId id="309"/>
            <p14:sldId id="308"/>
            <p14:sldId id="310"/>
            <p14:sldId id="312"/>
            <p14:sldId id="313"/>
            <p14:sldId id="314"/>
          </p14:sldIdLst>
        </p14:section>
        <p14:section name="Practice" id="{11E7FE08-C877-4530-928F-88489CFD36BC}">
          <p14:sldIdLst>
            <p14:sldId id="304"/>
            <p14:sldId id="317"/>
          </p14:sldIdLst>
        </p14:section>
        <p14:section name="Extra Practice" id="{2278B0F0-BF90-4467-AAB3-8516D18A4D70}">
          <p14:sldIdLst>
            <p14:sldId id="318"/>
            <p14:sldId id="297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352C6F-CAD9-4FAF-EBF9-AA7696B4B01C}" name="Miss S Moore - BWA Staff" initials="MS" userId="S::smoore@bluecoat.uk.com::a264bf68-5741-41ac-a235-002c83359e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36920D-E698-48A8-99F6-BC4975E71847}" v="3" dt="2026-07-16T12:26:53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96" autoAdjust="0"/>
  </p:normalViewPr>
  <p:slideViewPr>
    <p:cSldViewPr snapToGrid="0">
      <p:cViewPr varScale="1">
        <p:scale>
          <a:sx n="66" d="100"/>
          <a:sy n="66" d="100"/>
        </p:scale>
        <p:origin x="13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5/10/relationships/revisionInfo" Target="revisionInfo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09284-63D0-40EA-9361-E5A4D30C4D3F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5BA29-5C7E-4A86-84B4-5006B8A74D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02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Neighbour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3552B6-FE8C-415C-B0B4-597755D4CC0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793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18" Type="http://schemas.microsoft.com/office/2007/relationships/hdphoto" Target="../media/hdphoto8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" Type="http://schemas.openxmlformats.org/officeDocument/2006/relationships/image" Target="../media/image10.png"/><Relationship Id="rId16" Type="http://schemas.microsoft.com/office/2007/relationships/hdphoto" Target="../media/hdphoto7.wdp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microsoft.com/office/2007/relationships/hdphoto" Target="../media/hdphoto4.wdp"/><Relationship Id="rId19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6.wdp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18" Type="http://schemas.microsoft.com/office/2007/relationships/hdphoto" Target="../media/hdphoto8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" Type="http://schemas.openxmlformats.org/officeDocument/2006/relationships/image" Target="../media/image10.png"/><Relationship Id="rId16" Type="http://schemas.microsoft.com/office/2007/relationships/hdphoto" Target="../media/hdphoto7.wdp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microsoft.com/office/2007/relationships/hdphoto" Target="../media/hdphoto4.wdp"/><Relationship Id="rId19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6.wdp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18" Type="http://schemas.microsoft.com/office/2007/relationships/hdphoto" Target="../media/hdphoto8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" Type="http://schemas.openxmlformats.org/officeDocument/2006/relationships/image" Target="../media/image10.png"/><Relationship Id="rId16" Type="http://schemas.microsoft.com/office/2007/relationships/hdphoto" Target="../media/hdphoto7.wdp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microsoft.com/office/2007/relationships/hdphoto" Target="../media/hdphoto4.wdp"/><Relationship Id="rId19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6.wdp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18" Type="http://schemas.microsoft.com/office/2007/relationships/hdphoto" Target="../media/hdphoto8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" Type="http://schemas.openxmlformats.org/officeDocument/2006/relationships/image" Target="../media/image10.png"/><Relationship Id="rId16" Type="http://schemas.microsoft.com/office/2007/relationships/hdphoto" Target="../media/hdphoto7.wdp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microsoft.com/office/2007/relationships/hdphoto" Target="../media/hdphoto4.wdp"/><Relationship Id="rId19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6.wdp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aced retriev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evron 7"/>
          <p:cNvSpPr/>
          <p:nvPr/>
        </p:nvSpPr>
        <p:spPr>
          <a:xfrm>
            <a:off x="194219" y="188640"/>
            <a:ext cx="1731807" cy="792088"/>
          </a:xfrm>
          <a:prstGeom prst="chevron">
            <a:avLst/>
          </a:prstGeom>
          <a:solidFill>
            <a:schemeClr val="tx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Spaced Retrieval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79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1B191-1D55-49D1-9C17-6FA6B53D72EA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8AC0-3575-4217-B5F7-619F8B7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424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E1B191-1D55-49D1-9C17-6FA6B53D72EA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88AC0-3575-4217-B5F7-619F8B7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086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1B191-1D55-49D1-9C17-6FA6B53D72EA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388AC0-3575-4217-B5F7-619F8B7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694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218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6592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815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437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407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0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evron 7"/>
          <p:cNvSpPr/>
          <p:nvPr/>
        </p:nvSpPr>
        <p:spPr>
          <a:xfrm>
            <a:off x="194219" y="188640"/>
            <a:ext cx="1731807" cy="792088"/>
          </a:xfrm>
          <a:prstGeom prst="chevron">
            <a:avLst/>
          </a:prstGeom>
          <a:solidFill>
            <a:srgbClr val="0070C0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Build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3828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9877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656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975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942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844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564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2985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velop underst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190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rk 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4733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rance and Exit WW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DFA1A3-2E3A-AAA8-D01C-E9FA15C7AC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177" y="95252"/>
            <a:ext cx="8959646" cy="666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1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velop underst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evron 7"/>
          <p:cNvSpPr/>
          <p:nvPr/>
        </p:nvSpPr>
        <p:spPr>
          <a:xfrm>
            <a:off x="194219" y="188640"/>
            <a:ext cx="1731807" cy="792088"/>
          </a:xfrm>
          <a:prstGeom prst="chevron">
            <a:avLst/>
          </a:prstGeom>
          <a:solidFill>
            <a:srgbClr val="00B050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Develop Understanding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4271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ra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36" y="147180"/>
            <a:ext cx="8802329" cy="656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280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sson ex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53" y="147180"/>
            <a:ext cx="8780894" cy="656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127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Title - Spaced Retriev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28599" y="1229339"/>
            <a:ext cx="278100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3193674" y="1229338"/>
            <a:ext cx="278100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6165473" y="1235971"/>
            <a:ext cx="278100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228599" y="1245665"/>
            <a:ext cx="2781000" cy="33598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GB" sz="1800" baseline="0">
                <a:solidFill>
                  <a:schemeClr val="bg1"/>
                </a:solidFill>
              </a:rPr>
              <a:t>Long-term Learning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01671" y="1245665"/>
            <a:ext cx="2781000" cy="33598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GB" sz="1800" baseline="0">
                <a:solidFill>
                  <a:schemeClr val="bg1"/>
                </a:solidFill>
              </a:rPr>
              <a:t>Related Learning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78920" y="1245665"/>
            <a:ext cx="2781000" cy="57964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GB" sz="1800" baseline="0">
                <a:solidFill>
                  <a:schemeClr val="bg1"/>
                </a:solidFill>
              </a:rPr>
              <a:t>From Independent Learning </a:t>
            </a:r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318766" y="1791633"/>
            <a:ext cx="2605970" cy="40264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3281189" y="1790543"/>
            <a:ext cx="2605970" cy="40470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2" name="Text Placeholder 30"/>
          <p:cNvSpPr>
            <a:spLocks noGrp="1"/>
          </p:cNvSpPr>
          <p:nvPr>
            <p:ph type="body" sz="quarter" idx="13"/>
          </p:nvPr>
        </p:nvSpPr>
        <p:spPr>
          <a:xfrm>
            <a:off x="6252400" y="1791633"/>
            <a:ext cx="2605970" cy="4053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083" y="5934641"/>
            <a:ext cx="8959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i="1">
                <a:solidFill>
                  <a:srgbClr val="002060"/>
                </a:solidFill>
              </a:rPr>
              <a:t>Retrieve from memory</a:t>
            </a:r>
            <a:r>
              <a:rPr lang="en-GB" sz="1800" i="1" baseline="0">
                <a:solidFill>
                  <a:srgbClr val="002060"/>
                </a:solidFill>
              </a:rPr>
              <a:t> without </a:t>
            </a:r>
            <a:r>
              <a:rPr lang="en-GB" sz="1800" i="1">
                <a:solidFill>
                  <a:srgbClr val="002060"/>
                </a:solidFill>
              </a:rPr>
              <a:t>prompts or discussion.</a:t>
            </a:r>
            <a:r>
              <a:rPr lang="en-GB" sz="1800" i="1" baseline="0">
                <a:solidFill>
                  <a:srgbClr val="002060"/>
                </a:solidFill>
              </a:rPr>
              <a:t> Y</a:t>
            </a:r>
            <a:r>
              <a:rPr lang="en-GB" sz="1800" i="1">
                <a:solidFill>
                  <a:srgbClr val="002060"/>
                </a:solidFill>
              </a:rPr>
              <a:t>ou must write something for</a:t>
            </a:r>
            <a:r>
              <a:rPr lang="en-GB" sz="1800" i="1" baseline="0">
                <a:solidFill>
                  <a:srgbClr val="002060"/>
                </a:solidFill>
              </a:rPr>
              <a:t> each.</a:t>
            </a:r>
            <a:endParaRPr lang="en-GB" sz="1800" i="1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599" y="72886"/>
            <a:ext cx="871787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10"/>
          </p:nvPr>
        </p:nvSpPr>
        <p:spPr>
          <a:xfrm>
            <a:off x="318765" y="434385"/>
            <a:ext cx="6824663" cy="488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47" name="Pentagon 46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9259A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48" name="Chevron 47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49" name="Chevron 48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53" name="Chevron 52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985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aced retrieval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15153" y="177288"/>
            <a:ext cx="277647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202634" y="174990"/>
            <a:ext cx="2781000" cy="33598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GB" sz="1800" baseline="0">
                <a:solidFill>
                  <a:schemeClr val="bg1"/>
                </a:solidFill>
              </a:rPr>
              <a:t>Long-term Learning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290149" y="709918"/>
            <a:ext cx="2605970" cy="5327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47" name="Pentagon 46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9259A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48" name="Chevron 47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49" name="Chevron 48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53" name="Chevron 52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A86B50-68EA-8E2A-58D2-357291844027}"/>
              </a:ext>
            </a:extLst>
          </p:cNvPr>
          <p:cNvSpPr txBox="1"/>
          <p:nvPr userDrawn="1"/>
        </p:nvSpPr>
        <p:spPr>
          <a:xfrm>
            <a:off x="3183761" y="177288"/>
            <a:ext cx="277647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28B8B5-863B-9301-AEBC-1868D2B215E6}"/>
              </a:ext>
            </a:extLst>
          </p:cNvPr>
          <p:cNvSpPr txBox="1"/>
          <p:nvPr userDrawn="1"/>
        </p:nvSpPr>
        <p:spPr>
          <a:xfrm>
            <a:off x="3171242" y="174990"/>
            <a:ext cx="2781000" cy="33598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GB" sz="1800" baseline="0">
                <a:solidFill>
                  <a:schemeClr val="bg1"/>
                </a:solidFill>
              </a:rPr>
              <a:t>Related Learning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1536B4DF-CA2C-912E-C76D-2C0298CB95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58757" y="709918"/>
            <a:ext cx="2605970" cy="5327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C0670-5F26-C970-D681-3A728C0E22A9}"/>
              </a:ext>
            </a:extLst>
          </p:cNvPr>
          <p:cNvSpPr txBox="1"/>
          <p:nvPr userDrawn="1"/>
        </p:nvSpPr>
        <p:spPr>
          <a:xfrm>
            <a:off x="6134724" y="177288"/>
            <a:ext cx="277647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2BB053-62D3-74DC-430F-4D667A8E8859}"/>
              </a:ext>
            </a:extLst>
          </p:cNvPr>
          <p:cNvSpPr txBox="1"/>
          <p:nvPr userDrawn="1"/>
        </p:nvSpPr>
        <p:spPr>
          <a:xfrm>
            <a:off x="6122205" y="174990"/>
            <a:ext cx="2781000" cy="57964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GB" sz="1800" baseline="0">
                <a:solidFill>
                  <a:schemeClr val="bg1"/>
                </a:solidFill>
              </a:rPr>
              <a:t>From Independent Learning</a:t>
            </a: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E2BB397F-49F2-383B-9BF2-929BAE2DB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9720" y="709918"/>
            <a:ext cx="2605970" cy="5327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13471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Title - Retriev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228599" y="72886"/>
            <a:ext cx="871787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228599" y="1372768"/>
            <a:ext cx="871787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/>
          </p:nvPr>
        </p:nvSpPr>
        <p:spPr>
          <a:xfrm>
            <a:off x="318765" y="434385"/>
            <a:ext cx="6824663" cy="488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0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318765" y="1501023"/>
            <a:ext cx="8522676" cy="44605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32" name="Pentagon 31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9259A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33" name="Chevron 32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34" name="Chevron 33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35" name="Chevron 34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054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LT Title - Retriev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228599" y="72886"/>
            <a:ext cx="871787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B5196"/>
            </a:solidFill>
          </a:ln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/>
          </p:nvPr>
        </p:nvSpPr>
        <p:spPr>
          <a:xfrm>
            <a:off x="318765" y="434385"/>
            <a:ext cx="6824663" cy="488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2060"/>
                </a:solidFill>
              </a:defRPr>
            </a:lvl1pPr>
            <a:lvl5pPr marL="137156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25" name="Pentagon 24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9259A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32" name="Chevron 31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33" name="Chevron 32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745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Retrieve - Ru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8624155" y="-12902"/>
            <a:ext cx="522548" cy="650592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</a:endParaRP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062454"/>
              </p:ext>
            </p:extLst>
          </p:nvPr>
        </p:nvGraphicFramePr>
        <p:xfrm>
          <a:off x="8669641" y="529722"/>
          <a:ext cx="459118" cy="558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18">
                  <a:extLst>
                    <a:ext uri="{9D8B030D-6E8A-4147-A177-3AD203B41FA5}">
                      <a16:colId xmlns:a16="http://schemas.microsoft.com/office/drawing/2014/main" val="1173439250"/>
                    </a:ext>
                  </a:extLst>
                </a:gridCol>
              </a:tblGrid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RETRIEVE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570316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DECODE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255851"/>
                  </a:ext>
                </a:extLst>
              </a:tr>
              <a:tr h="80495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</a:rPr>
                        <a:t>CONNECT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917632"/>
                  </a:ext>
                </a:extLst>
              </a:tr>
              <a:tr h="67529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VISUALISE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984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SUMMARISE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290061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INFER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069001"/>
                  </a:ext>
                </a:extLst>
              </a:tr>
              <a:tr h="747106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PREDICT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08290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EXAMINE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804185"/>
                  </a:ext>
                </a:extLst>
              </a:tr>
            </a:tbl>
          </a:graphicData>
        </a:graphic>
      </p:graphicFrame>
      <p:grpSp>
        <p:nvGrpSpPr>
          <p:cNvPr id="46" name="Group 45"/>
          <p:cNvGrpSpPr/>
          <p:nvPr/>
        </p:nvGrpSpPr>
        <p:grpSpPr>
          <a:xfrm>
            <a:off x="8722442" y="2865412"/>
            <a:ext cx="289584" cy="318172"/>
            <a:chOff x="3206569" y="2423806"/>
            <a:chExt cx="752955" cy="707366"/>
          </a:xfrm>
        </p:grpSpPr>
        <p:pic>
          <p:nvPicPr>
            <p:cNvPr id="54" name="Picture 2" descr="Image result for imagine icon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569" y="2423806"/>
              <a:ext cx="752955" cy="707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4" descr="Image result for picture icon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75469">
              <a:off x="3330060" y="2576503"/>
              <a:ext cx="178047" cy="157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76" y="4247201"/>
            <a:ext cx="200566" cy="314182"/>
          </a:xfrm>
          <a:prstGeom prst="rect">
            <a:avLst/>
          </a:prstGeom>
        </p:spPr>
      </p:pic>
      <p:pic>
        <p:nvPicPr>
          <p:cNvPr id="57" name="Picture 4" descr="Image result for writing list icon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115" y="3561335"/>
            <a:ext cx="155221" cy="29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643" y="2166177"/>
            <a:ext cx="283361" cy="36161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r="5491" b="17816"/>
          <a:stretch/>
        </p:blipFill>
        <p:spPr>
          <a:xfrm>
            <a:off x="8718782" y="1378198"/>
            <a:ext cx="312162" cy="36193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b="19186"/>
          <a:stretch/>
        </p:blipFill>
        <p:spPr>
          <a:xfrm>
            <a:off x="8723272" y="733844"/>
            <a:ext cx="298214" cy="32133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9752" t="14781" r="9444" b="31513"/>
          <a:stretch/>
        </p:blipFill>
        <p:spPr>
          <a:xfrm>
            <a:off x="8734642" y="5004136"/>
            <a:ext cx="295385" cy="29110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19250" r="21985" b="21255"/>
          <a:stretch/>
        </p:blipFill>
        <p:spPr>
          <a:xfrm>
            <a:off x="8802400" y="5610060"/>
            <a:ext cx="177854" cy="317761"/>
          </a:xfrm>
          <a:prstGeom prst="rect">
            <a:avLst/>
          </a:prstGeom>
        </p:spPr>
      </p:pic>
      <p:sp>
        <p:nvSpPr>
          <p:cNvPr id="63" name="Pentagon 62"/>
          <p:cNvSpPr/>
          <p:nvPr/>
        </p:nvSpPr>
        <p:spPr>
          <a:xfrm rot="5400000">
            <a:off x="8602228" y="78680"/>
            <a:ext cx="552955" cy="451673"/>
          </a:xfrm>
          <a:prstGeom prst="homePlate">
            <a:avLst>
              <a:gd name="adj" fmla="val 192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/>
          <p:cNvSpPr/>
          <p:nvPr/>
        </p:nvSpPr>
        <p:spPr>
          <a:xfrm>
            <a:off x="8617432" y="-6595"/>
            <a:ext cx="52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50" b="1" i="0">
                <a:solidFill>
                  <a:srgbClr val="0B5196"/>
                </a:solidFill>
                <a:latin typeface="+mn-lt"/>
              </a:rPr>
              <a:t>EVERY CHILD A READER</a:t>
            </a:r>
          </a:p>
          <a:p>
            <a:pPr algn="ctr"/>
            <a:endParaRPr lang="en-GB" sz="150" b="0" i="1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67" name="Pentagon 66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9259A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68" name="Chevron 67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69" name="Chevron 68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70" name="Chevron 69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263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Instru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13" name="Pentagon 12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DCB50E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15" name="Chevron 14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953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Instruct - Ru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8624155" y="-12902"/>
            <a:ext cx="522548" cy="650592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</a:endParaRPr>
          </a:p>
        </p:txBody>
      </p:sp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292837"/>
              </p:ext>
            </p:extLst>
          </p:nvPr>
        </p:nvGraphicFramePr>
        <p:xfrm>
          <a:off x="8669641" y="529722"/>
          <a:ext cx="459118" cy="558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18">
                  <a:extLst>
                    <a:ext uri="{9D8B030D-6E8A-4147-A177-3AD203B41FA5}">
                      <a16:colId xmlns:a16="http://schemas.microsoft.com/office/drawing/2014/main" val="1173439250"/>
                    </a:ext>
                  </a:extLst>
                </a:gridCol>
              </a:tblGrid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RETRIEVE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570316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DECODE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255851"/>
                  </a:ext>
                </a:extLst>
              </a:tr>
              <a:tr h="80495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</a:rPr>
                        <a:t>CONNECT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917632"/>
                  </a:ext>
                </a:extLst>
              </a:tr>
              <a:tr h="67529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VISUALISE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984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SUMMARISE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290061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INFER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069001"/>
                  </a:ext>
                </a:extLst>
              </a:tr>
              <a:tr h="747106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PREDICT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08290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EXAMINE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804185"/>
                  </a:ext>
                </a:extLst>
              </a:tr>
            </a:tbl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8722442" y="2865412"/>
            <a:ext cx="289584" cy="318172"/>
            <a:chOff x="3206569" y="2423806"/>
            <a:chExt cx="752955" cy="707366"/>
          </a:xfrm>
        </p:grpSpPr>
        <p:pic>
          <p:nvPicPr>
            <p:cNvPr id="43" name="Picture 2" descr="Image result for imagine icon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569" y="2423806"/>
              <a:ext cx="752955" cy="707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" descr="Image result for picture icon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75469">
              <a:off x="3330060" y="2576503"/>
              <a:ext cx="178047" cy="157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76" y="4247201"/>
            <a:ext cx="200566" cy="314182"/>
          </a:xfrm>
          <a:prstGeom prst="rect">
            <a:avLst/>
          </a:prstGeom>
        </p:spPr>
      </p:pic>
      <p:pic>
        <p:nvPicPr>
          <p:cNvPr id="46" name="Picture 4" descr="Image result for writing list icon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115" y="3561335"/>
            <a:ext cx="155221" cy="29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643" y="2166177"/>
            <a:ext cx="283361" cy="36161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r="5491" b="17816"/>
          <a:stretch/>
        </p:blipFill>
        <p:spPr>
          <a:xfrm>
            <a:off x="8718782" y="1378198"/>
            <a:ext cx="312162" cy="36193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b="19186"/>
          <a:stretch/>
        </p:blipFill>
        <p:spPr>
          <a:xfrm>
            <a:off x="8723272" y="733844"/>
            <a:ext cx="298214" cy="32133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9752" t="14781" r="9444" b="31513"/>
          <a:stretch/>
        </p:blipFill>
        <p:spPr>
          <a:xfrm>
            <a:off x="8734642" y="5004136"/>
            <a:ext cx="295385" cy="29110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19250" r="21985" b="21255"/>
          <a:stretch/>
        </p:blipFill>
        <p:spPr>
          <a:xfrm>
            <a:off x="8802400" y="5610060"/>
            <a:ext cx="177854" cy="317761"/>
          </a:xfrm>
          <a:prstGeom prst="rect">
            <a:avLst/>
          </a:prstGeom>
        </p:spPr>
      </p:pic>
      <p:sp>
        <p:nvSpPr>
          <p:cNvPr id="52" name="Pentagon 51"/>
          <p:cNvSpPr/>
          <p:nvPr/>
        </p:nvSpPr>
        <p:spPr>
          <a:xfrm rot="5400000">
            <a:off x="8602228" y="78680"/>
            <a:ext cx="552955" cy="451673"/>
          </a:xfrm>
          <a:prstGeom prst="homePlate">
            <a:avLst>
              <a:gd name="adj" fmla="val 192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/>
          <p:cNvSpPr/>
          <p:nvPr/>
        </p:nvSpPr>
        <p:spPr>
          <a:xfrm>
            <a:off x="8617432" y="-6595"/>
            <a:ext cx="52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50" b="1" i="0">
                <a:solidFill>
                  <a:srgbClr val="0B5196"/>
                </a:solidFill>
                <a:latin typeface="+mn-lt"/>
              </a:rPr>
              <a:t>EVERY CHILD A READER</a:t>
            </a:r>
          </a:p>
          <a:p>
            <a:pPr algn="ctr"/>
            <a:endParaRPr lang="en-GB" sz="150" b="0" i="1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56" name="Pentagon 55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57" name="Chevron 56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DCB50E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58" name="Chevron 57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59" name="Chevron 58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7427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Pract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13" name="Pentagon 12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22" name="Chevron 21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E8812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73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evron 7"/>
          <p:cNvSpPr/>
          <p:nvPr/>
        </p:nvSpPr>
        <p:spPr>
          <a:xfrm>
            <a:off x="194219" y="188640"/>
            <a:ext cx="1731807" cy="792088"/>
          </a:xfrm>
          <a:prstGeom prst="chevron">
            <a:avLst/>
          </a:prstGeom>
          <a:solidFill>
            <a:srgbClr val="FF0000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Transfer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520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Practise - Ru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8624155" y="-12902"/>
            <a:ext cx="522548" cy="650592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</a:endParaRPr>
          </a:p>
        </p:txBody>
      </p:sp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827472"/>
              </p:ext>
            </p:extLst>
          </p:nvPr>
        </p:nvGraphicFramePr>
        <p:xfrm>
          <a:off x="8669641" y="529722"/>
          <a:ext cx="459118" cy="558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18">
                  <a:extLst>
                    <a:ext uri="{9D8B030D-6E8A-4147-A177-3AD203B41FA5}">
                      <a16:colId xmlns:a16="http://schemas.microsoft.com/office/drawing/2014/main" val="1173439250"/>
                    </a:ext>
                  </a:extLst>
                </a:gridCol>
              </a:tblGrid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RETRIEVE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570316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DECODE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255851"/>
                  </a:ext>
                </a:extLst>
              </a:tr>
              <a:tr h="80495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</a:rPr>
                        <a:t>CONNECT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917632"/>
                  </a:ext>
                </a:extLst>
              </a:tr>
              <a:tr h="67529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VISUALISE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984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SUMMARISE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290061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INFER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069001"/>
                  </a:ext>
                </a:extLst>
              </a:tr>
              <a:tr h="747106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PREDICT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08290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EXAMINE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804185"/>
                  </a:ext>
                </a:extLst>
              </a:tr>
            </a:tbl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8722442" y="2865412"/>
            <a:ext cx="289584" cy="318172"/>
            <a:chOff x="3206569" y="2423806"/>
            <a:chExt cx="752955" cy="707366"/>
          </a:xfrm>
        </p:grpSpPr>
        <p:pic>
          <p:nvPicPr>
            <p:cNvPr id="43" name="Picture 2" descr="Image result for imagine icon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569" y="2423806"/>
              <a:ext cx="752955" cy="707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" descr="Image result for picture icon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75469">
              <a:off x="3330060" y="2576503"/>
              <a:ext cx="178047" cy="157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76" y="4247201"/>
            <a:ext cx="200566" cy="314182"/>
          </a:xfrm>
          <a:prstGeom prst="rect">
            <a:avLst/>
          </a:prstGeom>
        </p:spPr>
      </p:pic>
      <p:pic>
        <p:nvPicPr>
          <p:cNvPr id="46" name="Picture 4" descr="Image result for writing list icon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115" y="3561335"/>
            <a:ext cx="155221" cy="29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643" y="2166177"/>
            <a:ext cx="283361" cy="36161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r="5491" b="17816"/>
          <a:stretch/>
        </p:blipFill>
        <p:spPr>
          <a:xfrm>
            <a:off x="8718782" y="1378198"/>
            <a:ext cx="312162" cy="36193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b="19186"/>
          <a:stretch/>
        </p:blipFill>
        <p:spPr>
          <a:xfrm>
            <a:off x="8723272" y="733844"/>
            <a:ext cx="298214" cy="32133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9752" t="14781" r="9444" b="31513"/>
          <a:stretch/>
        </p:blipFill>
        <p:spPr>
          <a:xfrm>
            <a:off x="8734642" y="5004136"/>
            <a:ext cx="295385" cy="29110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19250" r="21985" b="21255"/>
          <a:stretch/>
        </p:blipFill>
        <p:spPr>
          <a:xfrm>
            <a:off x="8802400" y="5610060"/>
            <a:ext cx="177854" cy="317761"/>
          </a:xfrm>
          <a:prstGeom prst="rect">
            <a:avLst/>
          </a:prstGeom>
        </p:spPr>
      </p:pic>
      <p:sp>
        <p:nvSpPr>
          <p:cNvPr id="52" name="Pentagon 51"/>
          <p:cNvSpPr/>
          <p:nvPr/>
        </p:nvSpPr>
        <p:spPr>
          <a:xfrm rot="5400000">
            <a:off x="8602228" y="78680"/>
            <a:ext cx="552955" cy="451673"/>
          </a:xfrm>
          <a:prstGeom prst="homePlate">
            <a:avLst>
              <a:gd name="adj" fmla="val 192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/>
          <p:cNvSpPr/>
          <p:nvPr/>
        </p:nvSpPr>
        <p:spPr>
          <a:xfrm>
            <a:off x="8617432" y="-6595"/>
            <a:ext cx="52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50" b="1" i="0">
                <a:solidFill>
                  <a:srgbClr val="0B5196"/>
                </a:solidFill>
                <a:latin typeface="+mn-lt"/>
              </a:rPr>
              <a:t>EVERY CHILD A READER</a:t>
            </a:r>
          </a:p>
          <a:p>
            <a:pPr algn="ctr"/>
            <a:endParaRPr lang="en-GB" sz="150" b="0" i="1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56" name="Pentagon 55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57" name="Chevron 56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58" name="Chevron 57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E8812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59" name="Chevron 58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3672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Sec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13" name="Pentagon 12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22" name="Chevron 21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3584C5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184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Secure - Ru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8624155" y="-12902"/>
            <a:ext cx="522548" cy="650592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</a:endParaRP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629420"/>
              </p:ext>
            </p:extLst>
          </p:nvPr>
        </p:nvGraphicFramePr>
        <p:xfrm>
          <a:off x="8669641" y="529722"/>
          <a:ext cx="459118" cy="558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18">
                  <a:extLst>
                    <a:ext uri="{9D8B030D-6E8A-4147-A177-3AD203B41FA5}">
                      <a16:colId xmlns:a16="http://schemas.microsoft.com/office/drawing/2014/main" val="1173439250"/>
                    </a:ext>
                  </a:extLst>
                </a:gridCol>
              </a:tblGrid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RETRIEVE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570316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DECODE</a:t>
                      </a:r>
                      <a:r>
                        <a:rPr lang="en-GB" sz="6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255851"/>
                  </a:ext>
                </a:extLst>
              </a:tr>
              <a:tr h="80495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</a:rPr>
                        <a:t>CONNECT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917632"/>
                  </a:ext>
                </a:extLst>
              </a:tr>
              <a:tr h="675292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VISUALISE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984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SUMMARISE</a:t>
                      </a:r>
                      <a:r>
                        <a:rPr lang="en-GB" sz="600" b="0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290061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INFER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069001"/>
                  </a:ext>
                </a:extLst>
              </a:tr>
              <a:tr h="747106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PREDICT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082905"/>
                  </a:ext>
                </a:extLst>
              </a:tr>
              <a:tr h="670794">
                <a:tc>
                  <a:txBody>
                    <a:bodyPr/>
                    <a:lstStyle/>
                    <a:p>
                      <a:pPr algn="ctr"/>
                      <a:r>
                        <a:rPr lang="en-GB" sz="800" b="1">
                          <a:solidFill>
                            <a:schemeClr val="bg1"/>
                          </a:solidFill>
                          <a:latin typeface="Lato" panose="020F0502020204030203" pitchFamily="34" charset="0"/>
                        </a:rPr>
                        <a:t>EXAMINE</a:t>
                      </a:r>
                      <a:endParaRPr lang="en-GB" sz="600" b="1">
                        <a:solidFill>
                          <a:schemeClr val="bg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804185"/>
                  </a:ext>
                </a:extLst>
              </a:tr>
            </a:tbl>
          </a:graphicData>
        </a:graphic>
      </p:graphicFrame>
      <p:grpSp>
        <p:nvGrpSpPr>
          <p:cNvPr id="46" name="Group 45"/>
          <p:cNvGrpSpPr/>
          <p:nvPr/>
        </p:nvGrpSpPr>
        <p:grpSpPr>
          <a:xfrm>
            <a:off x="8722442" y="2865412"/>
            <a:ext cx="289584" cy="318172"/>
            <a:chOff x="3206569" y="2423806"/>
            <a:chExt cx="752955" cy="707366"/>
          </a:xfrm>
        </p:grpSpPr>
        <p:pic>
          <p:nvPicPr>
            <p:cNvPr id="47" name="Picture 2" descr="Image result for imagine icon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569" y="2423806"/>
              <a:ext cx="752955" cy="707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 descr="Image result for picture icon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75469">
              <a:off x="3330060" y="2576503"/>
              <a:ext cx="178047" cy="157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76" y="4247201"/>
            <a:ext cx="200566" cy="314182"/>
          </a:xfrm>
          <a:prstGeom prst="rect">
            <a:avLst/>
          </a:prstGeom>
        </p:spPr>
      </p:pic>
      <p:pic>
        <p:nvPicPr>
          <p:cNvPr id="50" name="Picture 4" descr="Image result for writing list icon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115" y="3561335"/>
            <a:ext cx="155221" cy="29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643" y="2166177"/>
            <a:ext cx="283361" cy="36161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r="5491" b="17816"/>
          <a:stretch/>
        </p:blipFill>
        <p:spPr>
          <a:xfrm>
            <a:off x="8718782" y="1378198"/>
            <a:ext cx="312162" cy="36193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b="19186"/>
          <a:stretch/>
        </p:blipFill>
        <p:spPr>
          <a:xfrm>
            <a:off x="8723272" y="733844"/>
            <a:ext cx="298214" cy="32133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9752" t="14781" r="9444" b="31513"/>
          <a:stretch/>
        </p:blipFill>
        <p:spPr>
          <a:xfrm>
            <a:off x="8734642" y="5004136"/>
            <a:ext cx="295385" cy="29110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19250" r="21985" b="21255"/>
          <a:stretch/>
        </p:blipFill>
        <p:spPr>
          <a:xfrm>
            <a:off x="8802400" y="5610060"/>
            <a:ext cx="177854" cy="317761"/>
          </a:xfrm>
          <a:prstGeom prst="rect">
            <a:avLst/>
          </a:prstGeom>
        </p:spPr>
      </p:pic>
      <p:sp>
        <p:nvSpPr>
          <p:cNvPr id="56" name="Pentagon 55"/>
          <p:cNvSpPr/>
          <p:nvPr/>
        </p:nvSpPr>
        <p:spPr>
          <a:xfrm rot="5400000">
            <a:off x="8602228" y="78680"/>
            <a:ext cx="552955" cy="451673"/>
          </a:xfrm>
          <a:prstGeom prst="homePlate">
            <a:avLst>
              <a:gd name="adj" fmla="val 192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/>
          <p:cNvSpPr/>
          <p:nvPr/>
        </p:nvSpPr>
        <p:spPr>
          <a:xfrm>
            <a:off x="8617432" y="-6595"/>
            <a:ext cx="52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50" b="1" i="0">
                <a:solidFill>
                  <a:srgbClr val="0B5196"/>
                </a:solidFill>
                <a:latin typeface="+mn-lt"/>
              </a:rPr>
              <a:t>EVERY CHILD A READER</a:t>
            </a:r>
          </a:p>
          <a:p>
            <a:pPr algn="ctr"/>
            <a:endParaRPr lang="en-GB" sz="150" b="0" i="1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0" y="6339146"/>
            <a:ext cx="9144000" cy="51885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6700" b="2639"/>
          <a:stretch/>
        </p:blipFill>
        <p:spPr>
          <a:xfrm>
            <a:off x="8156350" y="6420115"/>
            <a:ext cx="987650" cy="394572"/>
          </a:xfrm>
          <a:prstGeom prst="rect">
            <a:avLst/>
          </a:prstGeom>
        </p:spPr>
      </p:pic>
      <p:sp>
        <p:nvSpPr>
          <p:cNvPr id="60" name="Pentagon 59"/>
          <p:cNvSpPr/>
          <p:nvPr/>
        </p:nvSpPr>
        <p:spPr>
          <a:xfrm>
            <a:off x="67891" y="6429002"/>
            <a:ext cx="2025000" cy="360000"/>
          </a:xfrm>
          <a:prstGeom prst="homePlate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RETRIEVE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61" name="Chevron 60"/>
          <p:cNvSpPr/>
          <p:nvPr/>
        </p:nvSpPr>
        <p:spPr>
          <a:xfrm>
            <a:off x="2070627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INSTRUCT</a:t>
            </a:r>
          </a:p>
        </p:txBody>
      </p:sp>
      <p:sp>
        <p:nvSpPr>
          <p:cNvPr id="62" name="Chevron 61"/>
          <p:cNvSpPr/>
          <p:nvPr/>
        </p:nvSpPr>
        <p:spPr>
          <a:xfrm>
            <a:off x="4059066" y="6429002"/>
            <a:ext cx="2025000" cy="360000"/>
          </a:xfrm>
          <a:prstGeom prst="chevron">
            <a:avLst/>
          </a:prstGeom>
          <a:solidFill>
            <a:srgbClr val="00206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PRACTISE</a:t>
            </a:r>
            <a:endParaRPr lang="en-GB" sz="1200" b="0">
              <a:solidFill>
                <a:schemeClr val="bg1"/>
              </a:solidFill>
            </a:endParaRPr>
          </a:p>
        </p:txBody>
      </p:sp>
      <p:sp>
        <p:nvSpPr>
          <p:cNvPr id="63" name="Chevron 62"/>
          <p:cNvSpPr/>
          <p:nvPr/>
        </p:nvSpPr>
        <p:spPr>
          <a:xfrm>
            <a:off x="6051654" y="6429002"/>
            <a:ext cx="2025000" cy="360000"/>
          </a:xfrm>
          <a:prstGeom prst="chevron">
            <a:avLst/>
          </a:prstGeom>
          <a:solidFill>
            <a:srgbClr val="3584C5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b="0">
                <a:solidFill>
                  <a:schemeClr val="bg1"/>
                </a:solidFill>
              </a:rPr>
              <a:t>SECURE</a:t>
            </a:r>
            <a:endParaRPr lang="en-GB" sz="12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6438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7692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CC7D63C-E7F9-0F76-343A-2440593D2970}"/>
              </a:ext>
            </a:extLst>
          </p:cNvPr>
          <p:cNvSpPr/>
          <p:nvPr userDrawn="1"/>
        </p:nvSpPr>
        <p:spPr>
          <a:xfrm>
            <a:off x="271463" y="5458735"/>
            <a:ext cx="8567736" cy="100133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01768EB-F049-510B-0513-1F28DD2BE6EB}"/>
              </a:ext>
            </a:extLst>
          </p:cNvPr>
          <p:cNvSpPr/>
          <p:nvPr userDrawn="1"/>
        </p:nvSpPr>
        <p:spPr>
          <a:xfrm>
            <a:off x="315914" y="5525775"/>
            <a:ext cx="1487486" cy="8510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20BE04-E974-C01D-4D3C-152ABA7BC224}"/>
              </a:ext>
            </a:extLst>
          </p:cNvPr>
          <p:cNvSpPr/>
          <p:nvPr userDrawn="1"/>
        </p:nvSpPr>
        <p:spPr>
          <a:xfrm>
            <a:off x="3276600" y="965200"/>
            <a:ext cx="2590800" cy="432324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892EC6-3F79-1104-DB35-3C4DDA47B543}"/>
              </a:ext>
            </a:extLst>
          </p:cNvPr>
          <p:cNvSpPr/>
          <p:nvPr userDrawn="1"/>
        </p:nvSpPr>
        <p:spPr>
          <a:xfrm>
            <a:off x="271463" y="941631"/>
            <a:ext cx="2590800" cy="434681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6CCD52-E29D-32BC-1629-27FCF6ECED4D}"/>
              </a:ext>
            </a:extLst>
          </p:cNvPr>
          <p:cNvSpPr/>
          <p:nvPr userDrawn="1"/>
        </p:nvSpPr>
        <p:spPr>
          <a:xfrm>
            <a:off x="6248400" y="973668"/>
            <a:ext cx="2590800" cy="432324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1B7BAB8-631D-8A79-A519-CAEFCC2ADF9F}"/>
              </a:ext>
            </a:extLst>
          </p:cNvPr>
          <p:cNvSpPr/>
          <p:nvPr userDrawn="1"/>
        </p:nvSpPr>
        <p:spPr>
          <a:xfrm>
            <a:off x="315913" y="1033763"/>
            <a:ext cx="2511642" cy="29871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1A2A216-C44D-30FF-B511-2B57F8008A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6027" y="1397531"/>
            <a:ext cx="1988344" cy="232129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292BDF-D3C2-3439-5D56-345A596B67D4}"/>
              </a:ext>
            </a:extLst>
          </p:cNvPr>
          <p:cNvSpPr/>
          <p:nvPr userDrawn="1"/>
        </p:nvSpPr>
        <p:spPr>
          <a:xfrm>
            <a:off x="3330576" y="1033763"/>
            <a:ext cx="2493566" cy="41912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32D75EA-3EC4-839C-A911-35977254A2CB}"/>
              </a:ext>
            </a:extLst>
          </p:cNvPr>
          <p:cNvSpPr/>
          <p:nvPr userDrawn="1"/>
        </p:nvSpPr>
        <p:spPr>
          <a:xfrm>
            <a:off x="304799" y="177800"/>
            <a:ext cx="8534400" cy="5842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9CAC6CD-3D64-C5ED-6D1A-22E06AA17A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8854" y="195263"/>
            <a:ext cx="8427244" cy="550116"/>
          </a:xfrm>
          <a:prstGeom prst="rect">
            <a:avLst/>
          </a:prstGeo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  <a:latin typeface="Comic Sans MS" panose="030F0702030302020204" pitchFamily="66" charset="0"/>
              </a:defRPr>
            </a:lvl1pPr>
          </a:lstStyle>
          <a:p>
            <a:pPr lvl="0"/>
            <a:r>
              <a:rPr lang="en-GB"/>
              <a:t>Click to enter Career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6EF73D4-89F9-F4D5-CC5E-E24C8C6BB01A}"/>
              </a:ext>
            </a:extLst>
          </p:cNvPr>
          <p:cNvSpPr/>
          <p:nvPr userDrawn="1"/>
        </p:nvSpPr>
        <p:spPr>
          <a:xfrm>
            <a:off x="6298405" y="1033763"/>
            <a:ext cx="2477693" cy="41912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46152E-FCD3-1FA9-7447-7BC37B1B711A}"/>
              </a:ext>
            </a:extLst>
          </p:cNvPr>
          <p:cNvSpPr txBox="1"/>
          <p:nvPr userDrawn="1"/>
        </p:nvSpPr>
        <p:spPr>
          <a:xfrm>
            <a:off x="6750050" y="1368199"/>
            <a:ext cx="158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rgbClr val="002060"/>
                </a:solidFill>
                <a:latin typeface="Comic Sans MS" panose="030F0702030302020204" pitchFamily="66" charset="0"/>
              </a:rPr>
              <a:t>Maths Used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4431CA26-63B2-0BF1-EEC5-D511017459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2074" y="1974864"/>
            <a:ext cx="2203450" cy="442912"/>
          </a:xfrm>
          <a:prstGeom prst="rect">
            <a:avLst/>
          </a:prstGeom>
        </p:spPr>
        <p:txBody>
          <a:bodyPr/>
          <a:lstStyle>
            <a:lvl1pPr>
              <a:buFont typeface="Arial" panose="020B0604020202020204" pitchFamily="34" charset="0"/>
              <a:buChar char="•"/>
              <a:defRPr sz="1200">
                <a:solidFill>
                  <a:srgbClr val="002060"/>
                </a:solidFill>
                <a:latin typeface="Comic Sans MS" panose="030F0702030302020204" pitchFamily="66" charset="0"/>
              </a:defRPr>
            </a:lvl1pPr>
          </a:lstStyle>
          <a:p>
            <a:pPr lvl="0"/>
            <a:r>
              <a:rPr lang="en-GB"/>
              <a:t>Click to add bullet points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252F1DF-DC99-BDFE-9BDD-15E7E81000D6}"/>
              </a:ext>
            </a:extLst>
          </p:cNvPr>
          <p:cNvSpPr/>
          <p:nvPr userDrawn="1"/>
        </p:nvSpPr>
        <p:spPr>
          <a:xfrm>
            <a:off x="348854" y="4082589"/>
            <a:ext cx="2422055" cy="1134961"/>
          </a:xfrm>
          <a:prstGeom prst="roundRect">
            <a:avLst>
              <a:gd name="adj" fmla="val 4307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20E568-93FA-915C-BBE2-8D3D2C5D27BC}"/>
              </a:ext>
            </a:extLst>
          </p:cNvPr>
          <p:cNvSpPr txBox="1"/>
          <p:nvPr userDrawn="1"/>
        </p:nvSpPr>
        <p:spPr>
          <a:xfrm>
            <a:off x="3761581" y="1397531"/>
            <a:ext cx="158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rgbClr val="002060"/>
                </a:solidFill>
                <a:latin typeface="Comic Sans MS" panose="030F0702030302020204" pitchFamily="66" charset="0"/>
              </a:rPr>
              <a:t>Highlights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65806C46-79E5-18E0-46A1-54BC54AB92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81386" y="2011313"/>
            <a:ext cx="2203450" cy="442912"/>
          </a:xfrm>
          <a:prstGeom prst="rect">
            <a:avLst/>
          </a:prstGeom>
        </p:spPr>
        <p:txBody>
          <a:bodyPr/>
          <a:lstStyle>
            <a:lvl1pPr>
              <a:buFont typeface="Arial" panose="020B0604020202020204" pitchFamily="34" charset="0"/>
              <a:buChar char="•"/>
              <a:defRPr sz="1200">
                <a:solidFill>
                  <a:srgbClr val="002060"/>
                </a:solidFill>
                <a:latin typeface="Comic Sans MS" panose="030F0702030302020204" pitchFamily="66" charset="0"/>
              </a:defRPr>
            </a:lvl1pPr>
          </a:lstStyle>
          <a:p>
            <a:pPr lvl="0"/>
            <a:r>
              <a:rPr lang="en-GB"/>
              <a:t>Click to add bullet points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FE6FAA-80A6-9314-7457-E0098041B15F}"/>
              </a:ext>
            </a:extLst>
          </p:cNvPr>
          <p:cNvSpPr txBox="1"/>
          <p:nvPr userDrawn="1"/>
        </p:nvSpPr>
        <p:spPr>
          <a:xfrm>
            <a:off x="315913" y="5730498"/>
            <a:ext cx="1385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Comic Sans MS" panose="030F0702030302020204" pitchFamily="66" charset="0"/>
              </a:rPr>
              <a:t>Career Path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3257776-B47A-C6CA-C312-80F6FB68F786}"/>
              </a:ext>
            </a:extLst>
          </p:cNvPr>
          <p:cNvSpPr txBox="1"/>
          <p:nvPr userDrawn="1"/>
        </p:nvSpPr>
        <p:spPr>
          <a:xfrm>
            <a:off x="758032" y="4159619"/>
            <a:ext cx="158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Comic Sans MS" panose="030F0702030302020204" pitchFamily="66" charset="0"/>
              </a:rPr>
              <a:t>Average Salary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6CC3A3AC-827F-91D2-A57D-E5D6D0DAE7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0009" y="4604845"/>
            <a:ext cx="2203450" cy="442912"/>
          </a:xfrm>
          <a:prstGeom prst="rect">
            <a:avLst/>
          </a:prstGeom>
        </p:spPr>
        <p:txBody>
          <a:bodyPr/>
          <a:lstStyle>
            <a:lvl1pPr algn="ctr">
              <a:buFont typeface="Arial" panose="020B0604020202020204" pitchFamily="34" charset="0"/>
              <a:buNone/>
              <a:defRPr sz="1200">
                <a:solidFill>
                  <a:srgbClr val="002060"/>
                </a:solidFill>
                <a:latin typeface="Comic Sans MS" panose="030F0702030302020204" pitchFamily="66" charset="0"/>
              </a:defRPr>
            </a:lvl1pPr>
          </a:lstStyle>
          <a:p>
            <a:pPr lvl="0"/>
            <a:r>
              <a:rPr lang="en-GB"/>
              <a:t>Click to add salary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C11AA6-7CD9-74D5-2499-E00BF8393066}"/>
              </a:ext>
            </a:extLst>
          </p:cNvPr>
          <p:cNvSpPr/>
          <p:nvPr userDrawn="1"/>
        </p:nvSpPr>
        <p:spPr>
          <a:xfrm>
            <a:off x="1850627" y="5537805"/>
            <a:ext cx="6925470" cy="8510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02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k 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evron 7"/>
          <p:cNvSpPr/>
          <p:nvPr/>
        </p:nvSpPr>
        <p:spPr>
          <a:xfrm>
            <a:off x="194219" y="188640"/>
            <a:ext cx="1731807" cy="792088"/>
          </a:xfrm>
          <a:prstGeom prst="chevron">
            <a:avLst/>
          </a:prstGeom>
          <a:solidFill>
            <a:srgbClr val="FF00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Mark it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15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 term retriev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evron 7"/>
          <p:cNvSpPr/>
          <p:nvPr/>
        </p:nvSpPr>
        <p:spPr>
          <a:xfrm>
            <a:off x="194219" y="188640"/>
            <a:ext cx="1731807" cy="792088"/>
          </a:xfrm>
          <a:prstGeom prst="chevron">
            <a:avLst/>
          </a:prstGeom>
          <a:solidFill>
            <a:srgbClr val="FFC000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Short term Retrieval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346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arning go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59837292"/>
              </p:ext>
            </p:extLst>
          </p:nvPr>
        </p:nvGraphicFramePr>
        <p:xfrm>
          <a:off x="0" y="1579"/>
          <a:ext cx="9144000" cy="6856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79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7578">
                <a:tc gridSpan="6"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What</a:t>
                      </a:r>
                      <a:r>
                        <a:rPr lang="en-GB" sz="3600" baseline="0" dirty="0"/>
                        <a:t> are we</a:t>
                      </a:r>
                      <a:r>
                        <a:rPr lang="en-GB" sz="3600" dirty="0"/>
                        <a:t> LEARNING?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26">
                <a:tc gridSpan="6">
                  <a:txBody>
                    <a:bodyPr/>
                    <a:lstStyle/>
                    <a:p>
                      <a:endParaRPr lang="en-GB" sz="8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008">
                <a:tc gridSpan="6">
                  <a:txBody>
                    <a:bodyPr/>
                    <a:lstStyle/>
                    <a:p>
                      <a:pPr algn="ctr"/>
                      <a:r>
                        <a:rPr lang="en-GB" sz="2800" b="1" dirty="0"/>
                        <a:t>BIG QUESTION?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26">
                <a:tc gridSpan="6">
                  <a:txBody>
                    <a:bodyPr/>
                    <a:lstStyle/>
                    <a:p>
                      <a:pPr algn="ctr"/>
                      <a:endParaRPr lang="en-GB" sz="8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4419">
                <a:tc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endParaRPr lang="en-GB" sz="18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u="none" baseline="0" dirty="0"/>
                        <a:t>Links</a:t>
                      </a:r>
                    </a:p>
                    <a:p>
                      <a:pPr algn="ctr"/>
                      <a:endParaRPr lang="en-GB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u="none" baseline="0" dirty="0"/>
                        <a:t> </a:t>
                      </a:r>
                      <a:r>
                        <a:rPr lang="en-GB" sz="2400" b="1" u="none" baseline="0" dirty="0"/>
                        <a:t>Key concepts</a:t>
                      </a:r>
                    </a:p>
                    <a:p>
                      <a:pPr algn="ctr"/>
                      <a:endParaRPr lang="en-GB" sz="18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u="sn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baseline="0" dirty="0"/>
                        <a:t>Powerful</a:t>
                      </a:r>
                    </a:p>
                    <a:p>
                      <a:pPr algn="l"/>
                      <a:r>
                        <a:rPr lang="en-GB" sz="2000" b="1" baseline="0" dirty="0"/>
                        <a:t>language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9363">
                <a:tc gridSpan="2"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endParaRPr lang="en-GB" sz="18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2000" b="1" baseline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2400" b="0" baseline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2400" b="0" baseline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2400" b="0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3200" b="1" u="none" baseline="0" dirty="0"/>
                        <a:t>Skills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24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2000" b="1" u="sn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7" name="Picture 26" descr="C:\Users\lwo\OneDrive - Archway Learning Trust\Logo Circl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46" y="966063"/>
            <a:ext cx="792984" cy="74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07" y="2130177"/>
            <a:ext cx="929462" cy="95912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349" y="2089196"/>
            <a:ext cx="964709" cy="100010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516" y="2113222"/>
            <a:ext cx="957887" cy="99303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3" name="Chevron 22"/>
          <p:cNvSpPr/>
          <p:nvPr/>
        </p:nvSpPr>
        <p:spPr>
          <a:xfrm>
            <a:off x="176006" y="67476"/>
            <a:ext cx="1449593" cy="551360"/>
          </a:xfrm>
          <a:prstGeom prst="chevron">
            <a:avLst/>
          </a:prstGeom>
          <a:solidFill>
            <a:srgbClr val="7030A0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0" tIns="45715" rIns="91430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Learning Goals</a:t>
            </a:r>
          </a:p>
        </p:txBody>
      </p:sp>
    </p:spTree>
    <p:extLst>
      <p:ext uri="{BB962C8B-B14F-4D97-AF65-F5344CB8AC3E}">
        <p14:creationId xmlns:p14="http://schemas.microsoft.com/office/powerpoint/2010/main" val="162248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ke it st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evron 7"/>
          <p:cNvSpPr/>
          <p:nvPr/>
        </p:nvSpPr>
        <p:spPr>
          <a:xfrm>
            <a:off x="194219" y="188640"/>
            <a:ext cx="1731807" cy="792088"/>
          </a:xfrm>
          <a:prstGeom prst="chevron">
            <a:avLst/>
          </a:prstGeom>
          <a:solidFill>
            <a:srgbClr val="C0B3D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ea typeface="Calibri"/>
                <a:cs typeface="Times New Roman"/>
              </a:rPr>
              <a:t>Make it stick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124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475656" y="188640"/>
            <a:ext cx="7200800" cy="79208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926027" y="188640"/>
            <a:ext cx="6760774" cy="79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1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fld id="{E2E1B191-1D55-49D1-9C17-6FA6B53D72EA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fld id="{A4388AC0-3575-4217-B5F7-619F8B7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4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701" r:id="rId13"/>
    <p:sldLayoutId id="2147483702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fld id="{3058B5EA-6C48-449E-938C-48D3777E6206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927F384-CA92-446D-99E2-DF82E8D23D8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52400" algn="ctr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>
              <a:solidFill>
                <a:srgbClr val="FFFFFF"/>
              </a:solidFill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527"/>
          <a:stretch/>
        </p:blipFill>
        <p:spPr>
          <a:xfrm>
            <a:off x="8172404" y="5800491"/>
            <a:ext cx="813547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9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703" r:id="rId12"/>
    <p:sldLayoutId id="2147483704" r:id="rId13"/>
    <p:sldLayoutId id="2147483705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4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68578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6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5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16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06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95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6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75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65" indent="-171446" algn="l" defTabSz="68578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9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3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20" algn="l" defTabSz="68578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977A4-946E-55A0-E73F-20B400BE0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68580" tIns="34290" rIns="68580" bIns="34290" anchor="t"/>
          <a:lstStyle/>
          <a:p>
            <a:pPr marL="170974" indent="-170974"/>
            <a:r>
              <a:rPr lang="en-GB" dirty="0">
                <a:latin typeface="Comic Sans MS"/>
              </a:rPr>
              <a:t>Intensive Care Consultant &amp; Deputy Medical Director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D5844C-8A95-4E3E-8605-09418C3022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68580" tIns="34290" rIns="68580" bIns="34290" anchor="t"/>
          <a:lstStyle/>
          <a:p>
            <a:pPr marL="170974" indent="-170974"/>
            <a:r>
              <a:rPr lang="en-GB">
                <a:latin typeface="Comic Sans MS"/>
              </a:rPr>
              <a:t>Treatments for patients</a:t>
            </a:r>
          </a:p>
          <a:p>
            <a:pPr marL="170974" indent="-170974"/>
            <a:r>
              <a:rPr lang="en-GB">
                <a:latin typeface="Comic Sans MS"/>
              </a:rPr>
              <a:t>Does of medications</a:t>
            </a:r>
            <a:endParaRPr lang="en-GB"/>
          </a:p>
          <a:p>
            <a:pPr marL="170974" indent="-170974"/>
            <a:r>
              <a:rPr lang="en-GB">
                <a:latin typeface="Comic Sans MS"/>
              </a:rPr>
              <a:t>Review of charts &amp; graphs</a:t>
            </a:r>
          </a:p>
          <a:p>
            <a:pPr marL="170974" indent="-170974"/>
            <a:endParaRPr lang="en-GB">
              <a:latin typeface="Comic Sans MS"/>
            </a:endParaRPr>
          </a:p>
          <a:p>
            <a:pPr marL="170974" indent="-170974"/>
            <a:r>
              <a:rPr lang="en-GB">
                <a:latin typeface="Comic Sans MS"/>
              </a:rPr>
              <a:t>Statistics to understand research</a:t>
            </a:r>
          </a:p>
          <a:p>
            <a:pPr marL="170974" indent="-170974"/>
            <a:r>
              <a:rPr lang="en-GB">
                <a:latin typeface="Comic Sans MS"/>
              </a:rPr>
              <a:t>Spending and forecasting of multimillion pound budgets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EA43D2-83D4-EB7D-1F11-3FFA93ABA8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68580" tIns="34290" rIns="68580" bIns="34290" anchor="t"/>
          <a:lstStyle/>
          <a:p>
            <a:pPr marL="170974" indent="-170974"/>
            <a:r>
              <a:rPr lang="en-GB">
                <a:latin typeface="Comic Sans MS"/>
              </a:rPr>
              <a:t>Healing people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62CA7E-2AEA-B8D1-EC9D-E950B98187E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05658" y="5734976"/>
            <a:ext cx="1109813" cy="637077"/>
          </a:xfrm>
          <a:prstGeom prst="rect">
            <a:avLst/>
          </a:prstGeo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GB" sz="1350" dirty="0">
                <a:solidFill>
                  <a:srgbClr val="002060"/>
                </a:solidFill>
                <a:latin typeface="Comic Sans MS"/>
              </a:rPr>
              <a:t>Top Grades at GCSE</a:t>
            </a:r>
            <a:endParaRPr lang="en-GB" sz="1350" dirty="0">
              <a:solidFill>
                <a:srgbClr val="002060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D1F8C9-B282-E035-E847-DA44BC039AF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27886" y="5734976"/>
            <a:ext cx="2203451" cy="637077"/>
          </a:xfrm>
          <a:prstGeom prst="rect">
            <a:avLst/>
          </a:prstGeo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GB" sz="1350" dirty="0">
                <a:solidFill>
                  <a:srgbClr val="002060"/>
                </a:solidFill>
                <a:latin typeface="Comic Sans MS"/>
              </a:rPr>
              <a:t>Top A-levels</a:t>
            </a:r>
          </a:p>
          <a:p>
            <a:pPr marL="0" indent="0">
              <a:buNone/>
            </a:pPr>
            <a:r>
              <a:rPr lang="en-GB" sz="1350" dirty="0">
                <a:solidFill>
                  <a:srgbClr val="002060"/>
                </a:solidFill>
                <a:latin typeface="Comic Sans MS"/>
              </a:rPr>
              <a:t>(</a:t>
            </a:r>
            <a:r>
              <a:rPr lang="en-GB" sz="1350" dirty="0" err="1">
                <a:solidFill>
                  <a:srgbClr val="002060"/>
                </a:solidFill>
                <a:latin typeface="Comic Sans MS"/>
              </a:rPr>
              <a:t>inc</a:t>
            </a:r>
            <a:r>
              <a:rPr lang="en-GB" sz="1350" dirty="0">
                <a:solidFill>
                  <a:srgbClr val="002060"/>
                </a:solidFill>
                <a:latin typeface="Comic Sans MS"/>
              </a:rPr>
              <a:t> biology &amp; chemistry) </a:t>
            </a:r>
            <a:endParaRPr lang="en-GB" sz="1350" dirty="0">
              <a:solidFill>
                <a:srgbClr val="002060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BF1B794-E5E6-3074-71E7-E5E93B0A77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43753" y="5887422"/>
            <a:ext cx="1415642" cy="332184"/>
          </a:xfrm>
          <a:prstGeom prst="rect">
            <a:avLst/>
          </a:prstGeo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GB" sz="1350" dirty="0">
                <a:solidFill>
                  <a:srgbClr val="002060"/>
                </a:solidFill>
                <a:latin typeface="Comic Sans MS"/>
              </a:rPr>
              <a:t>Medical Degree</a:t>
            </a:r>
            <a:endParaRPr lang="en-GB" sz="1350" dirty="0">
              <a:solidFill>
                <a:srgbClr val="00206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85BB26-59E3-AF8F-49A9-4C5EFD854D3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458320" y="5758966"/>
            <a:ext cx="1317778" cy="637077"/>
          </a:xfrm>
          <a:prstGeom prst="rect">
            <a:avLst/>
          </a:prstGeo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GB" sz="1350" dirty="0">
                <a:solidFill>
                  <a:srgbClr val="002060"/>
                </a:solidFill>
                <a:latin typeface="Comic Sans MS"/>
              </a:rPr>
              <a:t>Post Graduate Training</a:t>
            </a:r>
            <a:endParaRPr lang="en-GB" sz="1350" dirty="0">
              <a:solidFill>
                <a:srgbClr val="002060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419ACE-A1E6-E67C-163F-45A395143D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0009" y="4740506"/>
            <a:ext cx="2203450" cy="442912"/>
          </a:xfrm>
        </p:spPr>
        <p:txBody>
          <a:bodyPr/>
          <a:lstStyle/>
          <a:p>
            <a:r>
              <a:rPr lang="en-GB" sz="1350" dirty="0"/>
              <a:t>£86, 427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E99821-C111-096E-492F-E6F475BAE575}"/>
              </a:ext>
            </a:extLst>
          </p:cNvPr>
          <p:cNvCxnSpPr>
            <a:cxnSpLocks/>
          </p:cNvCxnSpPr>
          <p:nvPr/>
        </p:nvCxnSpPr>
        <p:spPr>
          <a:xfrm>
            <a:off x="2884191" y="5973271"/>
            <a:ext cx="343696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8BDF73-3222-2A66-BDF3-83FA51888B65}"/>
              </a:ext>
            </a:extLst>
          </p:cNvPr>
          <p:cNvCxnSpPr>
            <a:cxnSpLocks/>
          </p:cNvCxnSpPr>
          <p:nvPr/>
        </p:nvCxnSpPr>
        <p:spPr>
          <a:xfrm>
            <a:off x="5254869" y="5973271"/>
            <a:ext cx="343696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800F6B6-DC81-B102-52ED-C3A3AB80BBE8}"/>
              </a:ext>
            </a:extLst>
          </p:cNvPr>
          <p:cNvCxnSpPr>
            <a:cxnSpLocks/>
          </p:cNvCxnSpPr>
          <p:nvPr/>
        </p:nvCxnSpPr>
        <p:spPr>
          <a:xfrm>
            <a:off x="6993675" y="5973271"/>
            <a:ext cx="343696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55A6D9AE-536E-5744-FFB6-16476B6AFA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53" r="10773"/>
          <a:stretch>
            <a:fillRect/>
          </a:stretch>
        </p:blipFill>
        <p:spPr>
          <a:xfrm>
            <a:off x="351000" y="1694250"/>
            <a:ext cx="2454754" cy="209738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96350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10 and 25?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8842D9C-648F-4BFA-8B84-D31DACE5A9FB}"/>
              </a:ext>
            </a:extLst>
          </p:cNvPr>
          <p:cNvSpPr/>
          <p:nvPr/>
        </p:nvSpPr>
        <p:spPr>
          <a:xfrm>
            <a:off x="827584" y="3861048"/>
            <a:ext cx="864096" cy="8640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B2A3EA3-19EA-472B-A106-37E027963564}"/>
              </a:ext>
            </a:extLst>
          </p:cNvPr>
          <p:cNvSpPr/>
          <p:nvPr/>
        </p:nvSpPr>
        <p:spPr>
          <a:xfrm>
            <a:off x="827584" y="4941168"/>
            <a:ext cx="864096" cy="86409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0E4C73-ECA8-41E3-9229-19440827EAFE}"/>
              </a:ext>
            </a:extLst>
          </p:cNvPr>
          <p:cNvSpPr/>
          <p:nvPr/>
        </p:nvSpPr>
        <p:spPr>
          <a:xfrm>
            <a:off x="4694658" y="4944042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C94590-9D57-46F5-92BA-79B4FD9D9592}"/>
              </a:ext>
            </a:extLst>
          </p:cNvPr>
          <p:cNvSpPr/>
          <p:nvPr/>
        </p:nvSpPr>
        <p:spPr>
          <a:xfrm>
            <a:off x="4694658" y="386104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612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10 and 25?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solidFill>
            <a:srgbClr val="9842B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C13270D-1131-4944-A7D4-152AF07613DB}"/>
              </a:ext>
            </a:extLst>
          </p:cNvPr>
          <p:cNvSpPr/>
          <p:nvPr/>
        </p:nvSpPr>
        <p:spPr>
          <a:xfrm>
            <a:off x="827584" y="3861048"/>
            <a:ext cx="864096" cy="8640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4A19E28-5483-4479-A72E-58C26365CF6F}"/>
              </a:ext>
            </a:extLst>
          </p:cNvPr>
          <p:cNvSpPr/>
          <p:nvPr/>
        </p:nvSpPr>
        <p:spPr>
          <a:xfrm>
            <a:off x="827584" y="4941168"/>
            <a:ext cx="864096" cy="86409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06F9460-AABA-473F-AFE9-2D0DF372CFC0}"/>
              </a:ext>
            </a:extLst>
          </p:cNvPr>
          <p:cNvSpPr/>
          <p:nvPr/>
        </p:nvSpPr>
        <p:spPr>
          <a:xfrm>
            <a:off x="4694658" y="4944042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68A7D4-A29C-44F2-A7EF-7E4EE5CFE15C}"/>
              </a:ext>
            </a:extLst>
          </p:cNvPr>
          <p:cNvSpPr/>
          <p:nvPr/>
        </p:nvSpPr>
        <p:spPr>
          <a:xfrm>
            <a:off x="4694658" y="386104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764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24 and 36?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341BA7-1D6A-42C1-BD53-7C12A4EDDCCC}"/>
              </a:ext>
            </a:extLst>
          </p:cNvPr>
          <p:cNvSpPr/>
          <p:nvPr/>
        </p:nvSpPr>
        <p:spPr>
          <a:xfrm>
            <a:off x="827584" y="3861048"/>
            <a:ext cx="864096" cy="8640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FB744F-E193-4966-973D-03540F470A9F}"/>
              </a:ext>
            </a:extLst>
          </p:cNvPr>
          <p:cNvSpPr/>
          <p:nvPr/>
        </p:nvSpPr>
        <p:spPr>
          <a:xfrm>
            <a:off x="827584" y="4941168"/>
            <a:ext cx="864096" cy="86409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E4F1270-9329-41E8-B084-E3F8B806DB86}"/>
              </a:ext>
            </a:extLst>
          </p:cNvPr>
          <p:cNvSpPr/>
          <p:nvPr/>
        </p:nvSpPr>
        <p:spPr>
          <a:xfrm>
            <a:off x="4694658" y="4944042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5C07680-B825-453B-A8FA-2FEF287C1923}"/>
              </a:ext>
            </a:extLst>
          </p:cNvPr>
          <p:cNvSpPr/>
          <p:nvPr/>
        </p:nvSpPr>
        <p:spPr>
          <a:xfrm>
            <a:off x="4694658" y="386104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619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24 and 36?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solidFill>
            <a:srgbClr val="9842B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F0DC09-3689-4291-8AEA-3D213274348F}"/>
              </a:ext>
            </a:extLst>
          </p:cNvPr>
          <p:cNvSpPr/>
          <p:nvPr/>
        </p:nvSpPr>
        <p:spPr>
          <a:xfrm>
            <a:off x="827584" y="3861048"/>
            <a:ext cx="864096" cy="8640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191F0AC-E0AB-4F9C-8E0D-5846F4E2F4F0}"/>
              </a:ext>
            </a:extLst>
          </p:cNvPr>
          <p:cNvSpPr/>
          <p:nvPr/>
        </p:nvSpPr>
        <p:spPr>
          <a:xfrm>
            <a:off x="827584" y="4941168"/>
            <a:ext cx="864096" cy="86409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66FABC-3857-4382-B268-5770CF28083F}"/>
              </a:ext>
            </a:extLst>
          </p:cNvPr>
          <p:cNvSpPr/>
          <p:nvPr/>
        </p:nvSpPr>
        <p:spPr>
          <a:xfrm>
            <a:off x="4694658" y="4944042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D5C579B-79E1-49B4-9CB1-259BAF4C1A25}"/>
              </a:ext>
            </a:extLst>
          </p:cNvPr>
          <p:cNvSpPr/>
          <p:nvPr/>
        </p:nvSpPr>
        <p:spPr>
          <a:xfrm>
            <a:off x="4694658" y="386104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559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57717" y="308887"/>
            <a:ext cx="6760774" cy="792088"/>
          </a:xfrm>
        </p:spPr>
        <p:txBody>
          <a:bodyPr/>
          <a:lstStyle/>
          <a:p>
            <a:r>
              <a:rPr lang="en-GB" dirty="0"/>
              <a:t>Simplifying Ratios</a:t>
            </a:r>
          </a:p>
        </p:txBody>
      </p:sp>
      <p:sp>
        <p:nvSpPr>
          <p:cNvPr id="3" name="Rectangle 2"/>
          <p:cNvSpPr/>
          <p:nvPr/>
        </p:nvSpPr>
        <p:spPr>
          <a:xfrm>
            <a:off x="754863" y="1690929"/>
            <a:ext cx="1083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+mn-lt"/>
              </a:rPr>
              <a:t>Simplify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5328084" y="1754736"/>
            <a:ext cx="3240360" cy="1152128"/>
          </a:xfrm>
          <a:prstGeom prst="wedgeEllipseCallout">
            <a:avLst>
              <a:gd name="adj1" fmla="val -58666"/>
              <a:gd name="adj2" fmla="val 1839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What’s the highest common factor of 16 and 20?</a:t>
            </a:r>
          </a:p>
        </p:txBody>
      </p:sp>
      <p:sp>
        <p:nvSpPr>
          <p:cNvPr id="5" name="Explosion 2 4"/>
          <p:cNvSpPr/>
          <p:nvPr/>
        </p:nvSpPr>
        <p:spPr>
          <a:xfrm>
            <a:off x="7128284" y="2569702"/>
            <a:ext cx="1368152" cy="1454676"/>
          </a:xfrm>
          <a:prstGeom prst="irregularSeal2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4932040" y="3721830"/>
            <a:ext cx="4032448" cy="1723394"/>
          </a:xfrm>
          <a:prstGeom prst="cloudCallout">
            <a:avLst>
              <a:gd name="adj1" fmla="val -71600"/>
              <a:gd name="adj2" fmla="val -85587"/>
            </a:avLst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So divide both numbers by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11857" y="2113618"/>
                <a:ext cx="293959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dirty="0" smtClean="0">
                          <a:latin typeface="Cambria Math" panose="02040503050406030204" pitchFamily="18" charset="0"/>
                        </a:rPr>
                        <m:t>16 : 20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857" y="2113618"/>
                <a:ext cx="2939591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97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12" y="232805"/>
            <a:ext cx="6760774" cy="792088"/>
          </a:xfrm>
        </p:spPr>
        <p:txBody>
          <a:bodyPr/>
          <a:lstStyle/>
          <a:p>
            <a:r>
              <a:rPr lang="en-GB" dirty="0"/>
              <a:t>Simplifying Ratios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7921" y="2312357"/>
                <a:ext cx="293959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dirty="0" smtClean="0">
                          <a:latin typeface="Cambria Math" panose="02040503050406030204" pitchFamily="18" charset="0"/>
                        </a:rPr>
                        <m:t>16 : 20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921" y="2312357"/>
                <a:ext cx="2939591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915701" y="1889843"/>
            <a:ext cx="1083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+mn-lt"/>
              </a:rPr>
              <a:t>Simplify</a:t>
            </a:r>
          </a:p>
        </p:txBody>
      </p:sp>
      <p:sp>
        <p:nvSpPr>
          <p:cNvPr id="5" name="Curved Left Arrow 4"/>
          <p:cNvSpPr/>
          <p:nvPr/>
        </p:nvSpPr>
        <p:spPr>
          <a:xfrm>
            <a:off x="5580112" y="2696433"/>
            <a:ext cx="432048" cy="144016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flipH="1">
            <a:off x="2970380" y="2699809"/>
            <a:ext cx="432097" cy="144016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9570" y="3154903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÷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74447" y="3154903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÷ 4</a:t>
            </a:r>
          </a:p>
        </p:txBody>
      </p:sp>
      <p:sp>
        <p:nvSpPr>
          <p:cNvPr id="9" name="Rectangle 8"/>
          <p:cNvSpPr/>
          <p:nvPr/>
        </p:nvSpPr>
        <p:spPr>
          <a:xfrm>
            <a:off x="3725270" y="3678123"/>
            <a:ext cx="9284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4 :</a:t>
            </a:r>
            <a:endParaRPr lang="en-GB" sz="4800" dirty="0"/>
          </a:p>
        </p:txBody>
      </p:sp>
      <p:sp>
        <p:nvSpPr>
          <p:cNvPr id="10" name="Rectangle 9"/>
          <p:cNvSpPr/>
          <p:nvPr/>
        </p:nvSpPr>
        <p:spPr>
          <a:xfrm>
            <a:off x="4653729" y="3678123"/>
            <a:ext cx="5597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5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13576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57717" y="338033"/>
            <a:ext cx="6760774" cy="792088"/>
          </a:xfrm>
        </p:spPr>
        <p:txBody>
          <a:bodyPr/>
          <a:lstStyle/>
          <a:p>
            <a:r>
              <a:rPr lang="en-GB" dirty="0"/>
              <a:t>Simplifying Ratios</a:t>
            </a:r>
          </a:p>
        </p:txBody>
      </p:sp>
      <p:sp>
        <p:nvSpPr>
          <p:cNvPr id="3" name="Rectangle 2"/>
          <p:cNvSpPr/>
          <p:nvPr/>
        </p:nvSpPr>
        <p:spPr>
          <a:xfrm>
            <a:off x="934972" y="1770705"/>
            <a:ext cx="1083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+mn-lt"/>
              </a:rPr>
              <a:t>Simplify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5328084" y="1970760"/>
            <a:ext cx="3240360" cy="1152128"/>
          </a:xfrm>
          <a:prstGeom prst="wedgeEllipseCallout">
            <a:avLst>
              <a:gd name="adj1" fmla="val -58666"/>
              <a:gd name="adj2" fmla="val 1839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What’s the highest common factor of 6 and 27?</a:t>
            </a:r>
          </a:p>
        </p:txBody>
      </p:sp>
      <p:sp>
        <p:nvSpPr>
          <p:cNvPr id="5" name="Explosion 2 4"/>
          <p:cNvSpPr/>
          <p:nvPr/>
        </p:nvSpPr>
        <p:spPr>
          <a:xfrm>
            <a:off x="7128284" y="2785726"/>
            <a:ext cx="1368152" cy="1454676"/>
          </a:xfrm>
          <a:prstGeom prst="irregularSeal2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4932040" y="3937854"/>
            <a:ext cx="4032448" cy="1723394"/>
          </a:xfrm>
          <a:prstGeom prst="cloudCallout">
            <a:avLst>
              <a:gd name="adj1" fmla="val -71600"/>
              <a:gd name="adj2" fmla="val -85587"/>
            </a:avLst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So divide both numbers by 3</a:t>
            </a:r>
          </a:p>
        </p:txBody>
      </p:sp>
      <p:sp>
        <p:nvSpPr>
          <p:cNvPr id="7" name="Rectangle 6"/>
          <p:cNvSpPr/>
          <p:nvPr/>
        </p:nvSpPr>
        <p:spPr>
          <a:xfrm>
            <a:off x="2411857" y="2329642"/>
            <a:ext cx="29395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latin typeface="Comic Sans MS" panose="030F0702030302020204" pitchFamily="66" charset="0"/>
              </a:rPr>
              <a:t>6 : 27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01735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46750" y="171747"/>
            <a:ext cx="6760774" cy="792088"/>
          </a:xfrm>
        </p:spPr>
        <p:txBody>
          <a:bodyPr/>
          <a:lstStyle/>
          <a:p>
            <a:r>
              <a:rPr lang="en-GB" dirty="0"/>
              <a:t>Simplifying Ratios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75953" y="2168341"/>
                <a:ext cx="293959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dirty="0" smtClean="0">
                          <a:latin typeface="Cambria Math" panose="02040503050406030204" pitchFamily="18" charset="0"/>
                        </a:rPr>
                        <m:t>6 </m:t>
                      </m:r>
                      <m:r>
                        <a:rPr lang="en-GB" sz="4800" i="1" dirty="0"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GB" sz="4800" i="1" dirty="0" smtClean="0">
                          <a:latin typeface="Cambria Math" panose="02040503050406030204" pitchFamily="18" charset="0"/>
                        </a:rPr>
                        <m:t>27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953" y="2168341"/>
                <a:ext cx="2939591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549686" y="1768231"/>
            <a:ext cx="1083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+mn-lt"/>
              </a:rPr>
              <a:t>Simplify</a:t>
            </a:r>
          </a:p>
        </p:txBody>
      </p:sp>
      <p:sp>
        <p:nvSpPr>
          <p:cNvPr id="5" name="Curved Left Arrow 4"/>
          <p:cNvSpPr/>
          <p:nvPr/>
        </p:nvSpPr>
        <p:spPr>
          <a:xfrm>
            <a:off x="5868144" y="2552417"/>
            <a:ext cx="432048" cy="144016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flipH="1">
            <a:off x="3258412" y="2555793"/>
            <a:ext cx="432097" cy="144016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5980" y="2972737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÷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77831" y="2966747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solidFill>
                  <a:srgbClr val="FF0000"/>
                </a:solidFill>
                <a:latin typeface="Comic Sans MS" panose="030F0702030302020204" pitchFamily="66" charset="0"/>
              </a:rPr>
              <a:t>÷ 3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13302" y="3534107"/>
            <a:ext cx="9284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2 :</a:t>
            </a:r>
            <a:endParaRPr lang="en-GB" sz="4800" dirty="0"/>
          </a:p>
        </p:txBody>
      </p:sp>
      <p:sp>
        <p:nvSpPr>
          <p:cNvPr id="10" name="Rectangle 9"/>
          <p:cNvSpPr/>
          <p:nvPr/>
        </p:nvSpPr>
        <p:spPr>
          <a:xfrm>
            <a:off x="4941761" y="3534107"/>
            <a:ext cx="5597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9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24349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27218" y="1787236"/>
                <a:ext cx="2789225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16 :8 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218" y="1787236"/>
                <a:ext cx="2789225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616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45327" y="1814945"/>
                <a:ext cx="4095673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16 :8 :2 </m:t>
                      </m:r>
                    </m:oMath>
                  </m:oMathPara>
                </a14:m>
                <a:endParaRPr kumimoji="0" lang="en-GB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327" y="1814945"/>
                <a:ext cx="4095673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0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EA4CF6-F58B-4F3A-8B08-F7F4C24F3D4E}"/>
              </a:ext>
            </a:extLst>
          </p:cNvPr>
          <p:cNvSpPr txBox="1"/>
          <p:nvPr/>
        </p:nvSpPr>
        <p:spPr>
          <a:xfrm>
            <a:off x="88597" y="4367731"/>
            <a:ext cx="6419130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15" dirty="0"/>
              <a:t>What is the ratio of         </a:t>
            </a:r>
            <a:r>
              <a:rPr lang="en-GB" sz="2215" b="1" dirty="0"/>
              <a:t>Triangles</a:t>
            </a:r>
            <a:r>
              <a:rPr lang="en-GB" sz="2215" dirty="0"/>
              <a:t> to </a:t>
            </a:r>
            <a:r>
              <a:rPr lang="en-GB" sz="2215" b="1" dirty="0"/>
              <a:t>Squares   </a:t>
            </a:r>
            <a:r>
              <a:rPr lang="en-GB" sz="2215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980F67-8F7C-434E-9F76-FE01226FBB24}"/>
              </a:ext>
            </a:extLst>
          </p:cNvPr>
          <p:cNvSpPr txBox="1"/>
          <p:nvPr/>
        </p:nvSpPr>
        <p:spPr>
          <a:xfrm>
            <a:off x="3804762" y="4709303"/>
            <a:ext cx="1564852" cy="944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539" dirty="0"/>
              <a:t>3 : 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9479C4-4CC7-414D-B37F-8C9EA8FC19E8}"/>
              </a:ext>
            </a:extLst>
          </p:cNvPr>
          <p:cNvSpPr txBox="1"/>
          <p:nvPr/>
        </p:nvSpPr>
        <p:spPr>
          <a:xfrm>
            <a:off x="247588" y="5743600"/>
            <a:ext cx="3528210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15" dirty="0"/>
              <a:t>We can </a:t>
            </a:r>
            <a:r>
              <a:rPr lang="en-GB" sz="2215" b="1" dirty="0"/>
              <a:t>simplify</a:t>
            </a:r>
            <a:r>
              <a:rPr lang="en-GB" sz="2215" dirty="0"/>
              <a:t> this ratio.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F2B3E9-B7B4-4117-AB06-78CF5256BB85}"/>
              </a:ext>
            </a:extLst>
          </p:cNvPr>
          <p:cNvSpPr txBox="1"/>
          <p:nvPr/>
        </p:nvSpPr>
        <p:spPr>
          <a:xfrm>
            <a:off x="3804762" y="5928503"/>
            <a:ext cx="1564852" cy="944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539" dirty="0"/>
              <a:t>1 : 3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9792FA6-F2ED-44BB-954C-19250F3741CC}"/>
              </a:ext>
            </a:extLst>
          </p:cNvPr>
          <p:cNvSpPr/>
          <p:nvPr/>
        </p:nvSpPr>
        <p:spPr>
          <a:xfrm>
            <a:off x="4351606" y="5537480"/>
            <a:ext cx="447353" cy="45954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8" name="Rectangle: Rounded Corners 35">
            <a:extLst>
              <a:ext uri="{FF2B5EF4-FFF2-40B4-BE49-F238E27FC236}">
                <a16:creationId xmlns:a16="http://schemas.microsoft.com/office/drawing/2014/main" id="{7407FF25-287F-400F-9F6E-1D94B2A6B2C7}"/>
              </a:ext>
            </a:extLst>
          </p:cNvPr>
          <p:cNvSpPr/>
          <p:nvPr/>
        </p:nvSpPr>
        <p:spPr>
          <a:xfrm>
            <a:off x="6105379" y="5487589"/>
            <a:ext cx="2982351" cy="1275666"/>
          </a:xfrm>
          <a:prstGeom prst="roundRect">
            <a:avLst>
              <a:gd name="adj" fmla="val 10285"/>
            </a:avLst>
          </a:prstGeom>
          <a:solidFill>
            <a:schemeClr val="accent1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215" dirty="0">
                <a:solidFill>
                  <a:prstClr val="black"/>
                </a:solidFill>
              </a:rPr>
              <a:t>“For every triangle </a:t>
            </a:r>
          </a:p>
          <a:p>
            <a:pPr lvl="0" algn="ctr"/>
            <a:r>
              <a:rPr lang="en-GB" sz="2215" dirty="0">
                <a:solidFill>
                  <a:prstClr val="black"/>
                </a:solidFill>
              </a:rPr>
              <a:t>there are 3 squares.”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758FDF1-4C36-454B-AE88-DD7D056AA9DA}"/>
              </a:ext>
            </a:extLst>
          </p:cNvPr>
          <p:cNvSpPr/>
          <p:nvPr/>
        </p:nvSpPr>
        <p:spPr>
          <a:xfrm rot="2212678">
            <a:off x="1603123" y="830324"/>
            <a:ext cx="2364376" cy="336938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AE1EF60-5F1D-41D9-8FF6-7A8841356914}"/>
              </a:ext>
            </a:extLst>
          </p:cNvPr>
          <p:cNvSpPr/>
          <p:nvPr/>
        </p:nvSpPr>
        <p:spPr>
          <a:xfrm rot="20546333">
            <a:off x="1768545" y="1704026"/>
            <a:ext cx="724743" cy="488413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B463D35C-F13B-4DFB-8218-88D0E4D11535}"/>
              </a:ext>
            </a:extLst>
          </p:cNvPr>
          <p:cNvSpPr/>
          <p:nvPr/>
        </p:nvSpPr>
        <p:spPr>
          <a:xfrm rot="298194">
            <a:off x="5740513" y="3319711"/>
            <a:ext cx="598967" cy="590975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2075A5-82C1-4203-B1EB-F34256156270}"/>
              </a:ext>
            </a:extLst>
          </p:cNvPr>
          <p:cNvSpPr/>
          <p:nvPr/>
        </p:nvSpPr>
        <p:spPr>
          <a:xfrm rot="7615667">
            <a:off x="3324258" y="1736478"/>
            <a:ext cx="582362" cy="5128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EEF6B3-448C-4353-92AF-5B8FAB1ACBAF}"/>
              </a:ext>
            </a:extLst>
          </p:cNvPr>
          <p:cNvSpPr/>
          <p:nvPr/>
        </p:nvSpPr>
        <p:spPr>
          <a:xfrm rot="4602381">
            <a:off x="5328051" y="1633736"/>
            <a:ext cx="527049" cy="4120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8EAC0E-8FDC-4B34-B98C-09C7A333C0C5}"/>
              </a:ext>
            </a:extLst>
          </p:cNvPr>
          <p:cNvSpPr/>
          <p:nvPr/>
        </p:nvSpPr>
        <p:spPr>
          <a:xfrm rot="19717033">
            <a:off x="2022336" y="2612624"/>
            <a:ext cx="543617" cy="5056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248348-4C8B-4FC0-B2A3-AA18244D32EA}"/>
              </a:ext>
            </a:extLst>
          </p:cNvPr>
          <p:cNvSpPr/>
          <p:nvPr/>
        </p:nvSpPr>
        <p:spPr>
          <a:xfrm rot="4725409">
            <a:off x="4246801" y="3305981"/>
            <a:ext cx="483253" cy="3822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D79416A-6C96-41D4-8E7E-594D832931D0}"/>
              </a:ext>
            </a:extLst>
          </p:cNvPr>
          <p:cNvSpPr/>
          <p:nvPr/>
        </p:nvSpPr>
        <p:spPr>
          <a:xfrm rot="5193186">
            <a:off x="4958995" y="1575431"/>
            <a:ext cx="1223638" cy="400842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D942F15-6551-4C3A-AFBB-98D8946BE8C4}"/>
              </a:ext>
            </a:extLst>
          </p:cNvPr>
          <p:cNvSpPr/>
          <p:nvPr/>
        </p:nvSpPr>
        <p:spPr>
          <a:xfrm rot="5193186">
            <a:off x="5050931" y="367711"/>
            <a:ext cx="1717016" cy="341493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7D5E81-C4DF-4CC3-8150-596E8CC036B8}"/>
              </a:ext>
            </a:extLst>
          </p:cNvPr>
          <p:cNvSpPr/>
          <p:nvPr/>
        </p:nvSpPr>
        <p:spPr>
          <a:xfrm rot="7615667">
            <a:off x="2877778" y="2548299"/>
            <a:ext cx="516295" cy="4742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A6EDAC8-E32B-4476-A4F9-921BD4FDDCD6}"/>
              </a:ext>
            </a:extLst>
          </p:cNvPr>
          <p:cNvSpPr/>
          <p:nvPr/>
        </p:nvSpPr>
        <p:spPr>
          <a:xfrm rot="20255035">
            <a:off x="4554205" y="1905553"/>
            <a:ext cx="724743" cy="488413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7AA374-718A-4FF9-8592-443A34ED218B}"/>
              </a:ext>
            </a:extLst>
          </p:cNvPr>
          <p:cNvSpPr/>
          <p:nvPr/>
        </p:nvSpPr>
        <p:spPr>
          <a:xfrm rot="1853907">
            <a:off x="6896612" y="1622525"/>
            <a:ext cx="435582" cy="49853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B0564D-7633-4941-8EBB-19849DC533A5}"/>
              </a:ext>
            </a:extLst>
          </p:cNvPr>
          <p:cNvSpPr/>
          <p:nvPr/>
        </p:nvSpPr>
        <p:spPr>
          <a:xfrm rot="1853907">
            <a:off x="6187206" y="2095244"/>
            <a:ext cx="435582" cy="49853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12796F-CFED-42F3-ADA7-4F40B66C29D9}"/>
              </a:ext>
            </a:extLst>
          </p:cNvPr>
          <p:cNvSpPr/>
          <p:nvPr/>
        </p:nvSpPr>
        <p:spPr>
          <a:xfrm rot="19298121">
            <a:off x="5146885" y="3153296"/>
            <a:ext cx="439952" cy="4385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1513945-99B1-4FA6-B960-D3A9CDE0FFF2}"/>
              </a:ext>
            </a:extLst>
          </p:cNvPr>
          <p:cNvSpPr/>
          <p:nvPr/>
        </p:nvSpPr>
        <p:spPr>
          <a:xfrm rot="6269285">
            <a:off x="6369098" y="3277457"/>
            <a:ext cx="527049" cy="4120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7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10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63416" y="1634836"/>
                <a:ext cx="5321970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40 :30 :10  </m:t>
                      </m:r>
                    </m:oMath>
                  </m:oMathPara>
                </a14:m>
                <a:endParaRPr kumimoji="0" lang="en-GB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416" y="1634836"/>
                <a:ext cx="5321970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19095" y="3851564"/>
                <a:ext cx="4810611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40 :30 :5  </m:t>
                      </m:r>
                    </m:oMath>
                  </m:oMathPara>
                </a14:m>
                <a:endParaRPr kumimoji="0" lang="en-GB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095" y="3851564"/>
                <a:ext cx="4810611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030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918" y="2571623"/>
            <a:ext cx="6760774" cy="792088"/>
          </a:xfrm>
        </p:spPr>
        <p:txBody>
          <a:bodyPr/>
          <a:lstStyle/>
          <a:p>
            <a:r>
              <a:rPr lang="en-GB" sz="5400" dirty="0"/>
              <a:t>Give an example of a ratio that can not be simplified </a:t>
            </a:r>
          </a:p>
        </p:txBody>
      </p:sp>
    </p:spTree>
    <p:extLst>
      <p:ext uri="{BB962C8B-B14F-4D97-AF65-F5344CB8AC3E}">
        <p14:creationId xmlns:p14="http://schemas.microsoft.com/office/powerpoint/2010/main" val="1064405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66500" y="1371598"/>
                <a:ext cx="3297056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£2 :60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𝑝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500" y="1371598"/>
                <a:ext cx="3297056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091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55663" y="1371598"/>
                <a:ext cx="4283930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2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𝑘𝑚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:60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𝑚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663" y="1371598"/>
                <a:ext cx="428393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5012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5810" y="1330035"/>
                <a:ext cx="8253926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2 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h𝑜𝑢𝑟𝑠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:60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𝑚𝑖𝑛𝑢𝑡𝑒𝑠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10" y="1330035"/>
                <a:ext cx="8253926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1960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5582" y="1385454"/>
                <a:ext cx="8253926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2 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h𝑜𝑢𝑟𝑠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:90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𝑚𝑖𝑛𝑢𝑡𝑒𝑠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82" y="1385454"/>
                <a:ext cx="8253926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2005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3399" y="1413163"/>
                <a:ext cx="8722003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2 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h𝑜𝑢𝑟𝑠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:105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𝑚𝑖𝑛𝑢𝑡𝑒𝑠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99" y="1413163"/>
                <a:ext cx="8722003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0542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30164" y="1510144"/>
                <a:ext cx="3788473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2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:105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64" y="1510144"/>
                <a:ext cx="3788473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3900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30164" y="1510144"/>
                <a:ext cx="4201728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2</m:t>
                      </m:r>
                      <m:sSup>
                        <m:sSup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  <m:sup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:105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64" y="1510144"/>
                <a:ext cx="420172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2188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6373" y="188640"/>
            <a:ext cx="6760774" cy="792088"/>
          </a:xfrm>
        </p:spPr>
        <p:txBody>
          <a:bodyPr/>
          <a:lstStyle/>
          <a:p>
            <a:r>
              <a:rPr lang="en-GB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30164" y="980728"/>
                <a:ext cx="4201728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5</m:t>
                      </m:r>
                      <m:sSup>
                        <m:sSup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  <m:sup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:100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64" y="980728"/>
                <a:ext cx="420172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30164" y="2895598"/>
                <a:ext cx="4201728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5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:100</m:t>
                      </m:r>
                      <m:sSup>
                        <m:sSup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  <m:sup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64" y="2895598"/>
                <a:ext cx="420172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05927" y="4710544"/>
                <a:ext cx="4250202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5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:100</m:t>
                      </m:r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𝑥𝑦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927" y="4710544"/>
                <a:ext cx="4250202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644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7" name="Content Placeholder 2"/>
          <p:cNvSpPr>
            <a:spLocks noGrp="1"/>
          </p:cNvSpPr>
          <p:nvPr/>
        </p:nvSpPr>
        <p:spPr bwMode="auto">
          <a:xfrm>
            <a:off x="313444" y="1100616"/>
            <a:ext cx="8713787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r>
              <a:rPr lang="en-GB" sz="2400" dirty="0"/>
              <a:t>Ben the painter needs 6 litres of dark purple, he uses 4 litres of red paint and 2 litres of blue paint</a:t>
            </a:r>
            <a:r>
              <a:rPr lang="en-GB" sz="2000" dirty="0"/>
              <a:t>.</a:t>
            </a:r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</p:txBody>
      </p: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2701518" y="2097543"/>
            <a:ext cx="936624" cy="1152525"/>
            <a:chOff x="1475656" y="3429000"/>
            <a:chExt cx="2594736" cy="3024336"/>
          </a:xfrm>
        </p:grpSpPr>
        <p:sp>
          <p:nvSpPr>
            <p:cNvPr id="83" name="Can 82"/>
            <p:cNvSpPr/>
            <p:nvPr/>
          </p:nvSpPr>
          <p:spPr>
            <a:xfrm>
              <a:off x="1475656" y="3429000"/>
              <a:ext cx="2159348" cy="3024336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1475656" y="4291312"/>
              <a:ext cx="360624" cy="1674632"/>
            </a:xfrm>
            <a:custGeom>
              <a:avLst/>
              <a:gdLst>
                <a:gd name="connsiteX0" fmla="*/ 0 w 355107"/>
                <a:gd name="connsiteY0" fmla="*/ 0 h 1526959"/>
                <a:gd name="connsiteX1" fmla="*/ 355107 w 355107"/>
                <a:gd name="connsiteY1" fmla="*/ 97654 h 1526959"/>
                <a:gd name="connsiteX2" fmla="*/ 355107 w 355107"/>
                <a:gd name="connsiteY2" fmla="*/ 1526959 h 1526959"/>
                <a:gd name="connsiteX3" fmla="*/ 0 w 355107"/>
                <a:gd name="connsiteY3" fmla="*/ 1402672 h 1526959"/>
                <a:gd name="connsiteX4" fmla="*/ 0 w 355107"/>
                <a:gd name="connsiteY4" fmla="*/ 0 h 152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107" h="1526959">
                  <a:moveTo>
                    <a:pt x="0" y="0"/>
                  </a:moveTo>
                  <a:lnTo>
                    <a:pt x="355107" y="97654"/>
                  </a:lnTo>
                  <a:lnTo>
                    <a:pt x="355107" y="1526959"/>
                  </a:lnTo>
                  <a:lnTo>
                    <a:pt x="0" y="1402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85" name="Oval 84"/>
            <p:cNvSpPr/>
            <p:nvPr/>
          </p:nvSpPr>
          <p:spPr>
            <a:xfrm>
              <a:off x="1691150" y="3499819"/>
              <a:ext cx="1798726" cy="3624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86" name="Freeform 85"/>
            <p:cNvSpPr/>
            <p:nvPr/>
          </p:nvSpPr>
          <p:spPr>
            <a:xfrm rot="14132429">
              <a:off x="2711588" y="4078088"/>
              <a:ext cx="1741284" cy="976325"/>
            </a:xfrm>
            <a:custGeom>
              <a:avLst/>
              <a:gdLst>
                <a:gd name="connsiteX0" fmla="*/ 1669677 w 1669677"/>
                <a:gd name="connsiteY0" fmla="*/ 1262882 h 1262882"/>
                <a:gd name="connsiteX1" fmla="*/ 754789 w 1669677"/>
                <a:gd name="connsiteY1" fmla="*/ 1159651 h 1262882"/>
                <a:gd name="connsiteX2" fmla="*/ 754792 w 1669677"/>
                <a:gd name="connsiteY2" fmla="*/ 103230 h 1262882"/>
                <a:gd name="connsiteX3" fmla="*/ 1669678 w 1669677"/>
                <a:gd name="connsiteY3" fmla="*/ 0 h 1262882"/>
                <a:gd name="connsiteX4" fmla="*/ 234941 w 1669677"/>
                <a:gd name="connsiteY4" fmla="*/ 631443 h 1262882"/>
                <a:gd name="connsiteX5" fmla="*/ 1669679 w 1669677"/>
                <a:gd name="connsiteY5" fmla="*/ 1262882 h 1262882"/>
                <a:gd name="connsiteX6" fmla="*/ 1669677 w 1669677"/>
                <a:gd name="connsiteY6" fmla="*/ 1262882 h 1262882"/>
                <a:gd name="connsiteX0" fmla="*/ 1921274 w 2332337"/>
                <a:gd name="connsiteY0" fmla="*/ 1227005 h 1227005"/>
                <a:gd name="connsiteX1" fmla="*/ 1006386 w 2332337"/>
                <a:gd name="connsiteY1" fmla="*/ 1123774 h 1227005"/>
                <a:gd name="connsiteX2" fmla="*/ 1006389 w 2332337"/>
                <a:gd name="connsiteY2" fmla="*/ 67353 h 1227005"/>
                <a:gd name="connsiteX3" fmla="*/ 2332337 w 2332337"/>
                <a:gd name="connsiteY3" fmla="*/ 246210 h 1227005"/>
                <a:gd name="connsiteX4" fmla="*/ 486538 w 2332337"/>
                <a:gd name="connsiteY4" fmla="*/ 595566 h 1227005"/>
                <a:gd name="connsiteX5" fmla="*/ 1921276 w 2332337"/>
                <a:gd name="connsiteY5" fmla="*/ 1227005 h 1227005"/>
                <a:gd name="connsiteX6" fmla="*/ 1921274 w 2332337"/>
                <a:gd name="connsiteY6" fmla="*/ 1227005 h 1227005"/>
                <a:gd name="connsiteX0" fmla="*/ 2012095 w 2423158"/>
                <a:gd name="connsiteY0" fmla="*/ 1147069 h 1147069"/>
                <a:gd name="connsiteX1" fmla="*/ 1097207 w 2423158"/>
                <a:gd name="connsiteY1" fmla="*/ 1043838 h 1147069"/>
                <a:gd name="connsiteX2" fmla="*/ 1006387 w 2423158"/>
                <a:gd name="connsiteY2" fmla="*/ 67353 h 1147069"/>
                <a:gd name="connsiteX3" fmla="*/ 2423158 w 2423158"/>
                <a:gd name="connsiteY3" fmla="*/ 166274 h 1147069"/>
                <a:gd name="connsiteX4" fmla="*/ 577359 w 2423158"/>
                <a:gd name="connsiteY4" fmla="*/ 515630 h 1147069"/>
                <a:gd name="connsiteX5" fmla="*/ 2012097 w 2423158"/>
                <a:gd name="connsiteY5" fmla="*/ 1147069 h 1147069"/>
                <a:gd name="connsiteX6" fmla="*/ 2012095 w 2423158"/>
                <a:gd name="connsiteY6" fmla="*/ 1147069 h 1147069"/>
                <a:gd name="connsiteX0" fmla="*/ 2193698 w 2604761"/>
                <a:gd name="connsiteY0" fmla="*/ 1009696 h 1009696"/>
                <a:gd name="connsiteX1" fmla="*/ 1278810 w 2604761"/>
                <a:gd name="connsiteY1" fmla="*/ 906465 h 1009696"/>
                <a:gd name="connsiteX2" fmla="*/ 1006387 w 2604761"/>
                <a:gd name="connsiteY2" fmla="*/ 67353 h 1009696"/>
                <a:gd name="connsiteX3" fmla="*/ 2604761 w 2604761"/>
                <a:gd name="connsiteY3" fmla="*/ 28901 h 1009696"/>
                <a:gd name="connsiteX4" fmla="*/ 758962 w 2604761"/>
                <a:gd name="connsiteY4" fmla="*/ 378257 h 1009696"/>
                <a:gd name="connsiteX5" fmla="*/ 2193700 w 2604761"/>
                <a:gd name="connsiteY5" fmla="*/ 1009696 h 1009696"/>
                <a:gd name="connsiteX6" fmla="*/ 2193698 w 2604761"/>
                <a:gd name="connsiteY6" fmla="*/ 1009696 h 1009696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877707 w 2723506"/>
                <a:gd name="connsiteY4" fmla="*/ 459743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721181 w 2723506"/>
                <a:gd name="connsiteY4" fmla="*/ 482960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281829 w 2692892"/>
                <a:gd name="connsiteY0" fmla="*/ 1002722 h 1002722"/>
                <a:gd name="connsiteX1" fmla="*/ 1366941 w 2692892"/>
                <a:gd name="connsiteY1" fmla="*/ 899491 h 1002722"/>
                <a:gd name="connsiteX2" fmla="*/ 1006386 w 2692892"/>
                <a:gd name="connsiteY2" fmla="*/ 67353 h 1002722"/>
                <a:gd name="connsiteX3" fmla="*/ 2692892 w 2692892"/>
                <a:gd name="connsiteY3" fmla="*/ 21927 h 1002722"/>
                <a:gd name="connsiteX4" fmla="*/ 690567 w 2692892"/>
                <a:gd name="connsiteY4" fmla="*/ 394500 h 1002722"/>
                <a:gd name="connsiteX5" fmla="*/ 2281831 w 2692892"/>
                <a:gd name="connsiteY5" fmla="*/ 1002722 h 1002722"/>
                <a:gd name="connsiteX6" fmla="*/ 2281829 w 2692892"/>
                <a:gd name="connsiteY6" fmla="*/ 1002722 h 100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2892" h="1002722">
                  <a:moveTo>
                    <a:pt x="2281829" y="1002722"/>
                  </a:moveTo>
                  <a:cubicBezTo>
                    <a:pt x="1956798" y="1002722"/>
                    <a:pt x="1638834" y="966845"/>
                    <a:pt x="1366941" y="899491"/>
                  </a:cubicBezTo>
                  <a:cubicBezTo>
                    <a:pt x="360555" y="650188"/>
                    <a:pt x="-1" y="316655"/>
                    <a:pt x="1006386" y="67353"/>
                  </a:cubicBezTo>
                  <a:cubicBezTo>
                    <a:pt x="1278279" y="0"/>
                    <a:pt x="2367862" y="21927"/>
                    <a:pt x="2692892" y="21927"/>
                  </a:cubicBezTo>
                  <a:cubicBezTo>
                    <a:pt x="1867787" y="69429"/>
                    <a:pt x="690565" y="78866"/>
                    <a:pt x="690567" y="394500"/>
                  </a:cubicBezTo>
                  <a:cubicBezTo>
                    <a:pt x="690570" y="710133"/>
                    <a:pt x="1456729" y="955221"/>
                    <a:pt x="2281831" y="1002722"/>
                  </a:cubicBezTo>
                  <a:lnTo>
                    <a:pt x="2281829" y="1002722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49" name="Group 48"/>
          <p:cNvGrpSpPr>
            <a:grpSpLocks/>
          </p:cNvGrpSpPr>
          <p:nvPr/>
        </p:nvGrpSpPr>
        <p:grpSpPr bwMode="auto">
          <a:xfrm>
            <a:off x="3709580" y="2097543"/>
            <a:ext cx="936625" cy="1152525"/>
            <a:chOff x="1475656" y="3429000"/>
            <a:chExt cx="2594736" cy="3024336"/>
          </a:xfrm>
        </p:grpSpPr>
        <p:sp>
          <p:nvSpPr>
            <p:cNvPr id="79" name="Can 78"/>
            <p:cNvSpPr/>
            <p:nvPr/>
          </p:nvSpPr>
          <p:spPr>
            <a:xfrm>
              <a:off x="1475656" y="3429000"/>
              <a:ext cx="2159350" cy="3024336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1475656" y="4291312"/>
              <a:ext cx="360624" cy="1674632"/>
            </a:xfrm>
            <a:custGeom>
              <a:avLst/>
              <a:gdLst>
                <a:gd name="connsiteX0" fmla="*/ 0 w 355107"/>
                <a:gd name="connsiteY0" fmla="*/ 0 h 1526959"/>
                <a:gd name="connsiteX1" fmla="*/ 355107 w 355107"/>
                <a:gd name="connsiteY1" fmla="*/ 97654 h 1526959"/>
                <a:gd name="connsiteX2" fmla="*/ 355107 w 355107"/>
                <a:gd name="connsiteY2" fmla="*/ 1526959 h 1526959"/>
                <a:gd name="connsiteX3" fmla="*/ 0 w 355107"/>
                <a:gd name="connsiteY3" fmla="*/ 1402672 h 1526959"/>
                <a:gd name="connsiteX4" fmla="*/ 0 w 355107"/>
                <a:gd name="connsiteY4" fmla="*/ 0 h 152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107" h="1526959">
                  <a:moveTo>
                    <a:pt x="0" y="0"/>
                  </a:moveTo>
                  <a:lnTo>
                    <a:pt x="355107" y="97654"/>
                  </a:lnTo>
                  <a:lnTo>
                    <a:pt x="355107" y="1526959"/>
                  </a:lnTo>
                  <a:lnTo>
                    <a:pt x="0" y="1402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81" name="Oval 80"/>
            <p:cNvSpPr/>
            <p:nvPr/>
          </p:nvSpPr>
          <p:spPr>
            <a:xfrm>
              <a:off x="1691152" y="3499819"/>
              <a:ext cx="1798723" cy="3624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82" name="Freeform 81"/>
            <p:cNvSpPr/>
            <p:nvPr/>
          </p:nvSpPr>
          <p:spPr>
            <a:xfrm rot="14132429">
              <a:off x="2711588" y="4078088"/>
              <a:ext cx="1741284" cy="976325"/>
            </a:xfrm>
            <a:custGeom>
              <a:avLst/>
              <a:gdLst>
                <a:gd name="connsiteX0" fmla="*/ 1669677 w 1669677"/>
                <a:gd name="connsiteY0" fmla="*/ 1262882 h 1262882"/>
                <a:gd name="connsiteX1" fmla="*/ 754789 w 1669677"/>
                <a:gd name="connsiteY1" fmla="*/ 1159651 h 1262882"/>
                <a:gd name="connsiteX2" fmla="*/ 754792 w 1669677"/>
                <a:gd name="connsiteY2" fmla="*/ 103230 h 1262882"/>
                <a:gd name="connsiteX3" fmla="*/ 1669678 w 1669677"/>
                <a:gd name="connsiteY3" fmla="*/ 0 h 1262882"/>
                <a:gd name="connsiteX4" fmla="*/ 234941 w 1669677"/>
                <a:gd name="connsiteY4" fmla="*/ 631443 h 1262882"/>
                <a:gd name="connsiteX5" fmla="*/ 1669679 w 1669677"/>
                <a:gd name="connsiteY5" fmla="*/ 1262882 h 1262882"/>
                <a:gd name="connsiteX6" fmla="*/ 1669677 w 1669677"/>
                <a:gd name="connsiteY6" fmla="*/ 1262882 h 1262882"/>
                <a:gd name="connsiteX0" fmla="*/ 1921274 w 2332337"/>
                <a:gd name="connsiteY0" fmla="*/ 1227005 h 1227005"/>
                <a:gd name="connsiteX1" fmla="*/ 1006386 w 2332337"/>
                <a:gd name="connsiteY1" fmla="*/ 1123774 h 1227005"/>
                <a:gd name="connsiteX2" fmla="*/ 1006389 w 2332337"/>
                <a:gd name="connsiteY2" fmla="*/ 67353 h 1227005"/>
                <a:gd name="connsiteX3" fmla="*/ 2332337 w 2332337"/>
                <a:gd name="connsiteY3" fmla="*/ 246210 h 1227005"/>
                <a:gd name="connsiteX4" fmla="*/ 486538 w 2332337"/>
                <a:gd name="connsiteY4" fmla="*/ 595566 h 1227005"/>
                <a:gd name="connsiteX5" fmla="*/ 1921276 w 2332337"/>
                <a:gd name="connsiteY5" fmla="*/ 1227005 h 1227005"/>
                <a:gd name="connsiteX6" fmla="*/ 1921274 w 2332337"/>
                <a:gd name="connsiteY6" fmla="*/ 1227005 h 1227005"/>
                <a:gd name="connsiteX0" fmla="*/ 2012095 w 2423158"/>
                <a:gd name="connsiteY0" fmla="*/ 1147069 h 1147069"/>
                <a:gd name="connsiteX1" fmla="*/ 1097207 w 2423158"/>
                <a:gd name="connsiteY1" fmla="*/ 1043838 h 1147069"/>
                <a:gd name="connsiteX2" fmla="*/ 1006387 w 2423158"/>
                <a:gd name="connsiteY2" fmla="*/ 67353 h 1147069"/>
                <a:gd name="connsiteX3" fmla="*/ 2423158 w 2423158"/>
                <a:gd name="connsiteY3" fmla="*/ 166274 h 1147069"/>
                <a:gd name="connsiteX4" fmla="*/ 577359 w 2423158"/>
                <a:gd name="connsiteY4" fmla="*/ 515630 h 1147069"/>
                <a:gd name="connsiteX5" fmla="*/ 2012097 w 2423158"/>
                <a:gd name="connsiteY5" fmla="*/ 1147069 h 1147069"/>
                <a:gd name="connsiteX6" fmla="*/ 2012095 w 2423158"/>
                <a:gd name="connsiteY6" fmla="*/ 1147069 h 1147069"/>
                <a:gd name="connsiteX0" fmla="*/ 2193698 w 2604761"/>
                <a:gd name="connsiteY0" fmla="*/ 1009696 h 1009696"/>
                <a:gd name="connsiteX1" fmla="*/ 1278810 w 2604761"/>
                <a:gd name="connsiteY1" fmla="*/ 906465 h 1009696"/>
                <a:gd name="connsiteX2" fmla="*/ 1006387 w 2604761"/>
                <a:gd name="connsiteY2" fmla="*/ 67353 h 1009696"/>
                <a:gd name="connsiteX3" fmla="*/ 2604761 w 2604761"/>
                <a:gd name="connsiteY3" fmla="*/ 28901 h 1009696"/>
                <a:gd name="connsiteX4" fmla="*/ 758962 w 2604761"/>
                <a:gd name="connsiteY4" fmla="*/ 378257 h 1009696"/>
                <a:gd name="connsiteX5" fmla="*/ 2193700 w 2604761"/>
                <a:gd name="connsiteY5" fmla="*/ 1009696 h 1009696"/>
                <a:gd name="connsiteX6" fmla="*/ 2193698 w 2604761"/>
                <a:gd name="connsiteY6" fmla="*/ 1009696 h 1009696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877707 w 2723506"/>
                <a:gd name="connsiteY4" fmla="*/ 459743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721181 w 2723506"/>
                <a:gd name="connsiteY4" fmla="*/ 482960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281829 w 2692892"/>
                <a:gd name="connsiteY0" fmla="*/ 1002722 h 1002722"/>
                <a:gd name="connsiteX1" fmla="*/ 1366941 w 2692892"/>
                <a:gd name="connsiteY1" fmla="*/ 899491 h 1002722"/>
                <a:gd name="connsiteX2" fmla="*/ 1006386 w 2692892"/>
                <a:gd name="connsiteY2" fmla="*/ 67353 h 1002722"/>
                <a:gd name="connsiteX3" fmla="*/ 2692892 w 2692892"/>
                <a:gd name="connsiteY3" fmla="*/ 21927 h 1002722"/>
                <a:gd name="connsiteX4" fmla="*/ 690567 w 2692892"/>
                <a:gd name="connsiteY4" fmla="*/ 394500 h 1002722"/>
                <a:gd name="connsiteX5" fmla="*/ 2281831 w 2692892"/>
                <a:gd name="connsiteY5" fmla="*/ 1002722 h 1002722"/>
                <a:gd name="connsiteX6" fmla="*/ 2281829 w 2692892"/>
                <a:gd name="connsiteY6" fmla="*/ 1002722 h 100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2892" h="1002722">
                  <a:moveTo>
                    <a:pt x="2281829" y="1002722"/>
                  </a:moveTo>
                  <a:cubicBezTo>
                    <a:pt x="1956798" y="1002722"/>
                    <a:pt x="1638834" y="966845"/>
                    <a:pt x="1366941" y="899491"/>
                  </a:cubicBezTo>
                  <a:cubicBezTo>
                    <a:pt x="360555" y="650188"/>
                    <a:pt x="-1" y="316655"/>
                    <a:pt x="1006386" y="67353"/>
                  </a:cubicBezTo>
                  <a:cubicBezTo>
                    <a:pt x="1278279" y="0"/>
                    <a:pt x="2367862" y="21927"/>
                    <a:pt x="2692892" y="21927"/>
                  </a:cubicBezTo>
                  <a:cubicBezTo>
                    <a:pt x="1867787" y="69429"/>
                    <a:pt x="690565" y="78866"/>
                    <a:pt x="690567" y="394500"/>
                  </a:cubicBezTo>
                  <a:cubicBezTo>
                    <a:pt x="690570" y="710133"/>
                    <a:pt x="1456729" y="955221"/>
                    <a:pt x="2281831" y="1002722"/>
                  </a:cubicBezTo>
                  <a:lnTo>
                    <a:pt x="2281829" y="1002722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0" name="Group 49"/>
          <p:cNvGrpSpPr>
            <a:grpSpLocks/>
          </p:cNvGrpSpPr>
          <p:nvPr/>
        </p:nvGrpSpPr>
        <p:grpSpPr bwMode="auto">
          <a:xfrm>
            <a:off x="1693455" y="2097543"/>
            <a:ext cx="936625" cy="1152525"/>
            <a:chOff x="1475656" y="3429000"/>
            <a:chExt cx="2594736" cy="3024336"/>
          </a:xfrm>
        </p:grpSpPr>
        <p:sp>
          <p:nvSpPr>
            <p:cNvPr id="75" name="Can 74"/>
            <p:cNvSpPr/>
            <p:nvPr/>
          </p:nvSpPr>
          <p:spPr>
            <a:xfrm>
              <a:off x="1475656" y="3429000"/>
              <a:ext cx="2159350" cy="3024336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1475656" y="4291312"/>
              <a:ext cx="360624" cy="1674632"/>
            </a:xfrm>
            <a:custGeom>
              <a:avLst/>
              <a:gdLst>
                <a:gd name="connsiteX0" fmla="*/ 0 w 355107"/>
                <a:gd name="connsiteY0" fmla="*/ 0 h 1526959"/>
                <a:gd name="connsiteX1" fmla="*/ 355107 w 355107"/>
                <a:gd name="connsiteY1" fmla="*/ 97654 h 1526959"/>
                <a:gd name="connsiteX2" fmla="*/ 355107 w 355107"/>
                <a:gd name="connsiteY2" fmla="*/ 1526959 h 1526959"/>
                <a:gd name="connsiteX3" fmla="*/ 0 w 355107"/>
                <a:gd name="connsiteY3" fmla="*/ 1402672 h 1526959"/>
                <a:gd name="connsiteX4" fmla="*/ 0 w 355107"/>
                <a:gd name="connsiteY4" fmla="*/ 0 h 152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107" h="1526959">
                  <a:moveTo>
                    <a:pt x="0" y="0"/>
                  </a:moveTo>
                  <a:lnTo>
                    <a:pt x="355107" y="97654"/>
                  </a:lnTo>
                  <a:lnTo>
                    <a:pt x="355107" y="1526959"/>
                  </a:lnTo>
                  <a:lnTo>
                    <a:pt x="0" y="1402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7" name="Oval 76"/>
            <p:cNvSpPr/>
            <p:nvPr/>
          </p:nvSpPr>
          <p:spPr>
            <a:xfrm>
              <a:off x="1691152" y="3499819"/>
              <a:ext cx="1798723" cy="3624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8" name="Freeform 77"/>
            <p:cNvSpPr/>
            <p:nvPr/>
          </p:nvSpPr>
          <p:spPr>
            <a:xfrm rot="14132429">
              <a:off x="2711588" y="4078088"/>
              <a:ext cx="1741284" cy="976325"/>
            </a:xfrm>
            <a:custGeom>
              <a:avLst/>
              <a:gdLst>
                <a:gd name="connsiteX0" fmla="*/ 1669677 w 1669677"/>
                <a:gd name="connsiteY0" fmla="*/ 1262882 h 1262882"/>
                <a:gd name="connsiteX1" fmla="*/ 754789 w 1669677"/>
                <a:gd name="connsiteY1" fmla="*/ 1159651 h 1262882"/>
                <a:gd name="connsiteX2" fmla="*/ 754792 w 1669677"/>
                <a:gd name="connsiteY2" fmla="*/ 103230 h 1262882"/>
                <a:gd name="connsiteX3" fmla="*/ 1669678 w 1669677"/>
                <a:gd name="connsiteY3" fmla="*/ 0 h 1262882"/>
                <a:gd name="connsiteX4" fmla="*/ 234941 w 1669677"/>
                <a:gd name="connsiteY4" fmla="*/ 631443 h 1262882"/>
                <a:gd name="connsiteX5" fmla="*/ 1669679 w 1669677"/>
                <a:gd name="connsiteY5" fmla="*/ 1262882 h 1262882"/>
                <a:gd name="connsiteX6" fmla="*/ 1669677 w 1669677"/>
                <a:gd name="connsiteY6" fmla="*/ 1262882 h 1262882"/>
                <a:gd name="connsiteX0" fmla="*/ 1921274 w 2332337"/>
                <a:gd name="connsiteY0" fmla="*/ 1227005 h 1227005"/>
                <a:gd name="connsiteX1" fmla="*/ 1006386 w 2332337"/>
                <a:gd name="connsiteY1" fmla="*/ 1123774 h 1227005"/>
                <a:gd name="connsiteX2" fmla="*/ 1006389 w 2332337"/>
                <a:gd name="connsiteY2" fmla="*/ 67353 h 1227005"/>
                <a:gd name="connsiteX3" fmla="*/ 2332337 w 2332337"/>
                <a:gd name="connsiteY3" fmla="*/ 246210 h 1227005"/>
                <a:gd name="connsiteX4" fmla="*/ 486538 w 2332337"/>
                <a:gd name="connsiteY4" fmla="*/ 595566 h 1227005"/>
                <a:gd name="connsiteX5" fmla="*/ 1921276 w 2332337"/>
                <a:gd name="connsiteY5" fmla="*/ 1227005 h 1227005"/>
                <a:gd name="connsiteX6" fmla="*/ 1921274 w 2332337"/>
                <a:gd name="connsiteY6" fmla="*/ 1227005 h 1227005"/>
                <a:gd name="connsiteX0" fmla="*/ 2012095 w 2423158"/>
                <a:gd name="connsiteY0" fmla="*/ 1147069 h 1147069"/>
                <a:gd name="connsiteX1" fmla="*/ 1097207 w 2423158"/>
                <a:gd name="connsiteY1" fmla="*/ 1043838 h 1147069"/>
                <a:gd name="connsiteX2" fmla="*/ 1006387 w 2423158"/>
                <a:gd name="connsiteY2" fmla="*/ 67353 h 1147069"/>
                <a:gd name="connsiteX3" fmla="*/ 2423158 w 2423158"/>
                <a:gd name="connsiteY3" fmla="*/ 166274 h 1147069"/>
                <a:gd name="connsiteX4" fmla="*/ 577359 w 2423158"/>
                <a:gd name="connsiteY4" fmla="*/ 515630 h 1147069"/>
                <a:gd name="connsiteX5" fmla="*/ 2012097 w 2423158"/>
                <a:gd name="connsiteY5" fmla="*/ 1147069 h 1147069"/>
                <a:gd name="connsiteX6" fmla="*/ 2012095 w 2423158"/>
                <a:gd name="connsiteY6" fmla="*/ 1147069 h 1147069"/>
                <a:gd name="connsiteX0" fmla="*/ 2193698 w 2604761"/>
                <a:gd name="connsiteY0" fmla="*/ 1009696 h 1009696"/>
                <a:gd name="connsiteX1" fmla="*/ 1278810 w 2604761"/>
                <a:gd name="connsiteY1" fmla="*/ 906465 h 1009696"/>
                <a:gd name="connsiteX2" fmla="*/ 1006387 w 2604761"/>
                <a:gd name="connsiteY2" fmla="*/ 67353 h 1009696"/>
                <a:gd name="connsiteX3" fmla="*/ 2604761 w 2604761"/>
                <a:gd name="connsiteY3" fmla="*/ 28901 h 1009696"/>
                <a:gd name="connsiteX4" fmla="*/ 758962 w 2604761"/>
                <a:gd name="connsiteY4" fmla="*/ 378257 h 1009696"/>
                <a:gd name="connsiteX5" fmla="*/ 2193700 w 2604761"/>
                <a:gd name="connsiteY5" fmla="*/ 1009696 h 1009696"/>
                <a:gd name="connsiteX6" fmla="*/ 2193698 w 2604761"/>
                <a:gd name="connsiteY6" fmla="*/ 1009696 h 1009696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877707 w 2723506"/>
                <a:gd name="connsiteY4" fmla="*/ 459743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721181 w 2723506"/>
                <a:gd name="connsiteY4" fmla="*/ 482960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281829 w 2692892"/>
                <a:gd name="connsiteY0" fmla="*/ 1002722 h 1002722"/>
                <a:gd name="connsiteX1" fmla="*/ 1366941 w 2692892"/>
                <a:gd name="connsiteY1" fmla="*/ 899491 h 1002722"/>
                <a:gd name="connsiteX2" fmla="*/ 1006386 w 2692892"/>
                <a:gd name="connsiteY2" fmla="*/ 67353 h 1002722"/>
                <a:gd name="connsiteX3" fmla="*/ 2692892 w 2692892"/>
                <a:gd name="connsiteY3" fmla="*/ 21927 h 1002722"/>
                <a:gd name="connsiteX4" fmla="*/ 690567 w 2692892"/>
                <a:gd name="connsiteY4" fmla="*/ 394500 h 1002722"/>
                <a:gd name="connsiteX5" fmla="*/ 2281831 w 2692892"/>
                <a:gd name="connsiteY5" fmla="*/ 1002722 h 1002722"/>
                <a:gd name="connsiteX6" fmla="*/ 2281829 w 2692892"/>
                <a:gd name="connsiteY6" fmla="*/ 1002722 h 100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2892" h="1002722">
                  <a:moveTo>
                    <a:pt x="2281829" y="1002722"/>
                  </a:moveTo>
                  <a:cubicBezTo>
                    <a:pt x="1956798" y="1002722"/>
                    <a:pt x="1638834" y="966845"/>
                    <a:pt x="1366941" y="899491"/>
                  </a:cubicBezTo>
                  <a:cubicBezTo>
                    <a:pt x="360555" y="650188"/>
                    <a:pt x="-1" y="316655"/>
                    <a:pt x="1006386" y="67353"/>
                  </a:cubicBezTo>
                  <a:cubicBezTo>
                    <a:pt x="1278279" y="0"/>
                    <a:pt x="2367862" y="21927"/>
                    <a:pt x="2692892" y="21927"/>
                  </a:cubicBezTo>
                  <a:cubicBezTo>
                    <a:pt x="1867787" y="69429"/>
                    <a:pt x="690565" y="78866"/>
                    <a:pt x="690567" y="394500"/>
                  </a:cubicBezTo>
                  <a:cubicBezTo>
                    <a:pt x="690570" y="710133"/>
                    <a:pt x="1456729" y="955221"/>
                    <a:pt x="2281831" y="1002722"/>
                  </a:cubicBezTo>
                  <a:lnTo>
                    <a:pt x="2281829" y="1002722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4717643" y="2097543"/>
            <a:ext cx="936624" cy="1152525"/>
            <a:chOff x="1475656" y="3429000"/>
            <a:chExt cx="2594736" cy="3024336"/>
          </a:xfrm>
        </p:grpSpPr>
        <p:sp>
          <p:nvSpPr>
            <p:cNvPr id="71" name="Can 70"/>
            <p:cNvSpPr/>
            <p:nvPr/>
          </p:nvSpPr>
          <p:spPr>
            <a:xfrm>
              <a:off x="1475656" y="3429000"/>
              <a:ext cx="2159348" cy="3024336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1475656" y="4291312"/>
              <a:ext cx="360624" cy="1674632"/>
            </a:xfrm>
            <a:custGeom>
              <a:avLst/>
              <a:gdLst>
                <a:gd name="connsiteX0" fmla="*/ 0 w 355107"/>
                <a:gd name="connsiteY0" fmla="*/ 0 h 1526959"/>
                <a:gd name="connsiteX1" fmla="*/ 355107 w 355107"/>
                <a:gd name="connsiteY1" fmla="*/ 97654 h 1526959"/>
                <a:gd name="connsiteX2" fmla="*/ 355107 w 355107"/>
                <a:gd name="connsiteY2" fmla="*/ 1526959 h 1526959"/>
                <a:gd name="connsiteX3" fmla="*/ 0 w 355107"/>
                <a:gd name="connsiteY3" fmla="*/ 1402672 h 1526959"/>
                <a:gd name="connsiteX4" fmla="*/ 0 w 355107"/>
                <a:gd name="connsiteY4" fmla="*/ 0 h 152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107" h="1526959">
                  <a:moveTo>
                    <a:pt x="0" y="0"/>
                  </a:moveTo>
                  <a:lnTo>
                    <a:pt x="355107" y="97654"/>
                  </a:lnTo>
                  <a:lnTo>
                    <a:pt x="355107" y="1526959"/>
                  </a:lnTo>
                  <a:lnTo>
                    <a:pt x="0" y="1402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3" name="Oval 72"/>
            <p:cNvSpPr/>
            <p:nvPr/>
          </p:nvSpPr>
          <p:spPr>
            <a:xfrm>
              <a:off x="1691150" y="3499819"/>
              <a:ext cx="1798726" cy="3624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4" name="Freeform 73"/>
            <p:cNvSpPr/>
            <p:nvPr/>
          </p:nvSpPr>
          <p:spPr>
            <a:xfrm rot="14132429">
              <a:off x="2711588" y="4078088"/>
              <a:ext cx="1741284" cy="976325"/>
            </a:xfrm>
            <a:custGeom>
              <a:avLst/>
              <a:gdLst>
                <a:gd name="connsiteX0" fmla="*/ 1669677 w 1669677"/>
                <a:gd name="connsiteY0" fmla="*/ 1262882 h 1262882"/>
                <a:gd name="connsiteX1" fmla="*/ 754789 w 1669677"/>
                <a:gd name="connsiteY1" fmla="*/ 1159651 h 1262882"/>
                <a:gd name="connsiteX2" fmla="*/ 754792 w 1669677"/>
                <a:gd name="connsiteY2" fmla="*/ 103230 h 1262882"/>
                <a:gd name="connsiteX3" fmla="*/ 1669678 w 1669677"/>
                <a:gd name="connsiteY3" fmla="*/ 0 h 1262882"/>
                <a:gd name="connsiteX4" fmla="*/ 234941 w 1669677"/>
                <a:gd name="connsiteY4" fmla="*/ 631443 h 1262882"/>
                <a:gd name="connsiteX5" fmla="*/ 1669679 w 1669677"/>
                <a:gd name="connsiteY5" fmla="*/ 1262882 h 1262882"/>
                <a:gd name="connsiteX6" fmla="*/ 1669677 w 1669677"/>
                <a:gd name="connsiteY6" fmla="*/ 1262882 h 1262882"/>
                <a:gd name="connsiteX0" fmla="*/ 1921274 w 2332337"/>
                <a:gd name="connsiteY0" fmla="*/ 1227005 h 1227005"/>
                <a:gd name="connsiteX1" fmla="*/ 1006386 w 2332337"/>
                <a:gd name="connsiteY1" fmla="*/ 1123774 h 1227005"/>
                <a:gd name="connsiteX2" fmla="*/ 1006389 w 2332337"/>
                <a:gd name="connsiteY2" fmla="*/ 67353 h 1227005"/>
                <a:gd name="connsiteX3" fmla="*/ 2332337 w 2332337"/>
                <a:gd name="connsiteY3" fmla="*/ 246210 h 1227005"/>
                <a:gd name="connsiteX4" fmla="*/ 486538 w 2332337"/>
                <a:gd name="connsiteY4" fmla="*/ 595566 h 1227005"/>
                <a:gd name="connsiteX5" fmla="*/ 1921276 w 2332337"/>
                <a:gd name="connsiteY5" fmla="*/ 1227005 h 1227005"/>
                <a:gd name="connsiteX6" fmla="*/ 1921274 w 2332337"/>
                <a:gd name="connsiteY6" fmla="*/ 1227005 h 1227005"/>
                <a:gd name="connsiteX0" fmla="*/ 2012095 w 2423158"/>
                <a:gd name="connsiteY0" fmla="*/ 1147069 h 1147069"/>
                <a:gd name="connsiteX1" fmla="*/ 1097207 w 2423158"/>
                <a:gd name="connsiteY1" fmla="*/ 1043838 h 1147069"/>
                <a:gd name="connsiteX2" fmla="*/ 1006387 w 2423158"/>
                <a:gd name="connsiteY2" fmla="*/ 67353 h 1147069"/>
                <a:gd name="connsiteX3" fmla="*/ 2423158 w 2423158"/>
                <a:gd name="connsiteY3" fmla="*/ 166274 h 1147069"/>
                <a:gd name="connsiteX4" fmla="*/ 577359 w 2423158"/>
                <a:gd name="connsiteY4" fmla="*/ 515630 h 1147069"/>
                <a:gd name="connsiteX5" fmla="*/ 2012097 w 2423158"/>
                <a:gd name="connsiteY5" fmla="*/ 1147069 h 1147069"/>
                <a:gd name="connsiteX6" fmla="*/ 2012095 w 2423158"/>
                <a:gd name="connsiteY6" fmla="*/ 1147069 h 1147069"/>
                <a:gd name="connsiteX0" fmla="*/ 2193698 w 2604761"/>
                <a:gd name="connsiteY0" fmla="*/ 1009696 h 1009696"/>
                <a:gd name="connsiteX1" fmla="*/ 1278810 w 2604761"/>
                <a:gd name="connsiteY1" fmla="*/ 906465 h 1009696"/>
                <a:gd name="connsiteX2" fmla="*/ 1006387 w 2604761"/>
                <a:gd name="connsiteY2" fmla="*/ 67353 h 1009696"/>
                <a:gd name="connsiteX3" fmla="*/ 2604761 w 2604761"/>
                <a:gd name="connsiteY3" fmla="*/ 28901 h 1009696"/>
                <a:gd name="connsiteX4" fmla="*/ 758962 w 2604761"/>
                <a:gd name="connsiteY4" fmla="*/ 378257 h 1009696"/>
                <a:gd name="connsiteX5" fmla="*/ 2193700 w 2604761"/>
                <a:gd name="connsiteY5" fmla="*/ 1009696 h 1009696"/>
                <a:gd name="connsiteX6" fmla="*/ 2193698 w 2604761"/>
                <a:gd name="connsiteY6" fmla="*/ 1009696 h 1009696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877707 w 2723506"/>
                <a:gd name="connsiteY4" fmla="*/ 459743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721181 w 2723506"/>
                <a:gd name="connsiteY4" fmla="*/ 482960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281829 w 2692892"/>
                <a:gd name="connsiteY0" fmla="*/ 1002722 h 1002722"/>
                <a:gd name="connsiteX1" fmla="*/ 1366941 w 2692892"/>
                <a:gd name="connsiteY1" fmla="*/ 899491 h 1002722"/>
                <a:gd name="connsiteX2" fmla="*/ 1006386 w 2692892"/>
                <a:gd name="connsiteY2" fmla="*/ 67353 h 1002722"/>
                <a:gd name="connsiteX3" fmla="*/ 2692892 w 2692892"/>
                <a:gd name="connsiteY3" fmla="*/ 21927 h 1002722"/>
                <a:gd name="connsiteX4" fmla="*/ 690567 w 2692892"/>
                <a:gd name="connsiteY4" fmla="*/ 394500 h 1002722"/>
                <a:gd name="connsiteX5" fmla="*/ 2281831 w 2692892"/>
                <a:gd name="connsiteY5" fmla="*/ 1002722 h 1002722"/>
                <a:gd name="connsiteX6" fmla="*/ 2281829 w 2692892"/>
                <a:gd name="connsiteY6" fmla="*/ 1002722 h 100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2892" h="1002722">
                  <a:moveTo>
                    <a:pt x="2281829" y="1002722"/>
                  </a:moveTo>
                  <a:cubicBezTo>
                    <a:pt x="1956798" y="1002722"/>
                    <a:pt x="1638834" y="966845"/>
                    <a:pt x="1366941" y="899491"/>
                  </a:cubicBezTo>
                  <a:cubicBezTo>
                    <a:pt x="360555" y="650188"/>
                    <a:pt x="-1" y="316655"/>
                    <a:pt x="1006386" y="67353"/>
                  </a:cubicBezTo>
                  <a:cubicBezTo>
                    <a:pt x="1278279" y="0"/>
                    <a:pt x="2367862" y="21927"/>
                    <a:pt x="2692892" y="21927"/>
                  </a:cubicBezTo>
                  <a:cubicBezTo>
                    <a:pt x="1867787" y="69429"/>
                    <a:pt x="690565" y="78866"/>
                    <a:pt x="690567" y="394500"/>
                  </a:cubicBezTo>
                  <a:cubicBezTo>
                    <a:pt x="690570" y="710133"/>
                    <a:pt x="1456729" y="955221"/>
                    <a:pt x="2281831" y="1002722"/>
                  </a:cubicBezTo>
                  <a:lnTo>
                    <a:pt x="2281829" y="1002722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2" name="Group 51"/>
          <p:cNvGrpSpPr>
            <a:grpSpLocks/>
          </p:cNvGrpSpPr>
          <p:nvPr/>
        </p:nvGrpSpPr>
        <p:grpSpPr bwMode="auto">
          <a:xfrm>
            <a:off x="5797143" y="2097543"/>
            <a:ext cx="936624" cy="1152525"/>
            <a:chOff x="1475656" y="3429000"/>
            <a:chExt cx="2594736" cy="3024336"/>
          </a:xfrm>
        </p:grpSpPr>
        <p:sp>
          <p:nvSpPr>
            <p:cNvPr id="67" name="Can 66"/>
            <p:cNvSpPr/>
            <p:nvPr/>
          </p:nvSpPr>
          <p:spPr>
            <a:xfrm>
              <a:off x="1475656" y="3429000"/>
              <a:ext cx="2159348" cy="3024336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1475656" y="4291312"/>
              <a:ext cx="360624" cy="1674632"/>
            </a:xfrm>
            <a:custGeom>
              <a:avLst/>
              <a:gdLst>
                <a:gd name="connsiteX0" fmla="*/ 0 w 355107"/>
                <a:gd name="connsiteY0" fmla="*/ 0 h 1526959"/>
                <a:gd name="connsiteX1" fmla="*/ 355107 w 355107"/>
                <a:gd name="connsiteY1" fmla="*/ 97654 h 1526959"/>
                <a:gd name="connsiteX2" fmla="*/ 355107 w 355107"/>
                <a:gd name="connsiteY2" fmla="*/ 1526959 h 1526959"/>
                <a:gd name="connsiteX3" fmla="*/ 0 w 355107"/>
                <a:gd name="connsiteY3" fmla="*/ 1402672 h 1526959"/>
                <a:gd name="connsiteX4" fmla="*/ 0 w 355107"/>
                <a:gd name="connsiteY4" fmla="*/ 0 h 152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107" h="1526959">
                  <a:moveTo>
                    <a:pt x="0" y="0"/>
                  </a:moveTo>
                  <a:lnTo>
                    <a:pt x="355107" y="97654"/>
                  </a:lnTo>
                  <a:lnTo>
                    <a:pt x="355107" y="1526959"/>
                  </a:lnTo>
                  <a:lnTo>
                    <a:pt x="0" y="1402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69" name="Oval 68"/>
            <p:cNvSpPr/>
            <p:nvPr/>
          </p:nvSpPr>
          <p:spPr>
            <a:xfrm>
              <a:off x="1691150" y="3499819"/>
              <a:ext cx="1798726" cy="36241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70" name="Freeform 69"/>
            <p:cNvSpPr/>
            <p:nvPr/>
          </p:nvSpPr>
          <p:spPr>
            <a:xfrm rot="14132429">
              <a:off x="2711588" y="4078088"/>
              <a:ext cx="1741284" cy="976325"/>
            </a:xfrm>
            <a:custGeom>
              <a:avLst/>
              <a:gdLst>
                <a:gd name="connsiteX0" fmla="*/ 1669677 w 1669677"/>
                <a:gd name="connsiteY0" fmla="*/ 1262882 h 1262882"/>
                <a:gd name="connsiteX1" fmla="*/ 754789 w 1669677"/>
                <a:gd name="connsiteY1" fmla="*/ 1159651 h 1262882"/>
                <a:gd name="connsiteX2" fmla="*/ 754792 w 1669677"/>
                <a:gd name="connsiteY2" fmla="*/ 103230 h 1262882"/>
                <a:gd name="connsiteX3" fmla="*/ 1669678 w 1669677"/>
                <a:gd name="connsiteY3" fmla="*/ 0 h 1262882"/>
                <a:gd name="connsiteX4" fmla="*/ 234941 w 1669677"/>
                <a:gd name="connsiteY4" fmla="*/ 631443 h 1262882"/>
                <a:gd name="connsiteX5" fmla="*/ 1669679 w 1669677"/>
                <a:gd name="connsiteY5" fmla="*/ 1262882 h 1262882"/>
                <a:gd name="connsiteX6" fmla="*/ 1669677 w 1669677"/>
                <a:gd name="connsiteY6" fmla="*/ 1262882 h 1262882"/>
                <a:gd name="connsiteX0" fmla="*/ 1921274 w 2332337"/>
                <a:gd name="connsiteY0" fmla="*/ 1227005 h 1227005"/>
                <a:gd name="connsiteX1" fmla="*/ 1006386 w 2332337"/>
                <a:gd name="connsiteY1" fmla="*/ 1123774 h 1227005"/>
                <a:gd name="connsiteX2" fmla="*/ 1006389 w 2332337"/>
                <a:gd name="connsiteY2" fmla="*/ 67353 h 1227005"/>
                <a:gd name="connsiteX3" fmla="*/ 2332337 w 2332337"/>
                <a:gd name="connsiteY3" fmla="*/ 246210 h 1227005"/>
                <a:gd name="connsiteX4" fmla="*/ 486538 w 2332337"/>
                <a:gd name="connsiteY4" fmla="*/ 595566 h 1227005"/>
                <a:gd name="connsiteX5" fmla="*/ 1921276 w 2332337"/>
                <a:gd name="connsiteY5" fmla="*/ 1227005 h 1227005"/>
                <a:gd name="connsiteX6" fmla="*/ 1921274 w 2332337"/>
                <a:gd name="connsiteY6" fmla="*/ 1227005 h 1227005"/>
                <a:gd name="connsiteX0" fmla="*/ 2012095 w 2423158"/>
                <a:gd name="connsiteY0" fmla="*/ 1147069 h 1147069"/>
                <a:gd name="connsiteX1" fmla="*/ 1097207 w 2423158"/>
                <a:gd name="connsiteY1" fmla="*/ 1043838 h 1147069"/>
                <a:gd name="connsiteX2" fmla="*/ 1006387 w 2423158"/>
                <a:gd name="connsiteY2" fmla="*/ 67353 h 1147069"/>
                <a:gd name="connsiteX3" fmla="*/ 2423158 w 2423158"/>
                <a:gd name="connsiteY3" fmla="*/ 166274 h 1147069"/>
                <a:gd name="connsiteX4" fmla="*/ 577359 w 2423158"/>
                <a:gd name="connsiteY4" fmla="*/ 515630 h 1147069"/>
                <a:gd name="connsiteX5" fmla="*/ 2012097 w 2423158"/>
                <a:gd name="connsiteY5" fmla="*/ 1147069 h 1147069"/>
                <a:gd name="connsiteX6" fmla="*/ 2012095 w 2423158"/>
                <a:gd name="connsiteY6" fmla="*/ 1147069 h 1147069"/>
                <a:gd name="connsiteX0" fmla="*/ 2193698 w 2604761"/>
                <a:gd name="connsiteY0" fmla="*/ 1009696 h 1009696"/>
                <a:gd name="connsiteX1" fmla="*/ 1278810 w 2604761"/>
                <a:gd name="connsiteY1" fmla="*/ 906465 h 1009696"/>
                <a:gd name="connsiteX2" fmla="*/ 1006387 w 2604761"/>
                <a:gd name="connsiteY2" fmla="*/ 67353 h 1009696"/>
                <a:gd name="connsiteX3" fmla="*/ 2604761 w 2604761"/>
                <a:gd name="connsiteY3" fmla="*/ 28901 h 1009696"/>
                <a:gd name="connsiteX4" fmla="*/ 758962 w 2604761"/>
                <a:gd name="connsiteY4" fmla="*/ 378257 h 1009696"/>
                <a:gd name="connsiteX5" fmla="*/ 2193700 w 2604761"/>
                <a:gd name="connsiteY5" fmla="*/ 1009696 h 1009696"/>
                <a:gd name="connsiteX6" fmla="*/ 2193698 w 2604761"/>
                <a:gd name="connsiteY6" fmla="*/ 1009696 h 1009696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877707 w 2723506"/>
                <a:gd name="connsiteY4" fmla="*/ 459743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721181 w 2723506"/>
                <a:gd name="connsiteY4" fmla="*/ 482960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281829 w 2692892"/>
                <a:gd name="connsiteY0" fmla="*/ 1002722 h 1002722"/>
                <a:gd name="connsiteX1" fmla="*/ 1366941 w 2692892"/>
                <a:gd name="connsiteY1" fmla="*/ 899491 h 1002722"/>
                <a:gd name="connsiteX2" fmla="*/ 1006386 w 2692892"/>
                <a:gd name="connsiteY2" fmla="*/ 67353 h 1002722"/>
                <a:gd name="connsiteX3" fmla="*/ 2692892 w 2692892"/>
                <a:gd name="connsiteY3" fmla="*/ 21927 h 1002722"/>
                <a:gd name="connsiteX4" fmla="*/ 690567 w 2692892"/>
                <a:gd name="connsiteY4" fmla="*/ 394500 h 1002722"/>
                <a:gd name="connsiteX5" fmla="*/ 2281831 w 2692892"/>
                <a:gd name="connsiteY5" fmla="*/ 1002722 h 1002722"/>
                <a:gd name="connsiteX6" fmla="*/ 2281829 w 2692892"/>
                <a:gd name="connsiteY6" fmla="*/ 1002722 h 100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2892" h="1002722">
                  <a:moveTo>
                    <a:pt x="2281829" y="1002722"/>
                  </a:moveTo>
                  <a:cubicBezTo>
                    <a:pt x="1956798" y="1002722"/>
                    <a:pt x="1638834" y="966845"/>
                    <a:pt x="1366941" y="899491"/>
                  </a:cubicBezTo>
                  <a:cubicBezTo>
                    <a:pt x="360555" y="650188"/>
                    <a:pt x="-1" y="316655"/>
                    <a:pt x="1006386" y="67353"/>
                  </a:cubicBezTo>
                  <a:cubicBezTo>
                    <a:pt x="1278279" y="0"/>
                    <a:pt x="2367862" y="21927"/>
                    <a:pt x="2692892" y="21927"/>
                  </a:cubicBezTo>
                  <a:cubicBezTo>
                    <a:pt x="1867787" y="69429"/>
                    <a:pt x="690565" y="78866"/>
                    <a:pt x="690567" y="394500"/>
                  </a:cubicBezTo>
                  <a:cubicBezTo>
                    <a:pt x="690570" y="710133"/>
                    <a:pt x="1456729" y="955221"/>
                    <a:pt x="2281831" y="1002722"/>
                  </a:cubicBezTo>
                  <a:lnTo>
                    <a:pt x="2281829" y="1002722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6805205" y="2097543"/>
            <a:ext cx="936625" cy="1152525"/>
            <a:chOff x="1475656" y="3429000"/>
            <a:chExt cx="2594736" cy="3024336"/>
          </a:xfrm>
        </p:grpSpPr>
        <p:sp>
          <p:nvSpPr>
            <p:cNvPr id="63" name="Can 62"/>
            <p:cNvSpPr/>
            <p:nvPr/>
          </p:nvSpPr>
          <p:spPr>
            <a:xfrm>
              <a:off x="1475656" y="3429000"/>
              <a:ext cx="2159350" cy="3024336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1475656" y="4291312"/>
              <a:ext cx="360624" cy="1674632"/>
            </a:xfrm>
            <a:custGeom>
              <a:avLst/>
              <a:gdLst>
                <a:gd name="connsiteX0" fmla="*/ 0 w 355107"/>
                <a:gd name="connsiteY0" fmla="*/ 0 h 1526959"/>
                <a:gd name="connsiteX1" fmla="*/ 355107 w 355107"/>
                <a:gd name="connsiteY1" fmla="*/ 97654 h 1526959"/>
                <a:gd name="connsiteX2" fmla="*/ 355107 w 355107"/>
                <a:gd name="connsiteY2" fmla="*/ 1526959 h 1526959"/>
                <a:gd name="connsiteX3" fmla="*/ 0 w 355107"/>
                <a:gd name="connsiteY3" fmla="*/ 1402672 h 1526959"/>
                <a:gd name="connsiteX4" fmla="*/ 0 w 355107"/>
                <a:gd name="connsiteY4" fmla="*/ 0 h 152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107" h="1526959">
                  <a:moveTo>
                    <a:pt x="0" y="0"/>
                  </a:moveTo>
                  <a:lnTo>
                    <a:pt x="355107" y="97654"/>
                  </a:lnTo>
                  <a:lnTo>
                    <a:pt x="355107" y="1526959"/>
                  </a:lnTo>
                  <a:lnTo>
                    <a:pt x="0" y="14026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65" name="Oval 64"/>
            <p:cNvSpPr/>
            <p:nvPr/>
          </p:nvSpPr>
          <p:spPr>
            <a:xfrm>
              <a:off x="1691152" y="3499819"/>
              <a:ext cx="1798723" cy="36241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  <p:sp>
          <p:nvSpPr>
            <p:cNvPr id="66" name="Freeform 65"/>
            <p:cNvSpPr/>
            <p:nvPr/>
          </p:nvSpPr>
          <p:spPr>
            <a:xfrm rot="14132429">
              <a:off x="2711588" y="4078088"/>
              <a:ext cx="1741284" cy="976325"/>
            </a:xfrm>
            <a:custGeom>
              <a:avLst/>
              <a:gdLst>
                <a:gd name="connsiteX0" fmla="*/ 1669677 w 1669677"/>
                <a:gd name="connsiteY0" fmla="*/ 1262882 h 1262882"/>
                <a:gd name="connsiteX1" fmla="*/ 754789 w 1669677"/>
                <a:gd name="connsiteY1" fmla="*/ 1159651 h 1262882"/>
                <a:gd name="connsiteX2" fmla="*/ 754792 w 1669677"/>
                <a:gd name="connsiteY2" fmla="*/ 103230 h 1262882"/>
                <a:gd name="connsiteX3" fmla="*/ 1669678 w 1669677"/>
                <a:gd name="connsiteY3" fmla="*/ 0 h 1262882"/>
                <a:gd name="connsiteX4" fmla="*/ 234941 w 1669677"/>
                <a:gd name="connsiteY4" fmla="*/ 631443 h 1262882"/>
                <a:gd name="connsiteX5" fmla="*/ 1669679 w 1669677"/>
                <a:gd name="connsiteY5" fmla="*/ 1262882 h 1262882"/>
                <a:gd name="connsiteX6" fmla="*/ 1669677 w 1669677"/>
                <a:gd name="connsiteY6" fmla="*/ 1262882 h 1262882"/>
                <a:gd name="connsiteX0" fmla="*/ 1921274 w 2332337"/>
                <a:gd name="connsiteY0" fmla="*/ 1227005 h 1227005"/>
                <a:gd name="connsiteX1" fmla="*/ 1006386 w 2332337"/>
                <a:gd name="connsiteY1" fmla="*/ 1123774 h 1227005"/>
                <a:gd name="connsiteX2" fmla="*/ 1006389 w 2332337"/>
                <a:gd name="connsiteY2" fmla="*/ 67353 h 1227005"/>
                <a:gd name="connsiteX3" fmla="*/ 2332337 w 2332337"/>
                <a:gd name="connsiteY3" fmla="*/ 246210 h 1227005"/>
                <a:gd name="connsiteX4" fmla="*/ 486538 w 2332337"/>
                <a:gd name="connsiteY4" fmla="*/ 595566 h 1227005"/>
                <a:gd name="connsiteX5" fmla="*/ 1921276 w 2332337"/>
                <a:gd name="connsiteY5" fmla="*/ 1227005 h 1227005"/>
                <a:gd name="connsiteX6" fmla="*/ 1921274 w 2332337"/>
                <a:gd name="connsiteY6" fmla="*/ 1227005 h 1227005"/>
                <a:gd name="connsiteX0" fmla="*/ 2012095 w 2423158"/>
                <a:gd name="connsiteY0" fmla="*/ 1147069 h 1147069"/>
                <a:gd name="connsiteX1" fmla="*/ 1097207 w 2423158"/>
                <a:gd name="connsiteY1" fmla="*/ 1043838 h 1147069"/>
                <a:gd name="connsiteX2" fmla="*/ 1006387 w 2423158"/>
                <a:gd name="connsiteY2" fmla="*/ 67353 h 1147069"/>
                <a:gd name="connsiteX3" fmla="*/ 2423158 w 2423158"/>
                <a:gd name="connsiteY3" fmla="*/ 166274 h 1147069"/>
                <a:gd name="connsiteX4" fmla="*/ 577359 w 2423158"/>
                <a:gd name="connsiteY4" fmla="*/ 515630 h 1147069"/>
                <a:gd name="connsiteX5" fmla="*/ 2012097 w 2423158"/>
                <a:gd name="connsiteY5" fmla="*/ 1147069 h 1147069"/>
                <a:gd name="connsiteX6" fmla="*/ 2012095 w 2423158"/>
                <a:gd name="connsiteY6" fmla="*/ 1147069 h 1147069"/>
                <a:gd name="connsiteX0" fmla="*/ 2193698 w 2604761"/>
                <a:gd name="connsiteY0" fmla="*/ 1009696 h 1009696"/>
                <a:gd name="connsiteX1" fmla="*/ 1278810 w 2604761"/>
                <a:gd name="connsiteY1" fmla="*/ 906465 h 1009696"/>
                <a:gd name="connsiteX2" fmla="*/ 1006387 w 2604761"/>
                <a:gd name="connsiteY2" fmla="*/ 67353 h 1009696"/>
                <a:gd name="connsiteX3" fmla="*/ 2604761 w 2604761"/>
                <a:gd name="connsiteY3" fmla="*/ 28901 h 1009696"/>
                <a:gd name="connsiteX4" fmla="*/ 758962 w 2604761"/>
                <a:gd name="connsiteY4" fmla="*/ 378257 h 1009696"/>
                <a:gd name="connsiteX5" fmla="*/ 2193700 w 2604761"/>
                <a:gd name="connsiteY5" fmla="*/ 1009696 h 1009696"/>
                <a:gd name="connsiteX6" fmla="*/ 2193698 w 2604761"/>
                <a:gd name="connsiteY6" fmla="*/ 1009696 h 1009696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877707 w 2723506"/>
                <a:gd name="connsiteY4" fmla="*/ 459743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312443 w 2723506"/>
                <a:gd name="connsiteY0" fmla="*/ 1091182 h 1091182"/>
                <a:gd name="connsiteX1" fmla="*/ 1397555 w 2723506"/>
                <a:gd name="connsiteY1" fmla="*/ 987951 h 1091182"/>
                <a:gd name="connsiteX2" fmla="*/ 1006387 w 2723506"/>
                <a:gd name="connsiteY2" fmla="*/ 67353 h 1091182"/>
                <a:gd name="connsiteX3" fmla="*/ 2723506 w 2723506"/>
                <a:gd name="connsiteY3" fmla="*/ 110387 h 1091182"/>
                <a:gd name="connsiteX4" fmla="*/ 721181 w 2723506"/>
                <a:gd name="connsiteY4" fmla="*/ 482960 h 1091182"/>
                <a:gd name="connsiteX5" fmla="*/ 2312445 w 2723506"/>
                <a:gd name="connsiteY5" fmla="*/ 1091182 h 1091182"/>
                <a:gd name="connsiteX6" fmla="*/ 2312443 w 2723506"/>
                <a:gd name="connsiteY6" fmla="*/ 1091182 h 1091182"/>
                <a:gd name="connsiteX0" fmla="*/ 2281829 w 2692892"/>
                <a:gd name="connsiteY0" fmla="*/ 1002722 h 1002722"/>
                <a:gd name="connsiteX1" fmla="*/ 1366941 w 2692892"/>
                <a:gd name="connsiteY1" fmla="*/ 899491 h 1002722"/>
                <a:gd name="connsiteX2" fmla="*/ 1006386 w 2692892"/>
                <a:gd name="connsiteY2" fmla="*/ 67353 h 1002722"/>
                <a:gd name="connsiteX3" fmla="*/ 2692892 w 2692892"/>
                <a:gd name="connsiteY3" fmla="*/ 21927 h 1002722"/>
                <a:gd name="connsiteX4" fmla="*/ 690567 w 2692892"/>
                <a:gd name="connsiteY4" fmla="*/ 394500 h 1002722"/>
                <a:gd name="connsiteX5" fmla="*/ 2281831 w 2692892"/>
                <a:gd name="connsiteY5" fmla="*/ 1002722 h 1002722"/>
                <a:gd name="connsiteX6" fmla="*/ 2281829 w 2692892"/>
                <a:gd name="connsiteY6" fmla="*/ 1002722 h 100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2892" h="1002722">
                  <a:moveTo>
                    <a:pt x="2281829" y="1002722"/>
                  </a:moveTo>
                  <a:cubicBezTo>
                    <a:pt x="1956798" y="1002722"/>
                    <a:pt x="1638834" y="966845"/>
                    <a:pt x="1366941" y="899491"/>
                  </a:cubicBezTo>
                  <a:cubicBezTo>
                    <a:pt x="360555" y="650188"/>
                    <a:pt x="-1" y="316655"/>
                    <a:pt x="1006386" y="67353"/>
                  </a:cubicBezTo>
                  <a:cubicBezTo>
                    <a:pt x="1278279" y="0"/>
                    <a:pt x="2367862" y="21927"/>
                    <a:pt x="2692892" y="21927"/>
                  </a:cubicBezTo>
                  <a:cubicBezTo>
                    <a:pt x="1867787" y="69429"/>
                    <a:pt x="690565" y="78866"/>
                    <a:pt x="690567" y="394500"/>
                  </a:cubicBezTo>
                  <a:cubicBezTo>
                    <a:pt x="690570" y="710133"/>
                    <a:pt x="1456729" y="955221"/>
                    <a:pt x="2281831" y="1002722"/>
                  </a:cubicBezTo>
                  <a:lnTo>
                    <a:pt x="2281829" y="1002722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/>
            </a:p>
          </p:txBody>
        </p:sp>
      </p:grpSp>
      <p:sp>
        <p:nvSpPr>
          <p:cNvPr id="54" name="TextBox 49"/>
          <p:cNvSpPr txBox="1"/>
          <p:nvPr/>
        </p:nvSpPr>
        <p:spPr>
          <a:xfrm>
            <a:off x="3482888" y="4926241"/>
            <a:ext cx="2374900" cy="70802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sz="4000" dirty="0">
                <a:latin typeface="+mn-lt"/>
                <a:cs typeface="Arial" charset="0"/>
              </a:rPr>
              <a:t>4 : 2</a:t>
            </a:r>
          </a:p>
        </p:txBody>
      </p:sp>
      <p:sp>
        <p:nvSpPr>
          <p:cNvPr id="57" name="TextBox 52"/>
          <p:cNvSpPr txBox="1"/>
          <p:nvPr/>
        </p:nvSpPr>
        <p:spPr>
          <a:xfrm>
            <a:off x="3482888" y="6005741"/>
            <a:ext cx="2374900" cy="70802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sz="4000" dirty="0">
                <a:latin typeface="+mn-lt"/>
                <a:cs typeface="Arial" charset="0"/>
              </a:rPr>
              <a:t>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02823" y="6095434"/>
            <a:ext cx="3330450" cy="708025"/>
            <a:chOff x="3002823" y="6095434"/>
            <a:chExt cx="3330450" cy="708025"/>
          </a:xfrm>
        </p:grpSpPr>
        <p:sp>
          <p:nvSpPr>
            <p:cNvPr id="60" name="TextBox 55"/>
            <p:cNvSpPr txBox="1"/>
            <p:nvPr/>
          </p:nvSpPr>
          <p:spPr>
            <a:xfrm>
              <a:off x="3956785" y="6097022"/>
              <a:ext cx="2376488" cy="706437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GB" sz="4000" dirty="0">
                  <a:latin typeface="+mn-lt"/>
                  <a:cs typeface="Arial" charset="0"/>
                </a:rPr>
                <a:t>1</a:t>
              </a:r>
            </a:p>
          </p:txBody>
        </p:sp>
        <p:sp>
          <p:nvSpPr>
            <p:cNvPr id="61" name="TextBox 56"/>
            <p:cNvSpPr txBox="1"/>
            <p:nvPr/>
          </p:nvSpPr>
          <p:spPr>
            <a:xfrm>
              <a:off x="3002823" y="6095434"/>
              <a:ext cx="2376487" cy="70802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GB" sz="4000" dirty="0">
                  <a:latin typeface="+mn-lt"/>
                  <a:cs typeface="Arial" charset="0"/>
                </a:rPr>
                <a:t>2</a:t>
              </a:r>
            </a:p>
          </p:txBody>
        </p:sp>
      </p:grpSp>
      <p:sp>
        <p:nvSpPr>
          <p:cNvPr id="62" name="TextBox 44"/>
          <p:cNvSpPr txBox="1"/>
          <p:nvPr/>
        </p:nvSpPr>
        <p:spPr>
          <a:xfrm>
            <a:off x="2911388" y="4325878"/>
            <a:ext cx="3667125" cy="58477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sz="3200" dirty="0">
                <a:latin typeface="+mn-lt"/>
                <a:cs typeface="Arial" charset="0"/>
              </a:rPr>
              <a:t>Red : Blue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9479C4-4CC7-414D-B37F-8C9EA8FC19E8}"/>
              </a:ext>
            </a:extLst>
          </p:cNvPr>
          <p:cNvSpPr txBox="1"/>
          <p:nvPr/>
        </p:nvSpPr>
        <p:spPr>
          <a:xfrm>
            <a:off x="161922" y="5835746"/>
            <a:ext cx="3528210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15" dirty="0"/>
              <a:t>We can </a:t>
            </a:r>
            <a:r>
              <a:rPr lang="en-GB" sz="2215" b="1" dirty="0"/>
              <a:t>simplify</a:t>
            </a:r>
            <a:r>
              <a:rPr lang="en-GB" sz="2215" dirty="0"/>
              <a:t> this ratio.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2EA4CF6-F58B-4F3A-8B08-F7F4C24F3D4E}"/>
              </a:ext>
            </a:extLst>
          </p:cNvPr>
          <p:cNvSpPr txBox="1"/>
          <p:nvPr/>
        </p:nvSpPr>
        <p:spPr>
          <a:xfrm>
            <a:off x="147614" y="4415125"/>
            <a:ext cx="2553904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15" dirty="0"/>
              <a:t>What is the ratio of</a:t>
            </a:r>
          </a:p>
        </p:txBody>
      </p:sp>
      <p:sp>
        <p:nvSpPr>
          <p:cNvPr id="46" name="Arrow: Down 6">
            <a:extLst>
              <a:ext uri="{FF2B5EF4-FFF2-40B4-BE49-F238E27FC236}">
                <a16:creationId xmlns:a16="http://schemas.microsoft.com/office/drawing/2014/main" id="{C9792FA6-F2ED-44BB-954C-19250F3741CC}"/>
              </a:ext>
            </a:extLst>
          </p:cNvPr>
          <p:cNvSpPr/>
          <p:nvPr/>
        </p:nvSpPr>
        <p:spPr>
          <a:xfrm>
            <a:off x="4469992" y="5619221"/>
            <a:ext cx="447353" cy="45954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42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44" grpId="0"/>
      <p:bldP spid="4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3120"/>
          <a:stretch/>
        </p:blipFill>
        <p:spPr>
          <a:xfrm>
            <a:off x="262325" y="180108"/>
            <a:ext cx="8743130" cy="559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87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191" y="271767"/>
            <a:ext cx="6760774" cy="792088"/>
          </a:xfrm>
        </p:spPr>
        <p:txBody>
          <a:bodyPr/>
          <a:lstStyle/>
          <a:p>
            <a:r>
              <a:rPr lang="en-GB" dirty="0"/>
              <a:t>Mark your work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191" y="1366404"/>
            <a:ext cx="70961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88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912" t="4571" r="3651"/>
          <a:stretch/>
        </p:blipFill>
        <p:spPr>
          <a:xfrm>
            <a:off x="110836" y="188640"/>
            <a:ext cx="4911004" cy="50288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10214"/>
          <a:stretch/>
        </p:blipFill>
        <p:spPr>
          <a:xfrm>
            <a:off x="4419600" y="3168125"/>
            <a:ext cx="4544291" cy="352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06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0490" y="4782205"/>
            <a:ext cx="8496944" cy="1015663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Simplify the following: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1) 6 : 15 : 21		2) 8 : 16 : 32		3) 9 : 12 :21	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4) 9 : 18 : 45		5) 16 : 32 : 56		6) 36 : 48 : 72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490" y="1275635"/>
            <a:ext cx="8496944" cy="3477875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Leave all ratio answers in their simplest form: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month there were 14 sunny days and 16 wet days. Find the ratio of sunny days to wet days.</a:t>
            </a:r>
          </a:p>
          <a:p>
            <a:pPr marL="457200" indent="-457200">
              <a:buAutoNum type="arabicParenR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a bag of sweets, 10 are yellow and 15 blue. Find the ratio of yellow sweets to blue sweets.</a:t>
            </a:r>
          </a:p>
          <a:p>
            <a:pPr marL="457200" indent="-457200">
              <a:buAutoNum type="arabicParenR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coach has room for 28 sitting and 16 standing passengers Find the ratio of sitting to standing passengers.</a:t>
            </a:r>
          </a:p>
          <a:p>
            <a:pPr marL="457200" indent="-457200">
              <a:buAutoNum type="arabicParenR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a class there are 12 girls and 18 boys. Find the ratio of girls to boys in the class.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90946" y="147076"/>
            <a:ext cx="6760774" cy="792088"/>
          </a:xfrm>
        </p:spPr>
        <p:txBody>
          <a:bodyPr/>
          <a:lstStyle/>
          <a:p>
            <a:r>
              <a:rPr lang="en-GB" dirty="0"/>
              <a:t>Additional Questions</a:t>
            </a:r>
          </a:p>
        </p:txBody>
      </p:sp>
    </p:spTree>
    <p:extLst>
      <p:ext uri="{BB962C8B-B14F-4D97-AF65-F5344CB8AC3E}">
        <p14:creationId xmlns:p14="http://schemas.microsoft.com/office/powerpoint/2010/main" val="8558311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5172" y="2410202"/>
            <a:ext cx="8496944" cy="707886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1) 2 : 5 : 7		2) 1 : 2 : 4		3) 3 : 4 : 7	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4) 1 : 2 : 5		5) 2 : 4 : 7		6) 3 : 4 : 6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5172" y="1534651"/>
            <a:ext cx="8496944" cy="40011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1) 7 : 8		2) 2 : 3		3) 7 : 4		4) 2 : 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95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215106" y="1048363"/>
            <a:ext cx="8713787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r>
              <a:rPr lang="en-GB" sz="2400" dirty="0"/>
              <a:t>Sarah has a number of white and black counters in a bag..</a:t>
            </a:r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  <a:p>
            <a:pPr eaLnBrk="1" hangingPunct="1">
              <a:buFont typeface="Arial" charset="0"/>
              <a:buNone/>
              <a:defRPr/>
            </a:pPr>
            <a:endParaRPr lang="en-GB" sz="2000" dirty="0"/>
          </a:p>
        </p:txBody>
      </p:sp>
      <p:sp>
        <p:nvSpPr>
          <p:cNvPr id="4" name="TextBox 49"/>
          <p:cNvSpPr txBox="1"/>
          <p:nvPr/>
        </p:nvSpPr>
        <p:spPr>
          <a:xfrm>
            <a:off x="3096418" y="4558507"/>
            <a:ext cx="2374900" cy="70802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sz="4000" dirty="0">
                <a:latin typeface="+mn-lt"/>
                <a:cs typeface="Arial" charset="0"/>
              </a:rPr>
              <a:t>3 : 9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36056" y="5638007"/>
            <a:ext cx="3095625" cy="779462"/>
            <a:chOff x="2736056" y="5638007"/>
            <a:chExt cx="3095625" cy="779462"/>
          </a:xfrm>
        </p:grpSpPr>
        <p:sp>
          <p:nvSpPr>
            <p:cNvPr id="7" name="TextBox 52"/>
            <p:cNvSpPr txBox="1"/>
            <p:nvPr/>
          </p:nvSpPr>
          <p:spPr>
            <a:xfrm>
              <a:off x="3096418" y="5638007"/>
              <a:ext cx="2374900" cy="70802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GB" sz="4000" dirty="0">
                  <a:latin typeface="+mn-lt"/>
                  <a:cs typeface="Arial" charset="0"/>
                </a:rPr>
                <a:t>:</a:t>
              </a:r>
            </a:p>
          </p:txBody>
        </p:sp>
        <p:sp>
          <p:nvSpPr>
            <p:cNvPr id="10" name="TextBox 55"/>
            <p:cNvSpPr txBox="1"/>
            <p:nvPr/>
          </p:nvSpPr>
          <p:spPr>
            <a:xfrm>
              <a:off x="3455193" y="5711032"/>
              <a:ext cx="2376488" cy="706437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GB" sz="4000" dirty="0">
                  <a:latin typeface="+mn-lt"/>
                  <a:cs typeface="Arial" charset="0"/>
                </a:rPr>
                <a:t>3</a:t>
              </a:r>
            </a:p>
          </p:txBody>
        </p:sp>
        <p:sp>
          <p:nvSpPr>
            <p:cNvPr id="11" name="TextBox 56"/>
            <p:cNvSpPr txBox="1"/>
            <p:nvPr/>
          </p:nvSpPr>
          <p:spPr>
            <a:xfrm>
              <a:off x="2736056" y="5698332"/>
              <a:ext cx="2376487" cy="70802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GB" sz="4000" dirty="0">
                  <a:latin typeface="+mn-lt"/>
                  <a:cs typeface="Arial" charset="0"/>
                </a:rPr>
                <a:t>1</a:t>
              </a:r>
            </a:p>
          </p:txBody>
        </p:sp>
      </p:grpSp>
      <p:sp>
        <p:nvSpPr>
          <p:cNvPr id="12" name="TextBox 44"/>
          <p:cNvSpPr txBox="1"/>
          <p:nvPr/>
        </p:nvSpPr>
        <p:spPr>
          <a:xfrm>
            <a:off x="2304256" y="3958144"/>
            <a:ext cx="3667125" cy="58477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GB" sz="3200" dirty="0">
                <a:latin typeface="+mn-lt"/>
                <a:cs typeface="Arial" charset="0"/>
              </a:rPr>
              <a:t>Black : White</a:t>
            </a:r>
          </a:p>
        </p:txBody>
      </p:sp>
      <p:sp>
        <p:nvSpPr>
          <p:cNvPr id="13" name="Oval 12"/>
          <p:cNvSpPr/>
          <p:nvPr/>
        </p:nvSpPr>
        <p:spPr>
          <a:xfrm>
            <a:off x="2321990" y="2368454"/>
            <a:ext cx="647700" cy="647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2969690" y="2873279"/>
            <a:ext cx="647700" cy="647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3112565" y="2008092"/>
            <a:ext cx="649288" cy="64928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3760265" y="2597054"/>
            <a:ext cx="649288" cy="64928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4336528" y="1865217"/>
            <a:ext cx="649287" cy="6477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4661965" y="2836767"/>
            <a:ext cx="647700" cy="6477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5236640" y="2052542"/>
            <a:ext cx="649288" cy="64928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577453" y="2882804"/>
            <a:ext cx="649287" cy="64928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577453" y="1930304"/>
            <a:ext cx="649287" cy="64928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5849415" y="2736754"/>
            <a:ext cx="647700" cy="6477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6065315" y="2017617"/>
            <a:ext cx="647700" cy="6477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6713015" y="2584354"/>
            <a:ext cx="649288" cy="6477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/>
          </a:p>
        </p:txBody>
      </p:sp>
      <p:sp>
        <p:nvSpPr>
          <p:cNvPr id="25" name="Arrow: Down 6">
            <a:extLst>
              <a:ext uri="{FF2B5EF4-FFF2-40B4-BE49-F238E27FC236}">
                <a16:creationId xmlns:a16="http://schemas.microsoft.com/office/drawing/2014/main" id="{C9792FA6-F2ED-44BB-954C-19250F3741CC}"/>
              </a:ext>
            </a:extLst>
          </p:cNvPr>
          <p:cNvSpPr/>
          <p:nvPr/>
        </p:nvSpPr>
        <p:spPr>
          <a:xfrm>
            <a:off x="4128273" y="5290232"/>
            <a:ext cx="447353" cy="45954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9479C4-4CC7-414D-B37F-8C9EA8FC19E8}"/>
              </a:ext>
            </a:extLst>
          </p:cNvPr>
          <p:cNvSpPr txBox="1"/>
          <p:nvPr/>
        </p:nvSpPr>
        <p:spPr>
          <a:xfrm>
            <a:off x="161922" y="5835746"/>
            <a:ext cx="3528210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15" dirty="0"/>
              <a:t>We can </a:t>
            </a:r>
            <a:r>
              <a:rPr lang="en-GB" sz="2215" b="1" dirty="0"/>
              <a:t>simplify</a:t>
            </a:r>
            <a:r>
              <a:rPr lang="en-GB" sz="2215" dirty="0"/>
              <a:t> this ratio.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EA4CF6-F58B-4F3A-8B08-F7F4C24F3D4E}"/>
              </a:ext>
            </a:extLst>
          </p:cNvPr>
          <p:cNvSpPr txBox="1"/>
          <p:nvPr/>
        </p:nvSpPr>
        <p:spPr>
          <a:xfrm>
            <a:off x="182152" y="4035238"/>
            <a:ext cx="2553904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15" dirty="0"/>
              <a:t>What is the ratio of</a:t>
            </a:r>
          </a:p>
        </p:txBody>
      </p:sp>
    </p:spTree>
    <p:extLst>
      <p:ext uri="{BB962C8B-B14F-4D97-AF65-F5344CB8AC3E}">
        <p14:creationId xmlns:p14="http://schemas.microsoft.com/office/powerpoint/2010/main" val="37306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131" y="1395941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simplify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cancel down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ratios, we need to divide by the highest common factor (HCF) of both parts.</a:t>
            </a:r>
          </a:p>
        </p:txBody>
      </p:sp>
    </p:spTree>
    <p:extLst>
      <p:ext uri="{BB962C8B-B14F-4D97-AF65-F5344CB8AC3E}">
        <p14:creationId xmlns:p14="http://schemas.microsoft.com/office/powerpoint/2010/main" val="92343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6 and 8?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F8AA1D-A6E5-4A1E-9992-966E611A5E58}"/>
              </a:ext>
            </a:extLst>
          </p:cNvPr>
          <p:cNvGrpSpPr/>
          <p:nvPr/>
        </p:nvGrpSpPr>
        <p:grpSpPr>
          <a:xfrm>
            <a:off x="827584" y="3861048"/>
            <a:ext cx="4731170" cy="1947090"/>
            <a:chOff x="827584" y="3861048"/>
            <a:chExt cx="4731170" cy="194709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8583E9-25B0-434D-9E9D-D77261169D09}"/>
                </a:ext>
              </a:extLst>
            </p:cNvPr>
            <p:cNvSpPr/>
            <p:nvPr/>
          </p:nvSpPr>
          <p:spPr>
            <a:xfrm>
              <a:off x="827584" y="3861048"/>
              <a:ext cx="864096" cy="86409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AF982DA-51F1-48F6-BF0D-BF5EA6BBCD0A}"/>
                </a:ext>
              </a:extLst>
            </p:cNvPr>
            <p:cNvSpPr/>
            <p:nvPr/>
          </p:nvSpPr>
          <p:spPr>
            <a:xfrm>
              <a:off x="827584" y="4941168"/>
              <a:ext cx="864096" cy="864096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C4C1613-DAC1-4A61-B64B-3A7EB85271CF}"/>
                </a:ext>
              </a:extLst>
            </p:cNvPr>
            <p:cNvSpPr/>
            <p:nvPr/>
          </p:nvSpPr>
          <p:spPr>
            <a:xfrm>
              <a:off x="4694658" y="4944042"/>
              <a:ext cx="864096" cy="86409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FA62C0B-3F32-4FF7-AB14-9300DC7374F4}"/>
                </a:ext>
              </a:extLst>
            </p:cNvPr>
            <p:cNvSpPr/>
            <p:nvPr/>
          </p:nvSpPr>
          <p:spPr>
            <a:xfrm>
              <a:off x="4694658" y="3861048"/>
              <a:ext cx="864096" cy="86409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3212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6 and 8?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solidFill>
            <a:srgbClr val="9842B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5EF0344-4F1A-48D7-BD81-E8B73F5EC605}"/>
              </a:ext>
            </a:extLst>
          </p:cNvPr>
          <p:cNvSpPr/>
          <p:nvPr/>
        </p:nvSpPr>
        <p:spPr>
          <a:xfrm>
            <a:off x="827584" y="3861048"/>
            <a:ext cx="864096" cy="8640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3A60886-4771-491E-B112-C25BFA58EC15}"/>
              </a:ext>
            </a:extLst>
          </p:cNvPr>
          <p:cNvSpPr/>
          <p:nvPr/>
        </p:nvSpPr>
        <p:spPr>
          <a:xfrm>
            <a:off x="827584" y="4941168"/>
            <a:ext cx="864096" cy="86409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D7B9680-F5D1-4692-9B1D-0A761EFF4F3F}"/>
              </a:ext>
            </a:extLst>
          </p:cNvPr>
          <p:cNvSpPr/>
          <p:nvPr/>
        </p:nvSpPr>
        <p:spPr>
          <a:xfrm>
            <a:off x="4694658" y="4944042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E063ECB-6496-4337-9743-9C779A7C6602}"/>
              </a:ext>
            </a:extLst>
          </p:cNvPr>
          <p:cNvSpPr/>
          <p:nvPr/>
        </p:nvSpPr>
        <p:spPr>
          <a:xfrm>
            <a:off x="4694658" y="386104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241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12 and 16?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8BF3B9A-D844-458E-A2AD-33555F7B559B}"/>
              </a:ext>
            </a:extLst>
          </p:cNvPr>
          <p:cNvSpPr/>
          <p:nvPr/>
        </p:nvSpPr>
        <p:spPr>
          <a:xfrm>
            <a:off x="827584" y="3861048"/>
            <a:ext cx="864096" cy="8640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26236DE-3248-4465-8B0D-324DC6518CE9}"/>
              </a:ext>
            </a:extLst>
          </p:cNvPr>
          <p:cNvSpPr/>
          <p:nvPr/>
        </p:nvSpPr>
        <p:spPr>
          <a:xfrm>
            <a:off x="827584" y="4941168"/>
            <a:ext cx="864096" cy="86409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EF63D1-5FAE-4AC1-8FDE-815E005CD6DB}"/>
              </a:ext>
            </a:extLst>
          </p:cNvPr>
          <p:cNvSpPr/>
          <p:nvPr/>
        </p:nvSpPr>
        <p:spPr>
          <a:xfrm>
            <a:off x="4694658" y="4944042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500F82A-15F4-4000-ABFA-9D83EE3534AD}"/>
              </a:ext>
            </a:extLst>
          </p:cNvPr>
          <p:cNvSpPr/>
          <p:nvPr/>
        </p:nvSpPr>
        <p:spPr>
          <a:xfrm>
            <a:off x="4694658" y="386104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556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the highest common factor (HCF) of 12 and 16?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787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83279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752672"/>
            <a:ext cx="3838213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3787" y="4832792"/>
            <a:ext cx="3838213" cy="1080120"/>
          </a:xfrm>
          <a:prstGeom prst="rect">
            <a:avLst/>
          </a:prstGeom>
          <a:solidFill>
            <a:srgbClr val="9842B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714F00-5845-4EF1-94E4-E0FFCE9993CA}"/>
              </a:ext>
            </a:extLst>
          </p:cNvPr>
          <p:cNvSpPr/>
          <p:nvPr/>
        </p:nvSpPr>
        <p:spPr>
          <a:xfrm>
            <a:off x="827584" y="3861048"/>
            <a:ext cx="864096" cy="8640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60CFFEC-F856-4C31-83B9-CA8DB9698597}"/>
              </a:ext>
            </a:extLst>
          </p:cNvPr>
          <p:cNvSpPr/>
          <p:nvPr/>
        </p:nvSpPr>
        <p:spPr>
          <a:xfrm>
            <a:off x="827584" y="4941168"/>
            <a:ext cx="864096" cy="86409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779B72-E255-4CF8-A4EA-5AC3C15EABF2}"/>
              </a:ext>
            </a:extLst>
          </p:cNvPr>
          <p:cNvSpPr/>
          <p:nvPr/>
        </p:nvSpPr>
        <p:spPr>
          <a:xfrm>
            <a:off x="4694658" y="4944042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7F224F7-1966-4DAD-98FF-C190B4B36F6F}"/>
              </a:ext>
            </a:extLst>
          </p:cNvPr>
          <p:cNvSpPr/>
          <p:nvPr/>
        </p:nvSpPr>
        <p:spPr>
          <a:xfrm>
            <a:off x="4694658" y="3861048"/>
            <a:ext cx="864096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16798"/>
      </p:ext>
    </p:extLst>
  </p:cSld>
  <p:clrMapOvr>
    <a:masterClrMapping/>
  </p:clrMapOvr>
</p:sld>
</file>

<file path=ppt/theme/theme1.xml><?xml version="1.0" encoding="utf-8"?>
<a:theme xmlns:a="http://schemas.openxmlformats.org/drawingml/2006/main" name="tnl 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nl 2" id="{0269BD9F-D202-41CD-A234-50450904F41A}" vid="{E4FFAF04-7103-46C8-9ECB-73B525616DC3}"/>
    </a:ext>
  </a:extLst>
</a:theme>
</file>

<file path=ppt/theme/theme2.xml><?xml version="1.0" encoding="utf-8"?>
<a:theme xmlns:a="http://schemas.openxmlformats.org/drawingml/2006/main" name="Archway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uecoat" id="{36F09A4B-91E1-4E8C-877E-48F15A955044}" vid="{0AB1EBC5-FB0A-4F54-87BE-1EB7397C9FD6}"/>
    </a:ext>
  </a:extLst>
</a:theme>
</file>

<file path=ppt/theme/theme3.xml><?xml version="1.0" encoding="utf-8"?>
<a:theme xmlns:a="http://schemas.openxmlformats.org/drawingml/2006/main" name="ALT adapted for BW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2173CFD5-A5F4-4CF9-A1C3-7578C1E8EB05}" vid="{FD0794F9-F2F0-4FF1-AE7D-D0A8F5CA8A3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tnl</Template>
  <TotalTime>159</TotalTime>
  <Words>760</Words>
  <Application>Microsoft Office PowerPoint</Application>
  <PresentationFormat>On-screen Show (4:3)</PresentationFormat>
  <Paragraphs>189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tnl 2</vt:lpstr>
      <vt:lpstr>Archway</vt:lpstr>
      <vt:lpstr>ALT adapted for BWA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Simplifying Ratios</vt:lpstr>
      <vt:lpstr>Simplifying Ratios</vt:lpstr>
      <vt:lpstr>Simplifying Ratios</vt:lpstr>
      <vt:lpstr>Simplifying Ratios</vt:lpstr>
      <vt:lpstr>Simplify</vt:lpstr>
      <vt:lpstr>Simplify</vt:lpstr>
      <vt:lpstr>Simplify</vt:lpstr>
      <vt:lpstr>Give an example of a ratio that can not be simplified </vt:lpstr>
      <vt:lpstr>Simplify</vt:lpstr>
      <vt:lpstr>Simplify</vt:lpstr>
      <vt:lpstr>Simplify</vt:lpstr>
      <vt:lpstr>Simplify</vt:lpstr>
      <vt:lpstr>Simplify</vt:lpstr>
      <vt:lpstr>Simplify</vt:lpstr>
      <vt:lpstr>Simplify</vt:lpstr>
      <vt:lpstr>Simplify</vt:lpstr>
      <vt:lpstr>PowerPoint Presentation</vt:lpstr>
      <vt:lpstr>Mark your work </vt:lpstr>
      <vt:lpstr>PowerPoint Presentation</vt:lpstr>
      <vt:lpstr>Additional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Ananth, S</dc:creator>
  <cp:lastModifiedBy>Mrs E Eyres - BWA Staff</cp:lastModifiedBy>
  <cp:revision>22</cp:revision>
  <dcterms:created xsi:type="dcterms:W3CDTF">2021-09-01T10:33:53Z</dcterms:created>
  <dcterms:modified xsi:type="dcterms:W3CDTF">2026-09-06T12:11:02Z</dcterms:modified>
</cp:coreProperties>
</file>