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0" r:id="rId2"/>
    <p:sldMasterId id="2147483820" r:id="rId3"/>
  </p:sldMasterIdLst>
  <p:notesMasterIdLst>
    <p:notesMasterId r:id="rId19"/>
  </p:notesMasterIdLst>
  <p:sldIdLst>
    <p:sldId id="273" r:id="rId4"/>
    <p:sldId id="256" r:id="rId5"/>
    <p:sldId id="257" r:id="rId6"/>
    <p:sldId id="261" r:id="rId7"/>
    <p:sldId id="258" r:id="rId8"/>
    <p:sldId id="259" r:id="rId9"/>
    <p:sldId id="263" r:id="rId10"/>
    <p:sldId id="260" r:id="rId11"/>
    <p:sldId id="264" r:id="rId12"/>
    <p:sldId id="265" r:id="rId13"/>
    <p:sldId id="270" r:id="rId14"/>
    <p:sldId id="272" r:id="rId15"/>
    <p:sldId id="266" r:id="rId16"/>
    <p:sldId id="267" r:id="rId17"/>
    <p:sldId id="268"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necting Learning" id="{0ED795BD-AE14-4988-AE9D-3960CA51BF99}">
          <p14:sldIdLst>
            <p14:sldId id="273"/>
            <p14:sldId id="256"/>
          </p14:sldIdLst>
        </p14:section>
        <p14:section name="Instruction" id="{EA515EFB-FE99-4A21-8224-0B04E51C10A8}">
          <p14:sldIdLst>
            <p14:sldId id="257"/>
            <p14:sldId id="261"/>
            <p14:sldId id="258"/>
            <p14:sldId id="259"/>
          </p14:sldIdLst>
        </p14:section>
        <p14:section name="AfL" id="{F4FF0D8D-6F28-447E-943A-4B708B04A75C}">
          <p14:sldIdLst>
            <p14:sldId id="263"/>
            <p14:sldId id="260"/>
          </p14:sldIdLst>
        </p14:section>
        <p14:section name="Instruction 2" id="{170C905F-C25F-4625-92F3-99ABC083B60A}">
          <p14:sldIdLst>
            <p14:sldId id="264"/>
            <p14:sldId id="265"/>
          </p14:sldIdLst>
        </p14:section>
        <p14:section name="AfL 2" id="{01AE5670-534E-432A-AE36-D2C05CB019D3}">
          <p14:sldIdLst>
            <p14:sldId id="270"/>
            <p14:sldId id="272"/>
          </p14:sldIdLst>
        </p14:section>
        <p14:section name="Practice" id="{45C91BE6-0C17-4AF6-9FED-AC26A6CA0957}">
          <p14:sldIdLst>
            <p14:sldId id="266"/>
            <p14:sldId id="267"/>
          </p14:sldIdLst>
        </p14:section>
        <p14:section name="Challenge" id="{4B56C47B-E731-4216-B00E-5F314F9D43AE}">
          <p14:sldIdLst>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75D077-1E48-8705-C7A2-4201F2275E0D}" name="Mr K Tilson - BWA Staff" initials="MS" userId="S::ktilson@bluecoat.uk.com::faf584f6-44ae-4884-ba2b-90ca8bf8454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DEB367-1FEC-44C9-BE94-5F0BEF462B0A}" v="3" dt="2026-07-16T12:11:02.4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0146" autoAdjust="0"/>
  </p:normalViewPr>
  <p:slideViewPr>
    <p:cSldViewPr snapToGrid="0">
      <p:cViewPr varScale="1">
        <p:scale>
          <a:sx n="61" d="100"/>
          <a:sy n="61" d="100"/>
        </p:scale>
        <p:origin x="6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9F092B-B275-4A57-8BE9-E955A8C184D5}"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2993BF-3FD9-47D2-96B2-CD487A03709C}" type="slidenum">
              <a:rPr lang="en-GB" smtClean="0"/>
              <a:t>‹#›</a:t>
            </a:fld>
            <a:endParaRPr lang="en-GB"/>
          </a:p>
        </p:txBody>
      </p:sp>
    </p:spTree>
    <p:extLst>
      <p:ext uri="{BB962C8B-B14F-4D97-AF65-F5344CB8AC3E}">
        <p14:creationId xmlns:p14="http://schemas.microsoft.com/office/powerpoint/2010/main" val="2132811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Know from Archery (represented Britain, regional judge &amp; county chairman)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3552B6-FE8C-415C-B0B4-597755D4CC0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51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a:t>
            </a:r>
            <a:r>
              <a:rPr lang="en-GB" baseline="0" dirty="0"/>
              <a:t> : https://www.mathspad.co.uk/interactives/ratioMaps/ratioMaps.php</a:t>
            </a:r>
          </a:p>
          <a:p>
            <a:r>
              <a:rPr lang="en-GB" baseline="0" dirty="0"/>
              <a:t>Great to use for dynamic modelling </a:t>
            </a:r>
            <a:endParaRPr lang="en-GB" dirty="0"/>
          </a:p>
        </p:txBody>
      </p:sp>
      <p:sp>
        <p:nvSpPr>
          <p:cNvPr id="4" name="Slide Number Placeholder 3"/>
          <p:cNvSpPr>
            <a:spLocks noGrp="1"/>
          </p:cNvSpPr>
          <p:nvPr>
            <p:ph type="sldNum" sz="quarter" idx="10"/>
          </p:nvPr>
        </p:nvSpPr>
        <p:spPr/>
        <p:txBody>
          <a:bodyPr/>
          <a:lstStyle/>
          <a:p>
            <a:fld id="{B22993BF-3FD9-47D2-96B2-CD487A03709C}" type="slidenum">
              <a:rPr lang="en-GB" smtClean="0"/>
              <a:t>11</a:t>
            </a:fld>
            <a:endParaRPr lang="en-GB"/>
          </a:p>
        </p:txBody>
      </p:sp>
    </p:spTree>
    <p:extLst>
      <p:ext uri="{BB962C8B-B14F-4D97-AF65-F5344CB8AC3E}">
        <p14:creationId xmlns:p14="http://schemas.microsoft.com/office/powerpoint/2010/main" val="74020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Acknowledgements</a:t>
            </a:r>
            <a:r>
              <a:rPr lang="en-GB" baseline="0" dirty="0"/>
              <a:t> : https://www.mathspad.co.uk/interactives/ratioMaps/ratioMaps.php</a:t>
            </a:r>
          </a:p>
          <a:p>
            <a:r>
              <a:rPr lang="en-GB" baseline="0" dirty="0"/>
              <a:t>Great to use for dynamic modelling </a:t>
            </a: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2993BF-3FD9-47D2-96B2-CD487A0370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7499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Rulers</a:t>
            </a:r>
            <a:r>
              <a:rPr lang="en-GB" baseline="0" dirty="0"/>
              <a:t> needed </a:t>
            </a:r>
            <a:endParaRPr lang="en-GB" dirty="0"/>
          </a:p>
        </p:txBody>
      </p:sp>
      <p:sp>
        <p:nvSpPr>
          <p:cNvPr id="4" name="Slide Number Placeholder 3"/>
          <p:cNvSpPr>
            <a:spLocks noGrp="1"/>
          </p:cNvSpPr>
          <p:nvPr>
            <p:ph type="sldNum" sz="quarter" idx="10"/>
          </p:nvPr>
        </p:nvSpPr>
        <p:spPr/>
        <p:txBody>
          <a:bodyPr/>
          <a:lstStyle/>
          <a:p>
            <a:fld id="{B22993BF-3FD9-47D2-96B2-CD487A03709C}" type="slidenum">
              <a:rPr lang="en-GB" smtClean="0"/>
              <a:t>13</a:t>
            </a:fld>
            <a:endParaRPr lang="en-GB"/>
          </a:p>
        </p:txBody>
      </p:sp>
    </p:spTree>
    <p:extLst>
      <p:ext uri="{BB962C8B-B14F-4D97-AF65-F5344CB8AC3E}">
        <p14:creationId xmlns:p14="http://schemas.microsoft.com/office/powerpoint/2010/main" val="3070252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png"/><Relationship Id="rId18" Type="http://schemas.microsoft.com/office/2007/relationships/hdphoto" Target="../media/hdphoto8.wdp"/><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5.wdp"/><Relationship Id="rId17" Type="http://schemas.openxmlformats.org/officeDocument/2006/relationships/image" Target="../media/image14.png"/><Relationship Id="rId2" Type="http://schemas.openxmlformats.org/officeDocument/2006/relationships/image" Target="../media/image6.png"/><Relationship Id="rId16" Type="http://schemas.microsoft.com/office/2007/relationships/hdphoto" Target="../media/hdphoto7.wdp"/><Relationship Id="rId1" Type="http://schemas.openxmlformats.org/officeDocument/2006/relationships/slideMaster" Target="../slideMasters/slideMaster3.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microsoft.com/office/2007/relationships/hdphoto" Target="../media/hdphoto4.wdp"/><Relationship Id="rId19"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6.wdp"/></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png"/><Relationship Id="rId18" Type="http://schemas.microsoft.com/office/2007/relationships/hdphoto" Target="../media/hdphoto8.wdp"/><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5.wdp"/><Relationship Id="rId17" Type="http://schemas.openxmlformats.org/officeDocument/2006/relationships/image" Target="../media/image14.png"/><Relationship Id="rId2" Type="http://schemas.openxmlformats.org/officeDocument/2006/relationships/image" Target="../media/image6.png"/><Relationship Id="rId16" Type="http://schemas.microsoft.com/office/2007/relationships/hdphoto" Target="../media/hdphoto7.wdp"/><Relationship Id="rId1" Type="http://schemas.openxmlformats.org/officeDocument/2006/relationships/slideMaster" Target="../slideMasters/slideMaster3.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microsoft.com/office/2007/relationships/hdphoto" Target="../media/hdphoto4.wdp"/><Relationship Id="rId19"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6.wdp"/></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png"/><Relationship Id="rId18" Type="http://schemas.microsoft.com/office/2007/relationships/hdphoto" Target="../media/hdphoto8.wdp"/><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5.wdp"/><Relationship Id="rId17" Type="http://schemas.openxmlformats.org/officeDocument/2006/relationships/image" Target="../media/image14.png"/><Relationship Id="rId2" Type="http://schemas.openxmlformats.org/officeDocument/2006/relationships/image" Target="../media/image6.png"/><Relationship Id="rId16" Type="http://schemas.microsoft.com/office/2007/relationships/hdphoto" Target="../media/hdphoto7.wdp"/><Relationship Id="rId1" Type="http://schemas.openxmlformats.org/officeDocument/2006/relationships/slideMaster" Target="../slideMasters/slideMaster3.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microsoft.com/office/2007/relationships/hdphoto" Target="../media/hdphoto4.wdp"/><Relationship Id="rId19"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6.wdp"/></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2.png"/><Relationship Id="rId18" Type="http://schemas.microsoft.com/office/2007/relationships/hdphoto" Target="../media/hdphoto8.wdp"/><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5.wdp"/><Relationship Id="rId17" Type="http://schemas.openxmlformats.org/officeDocument/2006/relationships/image" Target="../media/image14.png"/><Relationship Id="rId2" Type="http://schemas.openxmlformats.org/officeDocument/2006/relationships/image" Target="../media/image6.png"/><Relationship Id="rId16" Type="http://schemas.microsoft.com/office/2007/relationships/hdphoto" Target="../media/hdphoto7.wdp"/><Relationship Id="rId1" Type="http://schemas.openxmlformats.org/officeDocument/2006/relationships/slideMaster" Target="../slideMasters/slideMaster3.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8.png"/><Relationship Id="rId15" Type="http://schemas.openxmlformats.org/officeDocument/2006/relationships/image" Target="../media/image13.png"/><Relationship Id="rId10" Type="http://schemas.microsoft.com/office/2007/relationships/hdphoto" Target="../media/hdphoto4.wdp"/><Relationship Id="rId19" Type="http://schemas.openxmlformats.org/officeDocument/2006/relationships/image" Target="../media/image5.png"/><Relationship Id="rId4" Type="http://schemas.microsoft.com/office/2007/relationships/hdphoto" Target="../media/hdphoto1.wdp"/><Relationship Id="rId9" Type="http://schemas.openxmlformats.org/officeDocument/2006/relationships/image" Target="../media/image10.png"/><Relationship Id="rId14" Type="http://schemas.microsoft.com/office/2007/relationships/hdphoto" Target="../media/hdphoto6.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146540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2501073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80983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4"/>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963098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58982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9"/>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900560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747194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647767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7607079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852909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017069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2308073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192045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3686089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7"/>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7"/>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0187343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166085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695374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423738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522722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2721792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5331134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4007323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7"/>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5" name="Rectangle 5"/>
          <p:cNvSpPr>
            <a:spLocks noGrp="1" noChangeArrowheads="1"/>
          </p:cNvSpPr>
          <p:nvPr>
            <p:ph type="ftr" sz="quarter" idx="11"/>
          </p:nvPr>
        </p:nvSpPr>
        <p:spPr>
          <a:ln/>
        </p:spPr>
        <p:txBody>
          <a:bodyPr/>
          <a:lstStyle>
            <a:lvl1pPr>
              <a:defRPr/>
            </a:lvl1pPr>
          </a:lstStyle>
          <a:p>
            <a:endParaRPr lang="en-GB"/>
          </a:p>
        </p:txBody>
      </p:sp>
      <p:sp>
        <p:nvSpPr>
          <p:cNvPr id="6"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3086341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674457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9691545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27317214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62B4FC5-7E09-45AC-8D86-525C9EA597E5}"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1710757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2579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28568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Entrance and Exit WW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DFA1A3-2E3A-AAA8-D01C-E9FA15C7AC29}"/>
              </a:ext>
            </a:extLst>
          </p:cNvPr>
          <p:cNvPicPr>
            <a:picLocks noChangeAspect="1"/>
          </p:cNvPicPr>
          <p:nvPr userDrawn="1"/>
        </p:nvPicPr>
        <p:blipFill>
          <a:blip r:embed="rId2"/>
          <a:stretch>
            <a:fillRect/>
          </a:stretch>
        </p:blipFill>
        <p:spPr>
          <a:xfrm>
            <a:off x="122903" y="95251"/>
            <a:ext cx="11946194" cy="6667497"/>
          </a:xfrm>
          <a:prstGeom prst="rect">
            <a:avLst/>
          </a:prstGeom>
        </p:spPr>
      </p:pic>
    </p:spTree>
    <p:extLst>
      <p:ext uri="{BB962C8B-B14F-4D97-AF65-F5344CB8AC3E}">
        <p14:creationId xmlns:p14="http://schemas.microsoft.com/office/powerpoint/2010/main" val="4161993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Entranc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47179"/>
            <a:ext cx="11736438" cy="6563641"/>
          </a:xfrm>
          <a:prstGeom prst="rect">
            <a:avLst/>
          </a:prstGeom>
        </p:spPr>
      </p:pic>
    </p:spTree>
    <p:extLst>
      <p:ext uri="{BB962C8B-B14F-4D97-AF65-F5344CB8AC3E}">
        <p14:creationId xmlns:p14="http://schemas.microsoft.com/office/powerpoint/2010/main" val="14365945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2070" y="147179"/>
            <a:ext cx="11707859" cy="6563641"/>
          </a:xfrm>
          <a:prstGeom prst="rect">
            <a:avLst/>
          </a:prstGeom>
        </p:spPr>
      </p:pic>
    </p:spTree>
    <p:extLst>
      <p:ext uri="{BB962C8B-B14F-4D97-AF65-F5344CB8AC3E}">
        <p14:creationId xmlns:p14="http://schemas.microsoft.com/office/powerpoint/2010/main" val="28536364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25" name="TextBox 24"/>
          <p:cNvSpPr txBox="1"/>
          <p:nvPr/>
        </p:nvSpPr>
        <p:spPr>
          <a:xfrm>
            <a:off x="304799" y="1229339"/>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3" name="TextBox 32"/>
          <p:cNvSpPr txBox="1"/>
          <p:nvPr/>
        </p:nvSpPr>
        <p:spPr>
          <a:xfrm>
            <a:off x="4258232" y="1229338"/>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4" name="TextBox 33"/>
          <p:cNvSpPr txBox="1"/>
          <p:nvPr/>
        </p:nvSpPr>
        <p:spPr>
          <a:xfrm>
            <a:off x="8220631" y="1235971"/>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304799"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a:t>
            </a:r>
            <a:endParaRPr lang="en-GB" sz="2400">
              <a:solidFill>
                <a:schemeClr val="bg1"/>
              </a:solidFill>
            </a:endParaRPr>
          </a:p>
        </p:txBody>
      </p:sp>
      <p:sp>
        <p:nvSpPr>
          <p:cNvPr id="36" name="TextBox 35"/>
          <p:cNvSpPr txBox="1"/>
          <p:nvPr/>
        </p:nvSpPr>
        <p:spPr>
          <a:xfrm>
            <a:off x="4268894" y="1245664"/>
            <a:ext cx="3708000" cy="41293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Related Learning</a:t>
            </a:r>
            <a:endParaRPr lang="en-GB" sz="2400">
              <a:solidFill>
                <a:schemeClr val="bg1"/>
              </a:solidFill>
            </a:endParaRPr>
          </a:p>
        </p:txBody>
      </p:sp>
      <p:sp>
        <p:nvSpPr>
          <p:cNvPr id="37" name="TextBox 36"/>
          <p:cNvSpPr txBox="1"/>
          <p:nvPr/>
        </p:nvSpPr>
        <p:spPr>
          <a:xfrm>
            <a:off x="8238560"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From Independent Learning </a:t>
            </a:r>
          </a:p>
        </p:txBody>
      </p:sp>
      <p:sp>
        <p:nvSpPr>
          <p:cNvPr id="50" name="Text Placeholder 30"/>
          <p:cNvSpPr>
            <a:spLocks noGrp="1"/>
          </p:cNvSpPr>
          <p:nvPr>
            <p:ph type="body" sz="quarter" idx="11"/>
          </p:nvPr>
        </p:nvSpPr>
        <p:spPr>
          <a:xfrm>
            <a:off x="425020" y="1791632"/>
            <a:ext cx="3474627" cy="4026467"/>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1" name="Text Placeholder 30"/>
          <p:cNvSpPr>
            <a:spLocks noGrp="1"/>
          </p:cNvSpPr>
          <p:nvPr>
            <p:ph type="body" sz="quarter" idx="12"/>
          </p:nvPr>
        </p:nvSpPr>
        <p:spPr>
          <a:xfrm>
            <a:off x="4374918" y="1790542"/>
            <a:ext cx="3474627" cy="4047069"/>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2" name="Text Placeholder 30"/>
          <p:cNvSpPr>
            <a:spLocks noGrp="1"/>
          </p:cNvSpPr>
          <p:nvPr>
            <p:ph type="body" sz="quarter" idx="13"/>
          </p:nvPr>
        </p:nvSpPr>
        <p:spPr>
          <a:xfrm>
            <a:off x="8336532" y="1791633"/>
            <a:ext cx="3474627" cy="4053962"/>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32" name="TextBox 31"/>
          <p:cNvSpPr txBox="1"/>
          <p:nvPr/>
        </p:nvSpPr>
        <p:spPr>
          <a:xfrm>
            <a:off x="112111" y="5934641"/>
            <a:ext cx="11945418" cy="461665"/>
          </a:xfrm>
          <a:prstGeom prst="rect">
            <a:avLst/>
          </a:prstGeom>
          <a:noFill/>
        </p:spPr>
        <p:txBody>
          <a:bodyPr wrap="square" rtlCol="0">
            <a:spAutoFit/>
          </a:bodyPr>
          <a:lstStyle/>
          <a:p>
            <a:pPr algn="ctr"/>
            <a:r>
              <a:rPr lang="en-GB" sz="2400" i="1">
                <a:solidFill>
                  <a:srgbClr val="002060"/>
                </a:solidFill>
              </a:rPr>
              <a:t>Retrieve from memory</a:t>
            </a:r>
            <a:r>
              <a:rPr lang="en-GB" sz="2400" i="1" baseline="0">
                <a:solidFill>
                  <a:srgbClr val="002060"/>
                </a:solidFill>
              </a:rPr>
              <a:t> without </a:t>
            </a:r>
            <a:r>
              <a:rPr lang="en-GB" sz="2400" i="1">
                <a:solidFill>
                  <a:srgbClr val="002060"/>
                </a:solidFill>
              </a:rPr>
              <a:t>prompts or discussion.</a:t>
            </a:r>
            <a:r>
              <a:rPr lang="en-GB" sz="2400" i="1" baseline="0">
                <a:solidFill>
                  <a:srgbClr val="002060"/>
                </a:solidFill>
              </a:rPr>
              <a:t> Y</a:t>
            </a:r>
            <a:r>
              <a:rPr lang="en-GB" sz="2400" i="1">
                <a:solidFill>
                  <a:srgbClr val="002060"/>
                </a:solidFill>
              </a:rPr>
              <a:t>ou must write something for</a:t>
            </a:r>
            <a:r>
              <a:rPr lang="en-GB" sz="2400" i="1" baseline="0">
                <a:solidFill>
                  <a:srgbClr val="002060"/>
                </a:solidFill>
              </a:rPr>
              <a:t> each.</a:t>
            </a:r>
            <a:endParaRPr lang="en-GB" sz="2400" i="1">
              <a:solidFill>
                <a:srgbClr val="002060"/>
              </a:solidFill>
            </a:endParaRPr>
          </a:p>
        </p:txBody>
      </p:sp>
      <p:sp>
        <p:nvSpPr>
          <p:cNvPr id="24" name="TextBox 23"/>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8"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472755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14758157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paced retrieval no title">
    <p:spTree>
      <p:nvGrpSpPr>
        <p:cNvPr id="1" name=""/>
        <p:cNvGrpSpPr/>
        <p:nvPr/>
      </p:nvGrpSpPr>
      <p:grpSpPr>
        <a:xfrm>
          <a:off x="0" y="0"/>
          <a:ext cx="0" cy="0"/>
          <a:chOff x="0" y="0"/>
          <a:chExt cx="0" cy="0"/>
        </a:xfrm>
      </p:grpSpPr>
      <p:sp>
        <p:nvSpPr>
          <p:cNvPr id="25" name="TextBox 24"/>
          <p:cNvSpPr txBox="1"/>
          <p:nvPr/>
        </p:nvSpPr>
        <p:spPr>
          <a:xfrm>
            <a:off x="286870" y="177287"/>
            <a:ext cx="3701971" cy="5970795"/>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270179" y="174989"/>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a:t>
            </a:r>
            <a:endParaRPr lang="en-GB" sz="2400">
              <a:solidFill>
                <a:schemeClr val="bg1"/>
              </a:solidFill>
            </a:endParaRPr>
          </a:p>
        </p:txBody>
      </p:sp>
      <p:sp>
        <p:nvSpPr>
          <p:cNvPr id="50" name="Text Placeholder 30"/>
          <p:cNvSpPr>
            <a:spLocks noGrp="1"/>
          </p:cNvSpPr>
          <p:nvPr>
            <p:ph type="body" sz="quarter" idx="11"/>
          </p:nvPr>
        </p:nvSpPr>
        <p:spPr>
          <a:xfrm>
            <a:off x="386865" y="709917"/>
            <a:ext cx="3474627" cy="5327089"/>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2" name="TextBox 1">
            <a:extLst>
              <a:ext uri="{FF2B5EF4-FFF2-40B4-BE49-F238E27FC236}">
                <a16:creationId xmlns:a16="http://schemas.microsoft.com/office/drawing/2014/main" id="{FDA86B50-68EA-8E2A-58D2-357291844027}"/>
              </a:ext>
            </a:extLst>
          </p:cNvPr>
          <p:cNvSpPr txBox="1"/>
          <p:nvPr userDrawn="1"/>
        </p:nvSpPr>
        <p:spPr>
          <a:xfrm>
            <a:off x="4245014" y="177287"/>
            <a:ext cx="3701971" cy="5970795"/>
          </a:xfrm>
          <a:prstGeom prst="rect">
            <a:avLst/>
          </a:prstGeom>
          <a:solidFill>
            <a:schemeClr val="bg1"/>
          </a:solidFill>
          <a:ln w="28575">
            <a:solidFill>
              <a:srgbClr val="0B5196"/>
            </a:solidFill>
          </a:ln>
        </p:spPr>
        <p:txBody>
          <a:bodyPr wrap="square" rtlCol="0">
            <a:spAutoFit/>
          </a:bodyPr>
          <a:lstStyle/>
          <a:p>
            <a:endParaRPr lang="en-GB"/>
          </a:p>
        </p:txBody>
      </p:sp>
      <p:sp>
        <p:nvSpPr>
          <p:cNvPr id="3" name="TextBox 2">
            <a:extLst>
              <a:ext uri="{FF2B5EF4-FFF2-40B4-BE49-F238E27FC236}">
                <a16:creationId xmlns:a16="http://schemas.microsoft.com/office/drawing/2014/main" id="{7D28B8B5-863B-9301-AEBC-1868D2B215E6}"/>
              </a:ext>
            </a:extLst>
          </p:cNvPr>
          <p:cNvSpPr txBox="1"/>
          <p:nvPr userDrawn="1"/>
        </p:nvSpPr>
        <p:spPr>
          <a:xfrm>
            <a:off x="4228323" y="174989"/>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Related Learning</a:t>
            </a:r>
            <a:endParaRPr lang="en-GB" sz="2400">
              <a:solidFill>
                <a:schemeClr val="bg1"/>
              </a:solidFill>
            </a:endParaRPr>
          </a:p>
        </p:txBody>
      </p:sp>
      <p:sp>
        <p:nvSpPr>
          <p:cNvPr id="4" name="Text Placeholder 30">
            <a:extLst>
              <a:ext uri="{FF2B5EF4-FFF2-40B4-BE49-F238E27FC236}">
                <a16:creationId xmlns:a16="http://schemas.microsoft.com/office/drawing/2014/main" id="{1536B4DF-CA2C-912E-C76D-2C0298CB95BA}"/>
              </a:ext>
            </a:extLst>
          </p:cNvPr>
          <p:cNvSpPr>
            <a:spLocks noGrp="1"/>
          </p:cNvSpPr>
          <p:nvPr>
            <p:ph type="body" sz="quarter" idx="12"/>
          </p:nvPr>
        </p:nvSpPr>
        <p:spPr>
          <a:xfrm>
            <a:off x="4345009" y="709917"/>
            <a:ext cx="3474627" cy="5327089"/>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 name="TextBox 4">
            <a:extLst>
              <a:ext uri="{FF2B5EF4-FFF2-40B4-BE49-F238E27FC236}">
                <a16:creationId xmlns:a16="http://schemas.microsoft.com/office/drawing/2014/main" id="{3F7C0670-5F26-C970-D681-3A728C0E22A9}"/>
              </a:ext>
            </a:extLst>
          </p:cNvPr>
          <p:cNvSpPr txBox="1"/>
          <p:nvPr userDrawn="1"/>
        </p:nvSpPr>
        <p:spPr>
          <a:xfrm>
            <a:off x="8179631" y="177287"/>
            <a:ext cx="3701971" cy="5970795"/>
          </a:xfrm>
          <a:prstGeom prst="rect">
            <a:avLst/>
          </a:prstGeom>
          <a:solidFill>
            <a:schemeClr val="bg1"/>
          </a:solidFill>
          <a:ln w="28575">
            <a:solidFill>
              <a:srgbClr val="0B5196"/>
            </a:solidFill>
          </a:ln>
        </p:spPr>
        <p:txBody>
          <a:bodyPr wrap="square" rtlCol="0">
            <a:spAutoFit/>
          </a:bodyPr>
          <a:lstStyle/>
          <a:p>
            <a:endParaRPr lang="en-GB"/>
          </a:p>
        </p:txBody>
      </p:sp>
      <p:sp>
        <p:nvSpPr>
          <p:cNvPr id="6" name="TextBox 5">
            <a:extLst>
              <a:ext uri="{FF2B5EF4-FFF2-40B4-BE49-F238E27FC236}">
                <a16:creationId xmlns:a16="http://schemas.microsoft.com/office/drawing/2014/main" id="{F62BB053-62D3-74DC-430F-4D667A8E8859}"/>
              </a:ext>
            </a:extLst>
          </p:cNvPr>
          <p:cNvSpPr txBox="1"/>
          <p:nvPr userDrawn="1"/>
        </p:nvSpPr>
        <p:spPr>
          <a:xfrm>
            <a:off x="8162940" y="174989"/>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From Independent Learning</a:t>
            </a:r>
            <a:endParaRPr lang="en-GB" sz="2400">
              <a:solidFill>
                <a:schemeClr val="bg1"/>
              </a:solidFill>
            </a:endParaRPr>
          </a:p>
        </p:txBody>
      </p:sp>
      <p:sp>
        <p:nvSpPr>
          <p:cNvPr id="7" name="Text Placeholder 30">
            <a:extLst>
              <a:ext uri="{FF2B5EF4-FFF2-40B4-BE49-F238E27FC236}">
                <a16:creationId xmlns:a16="http://schemas.microsoft.com/office/drawing/2014/main" id="{E2BB397F-49F2-383B-9BF2-929BAE2DB994}"/>
              </a:ext>
            </a:extLst>
          </p:cNvPr>
          <p:cNvSpPr>
            <a:spLocks noGrp="1"/>
          </p:cNvSpPr>
          <p:nvPr>
            <p:ph type="body" sz="quarter" idx="13"/>
          </p:nvPr>
        </p:nvSpPr>
        <p:spPr>
          <a:xfrm>
            <a:off x="8279626" y="709917"/>
            <a:ext cx="3474627" cy="5327089"/>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Tree>
    <p:extLst>
      <p:ext uri="{BB962C8B-B14F-4D97-AF65-F5344CB8AC3E}">
        <p14:creationId xmlns:p14="http://schemas.microsoft.com/office/powerpoint/2010/main" val="32131786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5" name="TextBox 24"/>
          <p:cNvSpPr txBox="1"/>
          <p:nvPr/>
        </p:nvSpPr>
        <p:spPr>
          <a:xfrm>
            <a:off x="304799" y="1372768"/>
            <a:ext cx="11623832"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0" name="Text Placeholder 30"/>
          <p:cNvSpPr>
            <a:spLocks noGrp="1"/>
          </p:cNvSpPr>
          <p:nvPr>
            <p:ph type="body" sz="quarter" idx="11"/>
          </p:nvPr>
        </p:nvSpPr>
        <p:spPr>
          <a:xfrm>
            <a:off x="425020" y="1501023"/>
            <a:ext cx="11363568" cy="4460506"/>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22" name="Rectangle 21"/>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32" name="Pentagon 3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3" name="Chevron 3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4" name="Chevron 3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5" name="Chevron 3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1016693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19" name="Rectangle 18"/>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5" name="Pentagon 24"/>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0" name="Chevron 29"/>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2" name="Chevron 3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3" name="Chevron 3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5177884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2409062454"/>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54"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Picture 55"/>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7"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9" name="Picture 58"/>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60" name="Picture 59"/>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61" name="Picture 60"/>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62" name="Picture 61"/>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63" name="Pentagon 62"/>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65" name="Rectangle 6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7" name="Pentagon 6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8" name="Chevron 6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9" name="Chevron 6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70" name="Chevron 69"/>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6555337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ALT Instruct ">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15" name="Chevron 14"/>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16" name="Chevron 15"/>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3861728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2647292837"/>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4828849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4465544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1452827472"/>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8671612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8337173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1705629420"/>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4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Picture 4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2" name="Picture 5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53" name="Picture 5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4" name="Picture 5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5" name="Picture 5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6" name="Pentagon 55"/>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8" name="Rectangle 57"/>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0" name="Pentagon 59"/>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1" name="Chevron 60"/>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2" name="Chevron 6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63" name="Chevron 6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28898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2"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8" name="Rectangle 5"/>
          <p:cNvSpPr>
            <a:spLocks noGrp="1" noChangeArrowheads="1"/>
          </p:cNvSpPr>
          <p:nvPr>
            <p:ph type="ftr" sz="quarter" idx="11"/>
          </p:nvPr>
        </p:nvSpPr>
        <p:spPr>
          <a:ln/>
        </p:spPr>
        <p:txBody>
          <a:bodyPr/>
          <a:lstStyle>
            <a:lvl1pPr>
              <a:defRPr/>
            </a:lvl1pPr>
          </a:lstStyle>
          <a:p>
            <a:endParaRPr lang="en-GB"/>
          </a:p>
        </p:txBody>
      </p:sp>
      <p:sp>
        <p:nvSpPr>
          <p:cNvPr id="9"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3902785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1731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8" y="5525774"/>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2"/>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0"/>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2"/>
            <a:ext cx="3324754"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8"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2"/>
            <a:ext cx="3303590"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6" y="1368199"/>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88"/>
            <a:ext cx="3229406"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0"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8" y="4604845"/>
            <a:ext cx="2937933" cy="442912"/>
          </a:xfrm>
          <a:prstGeom prst="rect">
            <a:avLst/>
          </a:prstGeom>
        </p:spPr>
        <p:txBody>
          <a:bodyPr/>
          <a:lstStyle>
            <a:lvl1pPr algn="ctr">
              <a:buFont typeface="Arial" panose="020B0604020202020204" pitchFamily="34" charset="0"/>
              <a:buNone/>
              <a:defRPr sz="16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4"/>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6770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4" name="Rectangle 5"/>
          <p:cNvSpPr>
            <a:spLocks noGrp="1" noChangeArrowheads="1"/>
          </p:cNvSpPr>
          <p:nvPr>
            <p:ph type="ftr" sz="quarter" idx="11"/>
          </p:nvPr>
        </p:nvSpPr>
        <p:spPr>
          <a:ln/>
        </p:spPr>
        <p:txBody>
          <a:bodyPr/>
          <a:lstStyle>
            <a:lvl1pPr>
              <a:defRPr/>
            </a:lvl1pPr>
          </a:lstStyle>
          <a:p>
            <a:endParaRPr lang="en-GB"/>
          </a:p>
        </p:txBody>
      </p:sp>
      <p:sp>
        <p:nvSpPr>
          <p:cNvPr id="5"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2329211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3" name="Rectangle 5"/>
          <p:cNvSpPr>
            <a:spLocks noGrp="1" noChangeArrowheads="1"/>
          </p:cNvSpPr>
          <p:nvPr>
            <p:ph type="ftr" sz="quarter" idx="11"/>
          </p:nvPr>
        </p:nvSpPr>
        <p:spPr>
          <a:ln/>
        </p:spPr>
        <p:txBody>
          <a:bodyPr/>
          <a:lstStyle>
            <a:lvl1pPr>
              <a:defRPr/>
            </a:lvl1pPr>
          </a:lstStyle>
          <a:p>
            <a:endParaRPr lang="en-GB"/>
          </a:p>
        </p:txBody>
      </p:sp>
      <p:sp>
        <p:nvSpPr>
          <p:cNvPr id="4"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1877886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7"/>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200465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4"/>
          <p:cNvSpPr>
            <a:spLocks noGrp="1" noChangeArrowheads="1"/>
          </p:cNvSpPr>
          <p:nvPr>
            <p:ph type="dt" sz="half" idx="10"/>
          </p:nvPr>
        </p:nvSpPr>
        <p:spPr>
          <a:ln/>
        </p:spPr>
        <p:txBody>
          <a:bodyPr/>
          <a:lstStyle>
            <a:lvl1pPr>
              <a:defRPr/>
            </a:lvl1pPr>
          </a:lstStyle>
          <a:p>
            <a:fld id="{6BF8E4A8-0234-4C2B-882A-328FA1558332}" type="datetimeFigureOut">
              <a:rPr lang="en-GB" smtClean="0"/>
              <a:t>06/09/2026</a:t>
            </a:fld>
            <a:endParaRPr lang="en-GB"/>
          </a:p>
        </p:txBody>
      </p:sp>
      <p:sp>
        <p:nvSpPr>
          <p:cNvPr id="6" name="Rectangle 5"/>
          <p:cNvSpPr>
            <a:spLocks noGrp="1" noChangeArrowheads="1"/>
          </p:cNvSpPr>
          <p:nvPr>
            <p:ph type="ftr" sz="quarter" idx="11"/>
          </p:nvPr>
        </p:nvSpPr>
        <p:spPr>
          <a:ln/>
        </p:spPr>
        <p:txBody>
          <a:bodyPr/>
          <a:lstStyle>
            <a:lvl1pPr>
              <a:defRPr/>
            </a:lvl1pPr>
          </a:lstStyle>
          <a:p>
            <a:endParaRPr lang="en-GB"/>
          </a:p>
        </p:txBody>
      </p:sp>
      <p:sp>
        <p:nvSpPr>
          <p:cNvPr id="7" name="Rectangle 6"/>
          <p:cNvSpPr>
            <a:spLocks noGrp="1" noChangeArrowheads="1"/>
          </p:cNvSpPr>
          <p:nvPr>
            <p:ph type="sldNum" sz="quarter" idx="12"/>
          </p:nvPr>
        </p:nvSpPr>
        <p:spPr>
          <a:ln/>
        </p:spPr>
        <p:txBody>
          <a:bodyPr/>
          <a:lstStyle>
            <a:lvl1pPr>
              <a:defRPr/>
            </a:lvl1pPr>
          </a:lstStyle>
          <a:p>
            <a:fld id="{97B2BAC2-DF85-4743-9FCE-ED47505C15D1}" type="slidenum">
              <a:rPr lang="en-GB" smtClean="0"/>
              <a:t>‹#›</a:t>
            </a:fld>
            <a:endParaRPr lang="en-GB"/>
          </a:p>
        </p:txBody>
      </p:sp>
    </p:spTree>
    <p:extLst>
      <p:ext uri="{BB962C8B-B14F-4D97-AF65-F5344CB8AC3E}">
        <p14:creationId xmlns:p14="http://schemas.microsoft.com/office/powerpoint/2010/main" val="1281686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image" Target="../media/image1.png"/><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theme" Target="../theme/theme3.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fld id="{6BF8E4A8-0234-4C2B-882A-328FA1558332}" type="datetimeFigureOut">
              <a:rPr lang="en-GB" smtClean="0"/>
              <a:t>06/09/2026</a:t>
            </a:fld>
            <a:endParaRPr lang="en-GB"/>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endParaRPr lang="en-GB"/>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97B2BAC2-DF85-4743-9FCE-ED47505C15D1}" type="slidenum">
              <a:rPr lang="en-GB" smtClean="0"/>
              <a:t>‹#›</a:t>
            </a:fld>
            <a:endParaRPr lang="en-GB"/>
          </a:p>
        </p:txBody>
      </p:sp>
      <p:sp>
        <p:nvSpPr>
          <p:cNvPr id="9" name="Rectangle 7"/>
          <p:cNvSpPr>
            <a:spLocks noChangeArrowheads="1"/>
          </p:cNvSpPr>
          <p:nvPr/>
        </p:nvSpPr>
        <p:spPr bwMode="auto">
          <a:xfrm>
            <a:off x="0" y="0"/>
            <a:ext cx="12192000" cy="6858000"/>
          </a:xfrm>
          <a:prstGeom prst="rect">
            <a:avLst/>
          </a:prstGeom>
          <a:noFill/>
          <a:ln w="152400" algn="ctr">
            <a:solidFill>
              <a:schemeClr val="accent6">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US" altLang="en-US">
              <a:solidFill>
                <a:srgbClr val="FFFFFF"/>
              </a:solidFill>
              <a:latin typeface="Comic Sans MS" pitchFamily="66" charset="0"/>
            </a:endParaRPr>
          </a:p>
        </p:txBody>
      </p:sp>
      <p:pic>
        <p:nvPicPr>
          <p:cNvPr id="3" name="Picture 2"/>
          <p:cNvPicPr>
            <a:picLocks noChangeAspect="1"/>
          </p:cNvPicPr>
          <p:nvPr/>
        </p:nvPicPr>
        <p:blipFill rotWithShape="1">
          <a:blip r:embed="rId13">
            <a:extLst>
              <a:ext uri="{28A0092B-C50C-407E-A947-70E740481C1C}">
                <a14:useLocalDpi xmlns:a14="http://schemas.microsoft.com/office/drawing/2010/main" val="0"/>
              </a:ext>
            </a:extLst>
          </a:blip>
          <a:srcRect r="84527"/>
          <a:stretch/>
        </p:blipFill>
        <p:spPr>
          <a:xfrm>
            <a:off x="10896538" y="5800491"/>
            <a:ext cx="1084729" cy="933450"/>
          </a:xfrm>
          <a:prstGeom prst="rect">
            <a:avLst/>
          </a:prstGeom>
        </p:spPr>
      </p:pic>
    </p:spTree>
    <p:extLst>
      <p:ext uri="{BB962C8B-B14F-4D97-AF65-F5344CB8AC3E}">
        <p14:creationId xmlns:p14="http://schemas.microsoft.com/office/powerpoint/2010/main" val="20240175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3"/>
          <p:cNvSpPr>
            <a:spLocks noGrp="1" noChangeArrowheads="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fld id="{7F615011-EC72-49BD-BB3E-EDB37CB1585C}" type="datetimeFigureOut">
              <a:rPr lang="en-GB" smtClean="0">
                <a:solidFill>
                  <a:srgbClr val="000000"/>
                </a:solidFill>
              </a:rPr>
              <a:pPr/>
              <a:t>06/09/2026</a:t>
            </a:fld>
            <a:endParaRPr lang="en-GB">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endParaRPr lang="en-GB">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562B4FC5-7E09-45AC-8D86-525C9EA597E5}" type="slidenum">
              <a:rPr lang="en-GB" smtClean="0">
                <a:solidFill>
                  <a:srgbClr val="000000"/>
                </a:solidFill>
              </a:rPr>
              <a:pPr/>
              <a:t>‹#›</a:t>
            </a:fld>
            <a:endParaRPr lang="en-GB">
              <a:solidFill>
                <a:srgbClr val="000000"/>
              </a:solidFill>
            </a:endParaRPr>
          </a:p>
        </p:txBody>
      </p:sp>
      <p:sp>
        <p:nvSpPr>
          <p:cNvPr id="9" name="Rectangle 7"/>
          <p:cNvSpPr>
            <a:spLocks noChangeArrowheads="1"/>
          </p:cNvSpPr>
          <p:nvPr/>
        </p:nvSpPr>
        <p:spPr bwMode="auto">
          <a:xfrm>
            <a:off x="0" y="0"/>
            <a:ext cx="12192000" cy="6858000"/>
          </a:xfrm>
          <a:prstGeom prst="rect">
            <a:avLst/>
          </a:prstGeom>
          <a:noFill/>
          <a:ln w="152400" algn="ctr">
            <a:solidFill>
              <a:schemeClr val="accent6">
                <a:lumMod val="75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US" altLang="en-US">
              <a:solidFill>
                <a:srgbClr val="FFFFFF"/>
              </a:solidFill>
              <a:latin typeface="Comic Sans MS" pitchFamily="66" charset="0"/>
            </a:endParaRPr>
          </a:p>
        </p:txBody>
      </p:sp>
      <p:pic>
        <p:nvPicPr>
          <p:cNvPr id="3" name="Picture 2"/>
          <p:cNvPicPr>
            <a:picLocks noChangeAspect="1"/>
          </p:cNvPicPr>
          <p:nvPr/>
        </p:nvPicPr>
        <p:blipFill rotWithShape="1">
          <a:blip r:embed="rId26">
            <a:extLst>
              <a:ext uri="{28A0092B-C50C-407E-A947-70E740481C1C}">
                <a14:useLocalDpi xmlns:a14="http://schemas.microsoft.com/office/drawing/2010/main" val="0"/>
              </a:ext>
            </a:extLst>
          </a:blip>
          <a:srcRect r="84527"/>
          <a:stretch/>
        </p:blipFill>
        <p:spPr>
          <a:xfrm>
            <a:off x="10896538" y="5800491"/>
            <a:ext cx="1084729" cy="933450"/>
          </a:xfrm>
          <a:prstGeom prst="rect">
            <a:avLst/>
          </a:prstGeom>
        </p:spPr>
      </p:pic>
    </p:spTree>
    <p:extLst>
      <p:ext uri="{BB962C8B-B14F-4D97-AF65-F5344CB8AC3E}">
        <p14:creationId xmlns:p14="http://schemas.microsoft.com/office/powerpoint/2010/main" val="242057252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819" r:id="rId23"/>
    <p:sldLayoutId id="2147483817" r:id="rId24"/>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3189346"/>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3" rtl="0" eaLnBrk="1" latinLnBrk="0" hangingPunct="1">
        <a:defRPr sz="1801" kern="1200">
          <a:solidFill>
            <a:schemeClr val="tx1"/>
          </a:solidFill>
          <a:latin typeface="+mn-lt"/>
          <a:ea typeface="+mn-ea"/>
          <a:cs typeface="+mn-cs"/>
        </a:defRPr>
      </a:lvl1pPr>
      <a:lvl2pPr marL="457187" algn="l" defTabSz="914373" rtl="0" eaLnBrk="1" latinLnBrk="0" hangingPunct="1">
        <a:defRPr sz="1801" kern="1200">
          <a:solidFill>
            <a:schemeClr val="tx1"/>
          </a:solidFill>
          <a:latin typeface="+mn-lt"/>
          <a:ea typeface="+mn-ea"/>
          <a:cs typeface="+mn-cs"/>
        </a:defRPr>
      </a:lvl2pPr>
      <a:lvl3pPr marL="914373" algn="l" defTabSz="914373" rtl="0" eaLnBrk="1" latinLnBrk="0" hangingPunct="1">
        <a:defRPr sz="1801" kern="1200">
          <a:solidFill>
            <a:schemeClr val="tx1"/>
          </a:solidFill>
          <a:latin typeface="+mn-lt"/>
          <a:ea typeface="+mn-ea"/>
          <a:cs typeface="+mn-cs"/>
        </a:defRPr>
      </a:lvl3pPr>
      <a:lvl4pPr marL="1371560" algn="l" defTabSz="914373" rtl="0" eaLnBrk="1" latinLnBrk="0" hangingPunct="1">
        <a:defRPr sz="1801" kern="1200">
          <a:solidFill>
            <a:schemeClr val="tx1"/>
          </a:solidFill>
          <a:latin typeface="+mn-lt"/>
          <a:ea typeface="+mn-ea"/>
          <a:cs typeface="+mn-cs"/>
        </a:defRPr>
      </a:lvl4pPr>
      <a:lvl5pPr marL="1828746" algn="l" defTabSz="914373" rtl="0" eaLnBrk="1" latinLnBrk="0" hangingPunct="1">
        <a:defRPr sz="1801" kern="1200">
          <a:solidFill>
            <a:schemeClr val="tx1"/>
          </a:solidFill>
          <a:latin typeface="+mn-lt"/>
          <a:ea typeface="+mn-ea"/>
          <a:cs typeface="+mn-cs"/>
        </a:defRPr>
      </a:lvl5pPr>
      <a:lvl6pPr marL="2285933" algn="l" defTabSz="914373" rtl="0" eaLnBrk="1" latinLnBrk="0" hangingPunct="1">
        <a:defRPr sz="1801" kern="1200">
          <a:solidFill>
            <a:schemeClr val="tx1"/>
          </a:solidFill>
          <a:latin typeface="+mn-lt"/>
          <a:ea typeface="+mn-ea"/>
          <a:cs typeface="+mn-cs"/>
        </a:defRPr>
      </a:lvl6pPr>
      <a:lvl7pPr marL="2743119" algn="l" defTabSz="914373" rtl="0" eaLnBrk="1" latinLnBrk="0" hangingPunct="1">
        <a:defRPr sz="1801" kern="1200">
          <a:solidFill>
            <a:schemeClr val="tx1"/>
          </a:solidFill>
          <a:latin typeface="+mn-lt"/>
          <a:ea typeface="+mn-ea"/>
          <a:cs typeface="+mn-cs"/>
        </a:defRPr>
      </a:lvl7pPr>
      <a:lvl8pPr marL="3200306" algn="l" defTabSz="914373" rtl="0" eaLnBrk="1" latinLnBrk="0" hangingPunct="1">
        <a:defRPr sz="1801" kern="1200">
          <a:solidFill>
            <a:schemeClr val="tx1"/>
          </a:solidFill>
          <a:latin typeface="+mn-lt"/>
          <a:ea typeface="+mn-ea"/>
          <a:cs typeface="+mn-cs"/>
        </a:defRPr>
      </a:lvl8pPr>
      <a:lvl9pPr marL="3657493" algn="l" defTabSz="91437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g"/><Relationship Id="rId1" Type="http://schemas.openxmlformats.org/officeDocument/2006/relationships/slideLayout" Target="../slideLayouts/slideLayout34.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130.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0.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0.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00.png"/></Relationships>
</file>

<file path=ppt/slides/_rels/slide8.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0.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40.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D77B1C50-AC4B-7A2A-6659-0CE205C72761}"/>
              </a:ext>
            </a:extLst>
          </p:cNvPr>
          <p:cNvSpPr>
            <a:spLocks noGrp="1"/>
          </p:cNvSpPr>
          <p:nvPr>
            <p:ph type="body" sz="quarter" idx="11"/>
          </p:nvPr>
        </p:nvSpPr>
        <p:spPr/>
        <p:txBody>
          <a:bodyPr lIns="91440" tIns="45720" rIns="91440" bIns="45720" anchor="t"/>
          <a:lstStyle/>
          <a:p>
            <a:pPr marL="227965" indent="-227965"/>
            <a:r>
              <a:rPr lang="en-GB">
                <a:latin typeface="Comic Sans MS"/>
              </a:rPr>
              <a:t>Industrial Printer Repair Engineer</a:t>
            </a:r>
            <a:endParaRPr lang="en-GB"/>
          </a:p>
        </p:txBody>
      </p:sp>
      <p:sp>
        <p:nvSpPr>
          <p:cNvPr id="24" name="Text Placeholder 23">
            <a:extLst>
              <a:ext uri="{FF2B5EF4-FFF2-40B4-BE49-F238E27FC236}">
                <a16:creationId xmlns:a16="http://schemas.microsoft.com/office/drawing/2014/main" id="{E68E49F1-CC65-A1AF-75A8-0B8F7F106779}"/>
              </a:ext>
            </a:extLst>
          </p:cNvPr>
          <p:cNvSpPr>
            <a:spLocks noGrp="1"/>
          </p:cNvSpPr>
          <p:nvPr>
            <p:ph type="body" sz="quarter" idx="16"/>
          </p:nvPr>
        </p:nvSpPr>
        <p:spPr/>
        <p:txBody>
          <a:bodyPr lIns="91440" tIns="45720" rIns="91440" bIns="45720" anchor="t"/>
          <a:lstStyle/>
          <a:p>
            <a:pPr marL="227965" indent="-227965"/>
            <a:r>
              <a:rPr lang="en-GB" dirty="0">
                <a:latin typeface="Comic Sans MS"/>
              </a:rPr>
              <a:t>Reading Scaled Drawings</a:t>
            </a:r>
            <a:endParaRPr lang="en-GB" dirty="0"/>
          </a:p>
          <a:p>
            <a:pPr marL="227965" indent="-227965"/>
            <a:r>
              <a:rPr lang="en-GB" dirty="0">
                <a:latin typeface="Comic Sans MS"/>
              </a:rPr>
              <a:t>Checking equipment was square (if it was not lined up properly with the rest of the equipment it would all fail!)</a:t>
            </a:r>
            <a:endParaRPr lang="en-GB" dirty="0"/>
          </a:p>
          <a:p>
            <a:pPr marL="227965" indent="-227965"/>
            <a:r>
              <a:rPr lang="en-GB" dirty="0">
                <a:latin typeface="Comic Sans MS"/>
              </a:rPr>
              <a:t> Used 3,4,5 triangles (Pythagoras) or perpendicular bisectors depending on the factory layout</a:t>
            </a:r>
            <a:endParaRPr lang="en-GB" dirty="0"/>
          </a:p>
        </p:txBody>
      </p:sp>
      <p:sp>
        <p:nvSpPr>
          <p:cNvPr id="25" name="Text Placeholder 24">
            <a:extLst>
              <a:ext uri="{FF2B5EF4-FFF2-40B4-BE49-F238E27FC236}">
                <a16:creationId xmlns:a16="http://schemas.microsoft.com/office/drawing/2014/main" id="{7B0F19F4-E1B6-2864-ECFC-3CB3D7FCA113}"/>
              </a:ext>
            </a:extLst>
          </p:cNvPr>
          <p:cNvSpPr>
            <a:spLocks noGrp="1"/>
          </p:cNvSpPr>
          <p:nvPr>
            <p:ph type="body" sz="quarter" idx="17"/>
          </p:nvPr>
        </p:nvSpPr>
        <p:spPr>
          <a:xfrm>
            <a:off x="4641848" y="1990437"/>
            <a:ext cx="2937933" cy="2937678"/>
          </a:xfrm>
        </p:spPr>
        <p:txBody>
          <a:bodyPr lIns="91440" tIns="45720" rIns="91440" bIns="45720" anchor="t"/>
          <a:lstStyle/>
          <a:p>
            <a:pPr marL="227965" indent="-227965"/>
            <a:r>
              <a:rPr lang="en-GB" dirty="0">
                <a:latin typeface="Comic Sans MS"/>
              </a:rPr>
              <a:t>Satisfaction of repairing something broken</a:t>
            </a:r>
            <a:endParaRPr lang="en-GB" dirty="0"/>
          </a:p>
          <a:p>
            <a:pPr marL="227965" indent="-227965"/>
            <a:r>
              <a:rPr lang="en-GB" dirty="0">
                <a:latin typeface="Comic Sans MS"/>
              </a:rPr>
              <a:t>Supervising the lifting of very heavy (50 tonnes) equipment around</a:t>
            </a:r>
            <a:endParaRPr lang="en-GB" dirty="0"/>
          </a:p>
          <a:p>
            <a:pPr marL="227965" indent="-227965"/>
            <a:r>
              <a:rPr lang="en-GB" dirty="0">
                <a:latin typeface="Comic Sans MS"/>
              </a:rPr>
              <a:t>Travelling all over the work</a:t>
            </a:r>
          </a:p>
          <a:p>
            <a:pPr marL="227965" indent="-227965"/>
            <a:r>
              <a:rPr lang="en-GB" dirty="0">
                <a:latin typeface="Comic Sans MS"/>
              </a:rPr>
              <a:t>Getting paid</a:t>
            </a:r>
            <a:endParaRPr lang="en-GB" dirty="0"/>
          </a:p>
        </p:txBody>
      </p:sp>
      <p:sp>
        <p:nvSpPr>
          <p:cNvPr id="22" name="Text Placeholder 21">
            <a:extLst>
              <a:ext uri="{FF2B5EF4-FFF2-40B4-BE49-F238E27FC236}">
                <a16:creationId xmlns:a16="http://schemas.microsoft.com/office/drawing/2014/main" id="{CC070A01-42AB-961E-7E6F-0AEC05FC482E}"/>
              </a:ext>
            </a:extLst>
          </p:cNvPr>
          <p:cNvSpPr>
            <a:spLocks noGrp="1"/>
          </p:cNvSpPr>
          <p:nvPr>
            <p:ph type="body" sz="quarter" idx="4294967295"/>
          </p:nvPr>
        </p:nvSpPr>
        <p:spPr>
          <a:xfrm>
            <a:off x="3166915" y="5765971"/>
            <a:ext cx="1474933" cy="300460"/>
          </a:xfrm>
          <a:prstGeom prst="rect">
            <a:avLst/>
          </a:prstGeom>
        </p:spPr>
        <p:txBody>
          <a:bodyPr lIns="91440" tIns="45720" rIns="91440" bIns="45720" anchor="t"/>
          <a:lstStyle/>
          <a:p>
            <a:pPr marL="0" indent="0" algn="ctr">
              <a:buNone/>
            </a:pPr>
            <a:r>
              <a:rPr lang="en-GB" sz="1800" dirty="0">
                <a:solidFill>
                  <a:srgbClr val="002060"/>
                </a:solidFill>
                <a:latin typeface="Comic Sans MS"/>
              </a:rPr>
              <a:t>GCSEs</a:t>
            </a:r>
            <a:endParaRPr lang="en-GB" sz="1800" dirty="0">
              <a:solidFill>
                <a:srgbClr val="002060"/>
              </a:solidFill>
            </a:endParaRPr>
          </a:p>
        </p:txBody>
      </p:sp>
      <p:sp>
        <p:nvSpPr>
          <p:cNvPr id="23" name="Text Placeholder 22">
            <a:extLst>
              <a:ext uri="{FF2B5EF4-FFF2-40B4-BE49-F238E27FC236}">
                <a16:creationId xmlns:a16="http://schemas.microsoft.com/office/drawing/2014/main" id="{D022DE96-6989-AC6E-D15B-4E8C57D09F8D}"/>
              </a:ext>
            </a:extLst>
          </p:cNvPr>
          <p:cNvSpPr>
            <a:spLocks noGrp="1"/>
          </p:cNvSpPr>
          <p:nvPr>
            <p:ph type="body" sz="quarter" idx="4294967295"/>
          </p:nvPr>
        </p:nvSpPr>
        <p:spPr>
          <a:xfrm>
            <a:off x="6096000" y="5739947"/>
            <a:ext cx="3951120" cy="352509"/>
          </a:xfrm>
          <a:prstGeom prst="rect">
            <a:avLst/>
          </a:prstGeom>
        </p:spPr>
        <p:txBody>
          <a:bodyPr lIns="91440" tIns="45720" rIns="91440" bIns="45720" anchor="t"/>
          <a:lstStyle/>
          <a:p>
            <a:pPr marL="0" indent="0">
              <a:buNone/>
            </a:pPr>
            <a:r>
              <a:rPr lang="en-GB" sz="1800" dirty="0">
                <a:solidFill>
                  <a:srgbClr val="002060"/>
                </a:solidFill>
                <a:latin typeface="Comic Sans MS"/>
              </a:rPr>
              <a:t>Apprenticeship Training at 17</a:t>
            </a:r>
            <a:endParaRPr lang="en-GB" sz="1800" dirty="0">
              <a:solidFill>
                <a:srgbClr val="002060"/>
              </a:solidFill>
            </a:endParaRPr>
          </a:p>
        </p:txBody>
      </p:sp>
      <p:sp>
        <p:nvSpPr>
          <p:cNvPr id="28" name="Text Placeholder 27">
            <a:extLst>
              <a:ext uri="{FF2B5EF4-FFF2-40B4-BE49-F238E27FC236}">
                <a16:creationId xmlns:a16="http://schemas.microsoft.com/office/drawing/2014/main" id="{12C19212-7F8B-FE93-DE70-52D91B93F83E}"/>
              </a:ext>
            </a:extLst>
          </p:cNvPr>
          <p:cNvSpPr>
            <a:spLocks noGrp="1"/>
          </p:cNvSpPr>
          <p:nvPr>
            <p:ph type="body" sz="quarter" idx="20"/>
          </p:nvPr>
        </p:nvSpPr>
        <p:spPr>
          <a:xfrm>
            <a:off x="635447" y="4612604"/>
            <a:ext cx="2937933" cy="442912"/>
          </a:xfrm>
        </p:spPr>
        <p:txBody>
          <a:bodyPr/>
          <a:lstStyle/>
          <a:p>
            <a:r>
              <a:rPr lang="en-GB" sz="2400" dirty="0"/>
              <a:t>£31, 000</a:t>
            </a:r>
          </a:p>
        </p:txBody>
      </p:sp>
      <p:cxnSp>
        <p:nvCxnSpPr>
          <p:cNvPr id="3" name="Straight Arrow Connector 2">
            <a:extLst>
              <a:ext uri="{FF2B5EF4-FFF2-40B4-BE49-F238E27FC236}">
                <a16:creationId xmlns:a16="http://schemas.microsoft.com/office/drawing/2014/main" id="{478FDE20-4CBB-1B0B-B5D9-3679FC7BE28E}"/>
              </a:ext>
            </a:extLst>
          </p:cNvPr>
          <p:cNvCxnSpPr>
            <a:cxnSpLocks/>
            <a:stCxn id="22" idx="3"/>
            <a:endCxn id="23" idx="1"/>
          </p:cNvCxnSpPr>
          <p:nvPr/>
        </p:nvCxnSpPr>
        <p:spPr>
          <a:xfrm>
            <a:off x="4641848" y="5916201"/>
            <a:ext cx="1454152" cy="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03EF6EC-29A4-E50A-237C-56458AB185FD}"/>
              </a:ext>
            </a:extLst>
          </p:cNvPr>
          <p:cNvPicPr>
            <a:picLocks noChangeAspect="1"/>
          </p:cNvPicPr>
          <p:nvPr/>
        </p:nvPicPr>
        <p:blipFill>
          <a:blip r:embed="rId3"/>
          <a:srcRect l="2752" t="836" r="17826" b="692"/>
          <a:stretch>
            <a:fillRect/>
          </a:stretch>
        </p:blipFill>
        <p:spPr>
          <a:xfrm>
            <a:off x="465138" y="1212112"/>
            <a:ext cx="3278553" cy="2690038"/>
          </a:xfrm>
          <a:prstGeom prst="roundRect">
            <a:avLst/>
          </a:prstGeom>
        </p:spPr>
      </p:pic>
    </p:spTree>
    <p:extLst>
      <p:ext uri="{BB962C8B-B14F-4D97-AF65-F5344CB8AC3E}">
        <p14:creationId xmlns:p14="http://schemas.microsoft.com/office/powerpoint/2010/main" val="3238413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1865" y="205536"/>
                <a:ext cx="6734846" cy="4525963"/>
              </a:xfrm>
            </p:spPr>
            <p:txBody>
              <a:bodyPr/>
              <a:lstStyle/>
              <a:p>
                <a:pPr marL="0" indent="0" algn="ctr">
                  <a:buNone/>
                </a:pPr>
                <a:r>
                  <a:rPr lang="en-GB" dirty="0"/>
                  <a:t>If a map is in the scale 1: 250,000 </a:t>
                </a:r>
              </a:p>
              <a:p>
                <a:pPr algn="ctr"/>
                <a:endParaRPr lang="en-GB" sz="1400" dirty="0"/>
              </a:p>
              <a:p>
                <a:pPr marL="0" indent="0" algn="ctr">
                  <a:buNone/>
                </a:pPr>
                <a:r>
                  <a:rPr lang="en-GB" dirty="0"/>
                  <a:t>What real-life distance does 1 cm represent?</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1 </m:t>
                      </m:r>
                      <m:r>
                        <a:rPr lang="en-GB" b="0" i="1" smtClean="0">
                          <a:latin typeface="Cambria Math" panose="02040503050406030204" pitchFamily="18" charset="0"/>
                        </a:rPr>
                        <m:t>𝑐𝑚</m:t>
                      </m:r>
                      <m:r>
                        <a:rPr lang="en-GB" b="0" i="1" smtClean="0">
                          <a:latin typeface="Cambria Math" panose="02040503050406030204" pitchFamily="18" charset="0"/>
                        </a:rPr>
                        <m:t>  :250,000 </m:t>
                      </m:r>
                      <m:r>
                        <a:rPr lang="en-GB" b="0" i="1" smtClean="0">
                          <a:latin typeface="Cambria Math" panose="02040503050406030204" pitchFamily="18" charset="0"/>
                        </a:rPr>
                        <m:t>𝑐𝑚</m:t>
                      </m:r>
                      <m:r>
                        <a:rPr lang="en-GB" b="0" i="1" smtClean="0">
                          <a:latin typeface="Cambria Math" panose="02040503050406030204" pitchFamily="18" charset="0"/>
                        </a:rPr>
                        <m:t> </m:t>
                      </m:r>
                    </m:oMath>
                  </m:oMathPara>
                </a14:m>
                <a:endParaRPr lang="en-GB"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250,000 </m:t>
                      </m:r>
                      <m:r>
                        <a:rPr lang="en-GB" b="0" i="1" smtClean="0">
                          <a:latin typeface="Cambria Math" panose="02040503050406030204" pitchFamily="18" charset="0"/>
                        </a:rPr>
                        <m:t>𝑐𝑚</m:t>
                      </m:r>
                      <m:r>
                        <a:rPr lang="en-GB" b="0" i="1" smtClean="0">
                          <a:latin typeface="Cambria Math" panose="02040503050406030204" pitchFamily="18" charset="0"/>
                        </a:rPr>
                        <m:t>=2500 </m:t>
                      </m:r>
                      <m:r>
                        <a:rPr lang="en-GB" b="0" i="1" smtClean="0">
                          <a:latin typeface="Cambria Math" panose="02040503050406030204" pitchFamily="18" charset="0"/>
                        </a:rPr>
                        <m:t>𝑚</m:t>
                      </m:r>
                      <m:r>
                        <a:rPr lang="en-GB" b="0" i="1" smtClean="0">
                          <a:latin typeface="Cambria Math" panose="02040503050406030204" pitchFamily="18" charset="0"/>
                        </a:rPr>
                        <m:t>=2.5 </m:t>
                      </m:r>
                      <m:r>
                        <a:rPr lang="en-GB" b="0" i="1" smtClean="0">
                          <a:latin typeface="Cambria Math" panose="02040503050406030204" pitchFamily="18" charset="0"/>
                        </a:rPr>
                        <m:t>𝑘𝑚</m:t>
                      </m:r>
                      <m:r>
                        <a:rPr lang="en-GB" b="0" i="1" smtClean="0">
                          <a:latin typeface="Cambria Math" panose="02040503050406030204" pitchFamily="18" charset="0"/>
                        </a:rPr>
                        <m:t> </m:t>
                      </m:r>
                    </m:oMath>
                  </m:oMathPara>
                </a14:m>
                <a:endParaRPr lang="en-GB"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1 </m:t>
                      </m:r>
                      <m:r>
                        <a:rPr lang="en-GB" i="1">
                          <a:latin typeface="Cambria Math" panose="02040503050406030204" pitchFamily="18" charset="0"/>
                        </a:rPr>
                        <m:t>𝑐𝑚</m:t>
                      </m:r>
                      <m:r>
                        <a:rPr lang="en-GB" i="1">
                          <a:latin typeface="Cambria Math" panose="02040503050406030204" pitchFamily="18" charset="0"/>
                        </a:rPr>
                        <m:t>  :2.5 </m:t>
                      </m:r>
                      <m:r>
                        <a:rPr lang="en-GB" b="0" i="1" smtClean="0">
                          <a:latin typeface="Cambria Math" panose="02040503050406030204" pitchFamily="18" charset="0"/>
                        </a:rPr>
                        <m:t>𝑘</m:t>
                      </m:r>
                      <m:r>
                        <a:rPr lang="en-GB" i="1">
                          <a:latin typeface="Cambria Math" panose="02040503050406030204" pitchFamily="18" charset="0"/>
                        </a:rPr>
                        <m:t>𝑚</m:t>
                      </m:r>
                      <m:r>
                        <a:rPr lang="en-GB" i="1">
                          <a:latin typeface="Cambria Math" panose="02040503050406030204" pitchFamily="18" charset="0"/>
                        </a:rPr>
                        <m:t> </m:t>
                      </m:r>
                    </m:oMath>
                  </m:oMathPara>
                </a14:m>
                <a:endParaRPr lang="en-GB" dirty="0"/>
              </a:p>
              <a:p>
                <a:pPr marL="0" indent="0">
                  <a:buNone/>
                </a:pPr>
                <a:endParaRPr lang="en-GB" dirty="0"/>
              </a:p>
              <a:p>
                <a:pPr marL="0" indent="0">
                  <a:buNone/>
                </a:pPr>
                <a:endParaRPr lang="en-GB" dirty="0"/>
              </a:p>
              <a:p>
                <a:pPr marL="0" indent="0" algn="ctr">
                  <a:buNone/>
                </a:pPr>
                <a:endParaRPr lang="en-GB" dirty="0"/>
              </a:p>
              <a:p>
                <a:pPr marL="0" indent="0" algn="ctr">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1865" y="205536"/>
                <a:ext cx="6734846" cy="4525963"/>
              </a:xfrm>
              <a:blipFill>
                <a:blip r:embed="rId2"/>
                <a:stretch>
                  <a:fillRect t="-1752" r="-271" b="-10377"/>
                </a:stretch>
              </a:blipFill>
            </p:spPr>
            <p:txBody>
              <a:bodyPr/>
              <a:lstStyle/>
              <a:p>
                <a:r>
                  <a:rPr lang="en-GB">
                    <a:noFill/>
                  </a:rPr>
                  <a:t> </a:t>
                </a:r>
              </a:p>
            </p:txBody>
          </p:sp>
        </mc:Fallback>
      </mc:AlternateContent>
      <p:pic>
        <p:nvPicPr>
          <p:cNvPr id="4" name="Picture 3"/>
          <p:cNvPicPr>
            <a:picLocks noChangeAspect="1"/>
          </p:cNvPicPr>
          <p:nvPr/>
        </p:nvPicPr>
        <p:blipFill>
          <a:blip r:embed="rId3"/>
          <a:stretch>
            <a:fillRect/>
          </a:stretch>
        </p:blipFill>
        <p:spPr>
          <a:xfrm>
            <a:off x="7383439" y="304899"/>
            <a:ext cx="4336556" cy="5045881"/>
          </a:xfrm>
          <a:prstGeom prst="rect">
            <a:avLst/>
          </a:prstGeom>
        </p:spPr>
      </p:pic>
    </p:spTree>
    <p:extLst>
      <p:ext uri="{BB962C8B-B14F-4D97-AF65-F5344CB8AC3E}">
        <p14:creationId xmlns:p14="http://schemas.microsoft.com/office/powerpoint/2010/main" val="218113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29250"/>
            <a:ext cx="10972800" cy="1143000"/>
          </a:xfrm>
        </p:spPr>
        <p:txBody>
          <a:bodyPr/>
          <a:lstStyle/>
          <a:p>
            <a:r>
              <a:rPr lang="en-GB" dirty="0"/>
              <a:t>Work out the straight line distance from Temple Bar to Aldgate? </a:t>
            </a:r>
          </a:p>
        </p:txBody>
      </p:sp>
      <p:pic>
        <p:nvPicPr>
          <p:cNvPr id="4" name="Content Placeholder 3"/>
          <p:cNvPicPr>
            <a:picLocks noGrp="1" noChangeAspect="1"/>
          </p:cNvPicPr>
          <p:nvPr>
            <p:ph idx="1"/>
          </p:nvPr>
        </p:nvPicPr>
        <p:blipFill>
          <a:blip r:embed="rId3"/>
          <a:stretch>
            <a:fillRect/>
          </a:stretch>
        </p:blipFill>
        <p:spPr>
          <a:xfrm>
            <a:off x="300037" y="304800"/>
            <a:ext cx="9451539" cy="4800599"/>
          </a:xfrm>
          <a:prstGeom prst="rect">
            <a:avLst/>
          </a:prstGeom>
        </p:spPr>
      </p:pic>
    </p:spTree>
    <p:extLst>
      <p:ext uri="{BB962C8B-B14F-4D97-AF65-F5344CB8AC3E}">
        <p14:creationId xmlns:p14="http://schemas.microsoft.com/office/powerpoint/2010/main" val="1268743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429250"/>
            <a:ext cx="10972800" cy="1143000"/>
          </a:xfrm>
        </p:spPr>
        <p:txBody>
          <a:bodyPr/>
          <a:lstStyle/>
          <a:p>
            <a:r>
              <a:rPr lang="en-GB" dirty="0"/>
              <a:t>Work out the straight line distance from Bergen to Helsinki? </a:t>
            </a:r>
          </a:p>
        </p:txBody>
      </p:sp>
      <p:pic>
        <p:nvPicPr>
          <p:cNvPr id="3" name="Picture 2"/>
          <p:cNvPicPr>
            <a:picLocks noChangeAspect="1"/>
          </p:cNvPicPr>
          <p:nvPr/>
        </p:nvPicPr>
        <p:blipFill>
          <a:blip r:embed="rId3"/>
          <a:stretch>
            <a:fillRect/>
          </a:stretch>
        </p:blipFill>
        <p:spPr>
          <a:xfrm>
            <a:off x="247650" y="238124"/>
            <a:ext cx="4743450" cy="5055519"/>
          </a:xfrm>
          <a:prstGeom prst="rect">
            <a:avLst/>
          </a:prstGeom>
        </p:spPr>
      </p:pic>
    </p:spTree>
    <p:extLst>
      <p:ext uri="{BB962C8B-B14F-4D97-AF65-F5344CB8AC3E}">
        <p14:creationId xmlns:p14="http://schemas.microsoft.com/office/powerpoint/2010/main" val="419659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561503" y="205536"/>
            <a:ext cx="7365292" cy="6453708"/>
          </a:xfrm>
          <a:prstGeom prst="rect">
            <a:avLst/>
          </a:prstGeom>
        </p:spPr>
      </p:pic>
      <p:sp>
        <p:nvSpPr>
          <p:cNvPr id="5" name="Content Placeholder 2"/>
          <p:cNvSpPr txBox="1">
            <a:spLocks/>
          </p:cNvSpPr>
          <p:nvPr/>
        </p:nvSpPr>
        <p:spPr bwMode="auto">
          <a:xfrm>
            <a:off x="211865" y="205536"/>
            <a:ext cx="434963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lgn="ctr" defTabSz="914400">
              <a:buFontTx/>
              <a:buNone/>
            </a:pPr>
            <a:r>
              <a:rPr lang="en-GB" b="1" kern="0" dirty="0"/>
              <a:t>Here is a map of London with scale </a:t>
            </a:r>
          </a:p>
          <a:p>
            <a:pPr marL="0" indent="0" algn="ctr" defTabSz="914400">
              <a:buFontTx/>
              <a:buNone/>
            </a:pPr>
            <a:r>
              <a:rPr lang="en-GB" b="1" kern="0" dirty="0"/>
              <a:t>1 : 200, 000 </a:t>
            </a:r>
          </a:p>
          <a:p>
            <a:pPr marL="0" indent="0" algn="ctr" defTabSz="914400">
              <a:buFontTx/>
              <a:buNone/>
            </a:pPr>
            <a:endParaRPr lang="en-GB" kern="0" dirty="0"/>
          </a:p>
          <a:p>
            <a:pPr marL="514350" indent="-514350">
              <a:spcAft>
                <a:spcPts val="0"/>
              </a:spcAft>
              <a:buFont typeface="+mj-lt"/>
              <a:buAutoNum type="arabicPeriod"/>
            </a:pPr>
            <a:r>
              <a:rPr lang="en-GB" sz="1400" dirty="0">
                <a:latin typeface="Calibri" panose="020F0502020204030204" pitchFamily="34" charset="0"/>
                <a:ea typeface="Calibri" panose="020F0502020204030204" pitchFamily="34" charset="0"/>
                <a:cs typeface="Times New Roman" panose="02020603050405020304" pitchFamily="18" charset="0"/>
              </a:rPr>
              <a:t>How far is Barnet from Enfield?</a:t>
            </a:r>
          </a:p>
          <a:p>
            <a:pPr>
              <a:spcAft>
                <a:spcPts val="0"/>
              </a:spcAft>
              <a:buFont typeface="+mj-lt"/>
              <a:buAutoNum type="arabicPeriod"/>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514350" indent="-514350">
              <a:spcAft>
                <a:spcPts val="0"/>
              </a:spcAft>
              <a:buFont typeface="+mj-lt"/>
              <a:buAutoNum type="arabicPeriod"/>
            </a:pPr>
            <a:r>
              <a:rPr lang="en-GB" sz="1400" dirty="0">
                <a:latin typeface="Calibri" panose="020F0502020204030204" pitchFamily="34" charset="0"/>
                <a:ea typeface="Calibri" panose="020F0502020204030204" pitchFamily="34" charset="0"/>
                <a:cs typeface="Times New Roman" panose="02020603050405020304" pitchFamily="18" charset="0"/>
              </a:rPr>
              <a:t>How far is Weybridge from Croydon?</a:t>
            </a:r>
          </a:p>
          <a:p>
            <a:pPr>
              <a:spcAft>
                <a:spcPts val="0"/>
              </a:spcAft>
              <a:buFont typeface="+mj-lt"/>
              <a:buAutoNum type="arabicPeriod"/>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514350" indent="-514350">
              <a:spcAft>
                <a:spcPts val="0"/>
              </a:spcAft>
              <a:buFont typeface="+mj-lt"/>
              <a:buAutoNum type="arabicPeriod"/>
            </a:pPr>
            <a:r>
              <a:rPr lang="en-GB" sz="1400" dirty="0">
                <a:latin typeface="Calibri" panose="020F0502020204030204" pitchFamily="34" charset="0"/>
                <a:ea typeface="Calibri" panose="020F0502020204030204" pitchFamily="34" charset="0"/>
                <a:cs typeface="Times New Roman" panose="02020603050405020304" pitchFamily="18" charset="0"/>
              </a:rPr>
              <a:t>Chelsea’s training ground is in Cobham, while Arsenal’s is in Radlett. How far apart are their training grounds?</a:t>
            </a:r>
          </a:p>
          <a:p>
            <a:pPr>
              <a:spcAft>
                <a:spcPts val="0"/>
              </a:spcAft>
              <a:buFont typeface="+mj-lt"/>
              <a:buAutoNum type="arabicPeriod"/>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514350" indent="-514350">
              <a:spcAft>
                <a:spcPts val="0"/>
              </a:spcAft>
              <a:buFont typeface="+mj-lt"/>
              <a:buAutoNum type="arabicPeriod"/>
            </a:pPr>
            <a:r>
              <a:rPr lang="en-GB" sz="1400" dirty="0">
                <a:latin typeface="Calibri" panose="020F0502020204030204" pitchFamily="34" charset="0"/>
                <a:ea typeface="Calibri" panose="020F0502020204030204" pitchFamily="34" charset="0"/>
                <a:cs typeface="Times New Roman" panose="02020603050405020304" pitchFamily="18" charset="0"/>
              </a:rPr>
              <a:t>The Metropolitan Line in London divides into branch lines at Harrow. One branch goes to Uxbridge, the other to Watford. Which branch line is longer and by how much?</a:t>
            </a:r>
          </a:p>
          <a:p>
            <a:pPr>
              <a:spcAft>
                <a:spcPts val="0"/>
              </a:spcAft>
              <a:buFont typeface="+mj-lt"/>
              <a:buAutoNum type="arabicPeriod"/>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marL="514350" indent="-514350">
              <a:spcAft>
                <a:spcPts val="0"/>
              </a:spcAft>
              <a:buFont typeface="+mj-lt"/>
              <a:buAutoNum type="arabicPeriod"/>
            </a:pPr>
            <a:r>
              <a:rPr lang="en-GB" sz="1400" dirty="0">
                <a:latin typeface="Calibri" panose="020F0502020204030204" pitchFamily="34" charset="0"/>
                <a:ea typeface="Calibri" panose="020F0502020204030204" pitchFamily="34" charset="0"/>
                <a:cs typeface="Times New Roman" panose="02020603050405020304" pitchFamily="18" charset="0"/>
              </a:rPr>
              <a:t>The Northern line runs from Morden in South London to Edgware in North London. The District line runs from Richmond in West London to Upminster in East London. Which line is longer and by how far?</a:t>
            </a:r>
          </a:p>
          <a:p>
            <a:pPr marL="0" indent="0" defTabSz="914400">
              <a:buFontTx/>
              <a:buNone/>
            </a:pPr>
            <a:endParaRPr lang="en-GB" kern="0" dirty="0"/>
          </a:p>
          <a:p>
            <a:pPr marL="0" indent="0" algn="ctr" defTabSz="914400">
              <a:buFontTx/>
              <a:buNone/>
            </a:pPr>
            <a:endParaRPr lang="en-GB" kern="0" dirty="0"/>
          </a:p>
          <a:p>
            <a:pPr marL="0" indent="0" algn="ctr" defTabSz="914400">
              <a:buFontTx/>
              <a:buNone/>
            </a:pPr>
            <a:endParaRPr lang="en-GB" kern="0" dirty="0"/>
          </a:p>
        </p:txBody>
      </p:sp>
    </p:spTree>
    <p:extLst>
      <p:ext uri="{BB962C8B-B14F-4D97-AF65-F5344CB8AC3E}">
        <p14:creationId xmlns:p14="http://schemas.microsoft.com/office/powerpoint/2010/main" val="1077389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Mark your work </a:t>
            </a:r>
          </a:p>
        </p:txBody>
      </p:sp>
      <p:sp>
        <p:nvSpPr>
          <p:cNvPr id="3" name="Content Placeholder 2"/>
          <p:cNvSpPr>
            <a:spLocks noGrp="1"/>
          </p:cNvSpPr>
          <p:nvPr>
            <p:ph idx="1"/>
          </p:nvPr>
        </p:nvSpPr>
        <p:spPr/>
        <p:txBody>
          <a:bodyPr/>
          <a:lstStyle/>
          <a:p>
            <a:r>
              <a:rPr lang="en-GB" dirty="0"/>
              <a:t>Barnet to Enfield = 4.6 km </a:t>
            </a:r>
          </a:p>
          <a:p>
            <a:r>
              <a:rPr lang="en-GB" dirty="0"/>
              <a:t>Weybridge to Croydon = 13km </a:t>
            </a:r>
          </a:p>
          <a:p>
            <a:r>
              <a:rPr lang="en-GB" dirty="0"/>
              <a:t>Cobham to Radlett = 20.4km </a:t>
            </a:r>
          </a:p>
          <a:p>
            <a:r>
              <a:rPr lang="en-GB" dirty="0"/>
              <a:t>Harrow to Uxbridge is longer by 0.6km </a:t>
            </a:r>
          </a:p>
          <a:p>
            <a:r>
              <a:rPr lang="en-GB" dirty="0"/>
              <a:t>The district line is longer by 7.6km </a:t>
            </a:r>
          </a:p>
          <a:p>
            <a:endParaRPr lang="en-GB" dirty="0"/>
          </a:p>
          <a:p>
            <a:pPr marL="0" indent="0" algn="ctr">
              <a:buNone/>
            </a:pPr>
            <a:r>
              <a:rPr lang="en-GB" dirty="0"/>
              <a:t>All distances are approximate and </a:t>
            </a:r>
            <a:r>
              <a:rPr lang="en-GB" i="1" dirty="0"/>
              <a:t>as the crow flies</a:t>
            </a:r>
            <a:r>
              <a:rPr lang="en-GB" dirty="0"/>
              <a:t>. </a:t>
            </a:r>
          </a:p>
        </p:txBody>
      </p:sp>
    </p:spTree>
    <p:extLst>
      <p:ext uri="{BB962C8B-B14F-4D97-AF65-F5344CB8AC3E}">
        <p14:creationId xmlns:p14="http://schemas.microsoft.com/office/powerpoint/2010/main" val="1765785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506959" y="112348"/>
            <a:ext cx="7480254" cy="5831252"/>
          </a:xfrm>
          <a:prstGeom prst="rect">
            <a:avLst/>
          </a:prstGeom>
        </p:spPr>
      </p:pic>
      <p:sp>
        <p:nvSpPr>
          <p:cNvPr id="5" name="Title 1"/>
          <p:cNvSpPr txBox="1">
            <a:spLocks/>
          </p:cNvSpPr>
          <p:nvPr/>
        </p:nvSpPr>
        <p:spPr bwMode="auto">
          <a:xfrm>
            <a:off x="-152400" y="2799374"/>
            <a:ext cx="50482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pPr defTabSz="914400"/>
            <a:r>
              <a:rPr lang="en-GB" kern="0" dirty="0"/>
              <a:t>Not all football pitches are the same size!</a:t>
            </a:r>
          </a:p>
          <a:p>
            <a:pPr defTabSz="914400"/>
            <a:endParaRPr lang="en-GB" kern="0" dirty="0"/>
          </a:p>
          <a:p>
            <a:pPr defTabSz="914400"/>
            <a:r>
              <a:rPr lang="en-GB" kern="0" dirty="0"/>
              <a:t>Draw a scale drawing of a football pitch in your Maths book using a scale of your choice.  </a:t>
            </a:r>
          </a:p>
        </p:txBody>
      </p:sp>
    </p:spTree>
    <p:extLst>
      <p:ext uri="{BB962C8B-B14F-4D97-AF65-F5344CB8AC3E}">
        <p14:creationId xmlns:p14="http://schemas.microsoft.com/office/powerpoint/2010/main" val="934609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2077"/>
            <a:ext cx="10363200" cy="1470025"/>
          </a:xfrm>
        </p:spPr>
        <p:txBody>
          <a:bodyPr/>
          <a:lstStyle/>
          <a:p>
            <a:r>
              <a:rPr lang="en-GB" dirty="0"/>
              <a:t>Write down a ratio equivalent to… </a:t>
            </a:r>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1828800" y="2370909"/>
                <a:ext cx="8534400" cy="1752600"/>
              </a:xfrm>
            </p:spPr>
            <p:txBody>
              <a:bodyPr/>
              <a:lstStyle/>
              <a:p>
                <a:pPr/>
                <a14:m>
                  <m:oMathPara xmlns:m="http://schemas.openxmlformats.org/officeDocument/2006/math">
                    <m:oMathParaPr>
                      <m:jc m:val="centerGroup"/>
                    </m:oMathParaPr>
                    <m:oMath xmlns:m="http://schemas.openxmlformats.org/officeDocument/2006/math">
                      <m:r>
                        <a:rPr lang="en-GB" sz="7200" b="0" i="1" smtClean="0">
                          <a:latin typeface="Cambria Math" panose="02040503050406030204" pitchFamily="18" charset="0"/>
                        </a:rPr>
                        <m:t>1 :5 </m:t>
                      </m:r>
                    </m:oMath>
                  </m:oMathPara>
                </a14:m>
                <a:endParaRPr lang="en-GB" dirty="0"/>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1828800" y="2370909"/>
                <a:ext cx="8534400" cy="1752600"/>
              </a:xfrm>
              <a:blipFill>
                <a:blip r:embed="rId2"/>
                <a:stretch>
                  <a:fillRect/>
                </a:stretch>
              </a:blipFill>
            </p:spPr>
            <p:txBody>
              <a:bodyPr/>
              <a:lstStyle/>
              <a:p>
                <a:r>
                  <a:rPr lang="en-GB">
                    <a:noFill/>
                  </a:rPr>
                  <a:t> </a:t>
                </a:r>
              </a:p>
            </p:txBody>
          </p:sp>
        </mc:Fallback>
      </mc:AlternateContent>
      <p:sp>
        <p:nvSpPr>
          <p:cNvPr id="4" name="Title 1"/>
          <p:cNvSpPr txBox="1">
            <a:spLocks/>
          </p:cNvSpPr>
          <p:nvPr/>
        </p:nvSpPr>
        <p:spPr bwMode="auto">
          <a:xfrm>
            <a:off x="914400" y="4123509"/>
            <a:ext cx="103632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a:lstStyle>
          <a:p>
            <a:pPr algn="l" defTabSz="914400"/>
            <a:r>
              <a:rPr lang="en-GB" kern="0" dirty="0"/>
              <a:t>And another… </a:t>
            </a:r>
          </a:p>
          <a:p>
            <a:pPr algn="r" defTabSz="914400"/>
            <a:r>
              <a:rPr lang="en-GB" kern="0" dirty="0"/>
              <a:t>                        and another… </a:t>
            </a:r>
          </a:p>
        </p:txBody>
      </p:sp>
    </p:spTree>
    <p:extLst>
      <p:ext uri="{BB962C8B-B14F-4D97-AF65-F5344CB8AC3E}">
        <p14:creationId xmlns:p14="http://schemas.microsoft.com/office/powerpoint/2010/main" val="378734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1040" y="450674"/>
            <a:ext cx="10972800" cy="4525963"/>
          </a:xfrm>
        </p:spPr>
        <p:txBody>
          <a:bodyPr/>
          <a:lstStyle/>
          <a:p>
            <a:pPr marL="0" indent="0" algn="ctr">
              <a:buNone/>
            </a:pPr>
            <a:r>
              <a:rPr lang="en-GB" dirty="0"/>
              <a:t>Ratio is used by architects when designing buildings. </a:t>
            </a:r>
          </a:p>
          <a:p>
            <a:pPr marL="0" indent="0" algn="ctr">
              <a:buNone/>
            </a:pPr>
            <a:endParaRPr lang="en-GB" dirty="0"/>
          </a:p>
          <a:p>
            <a:pPr marL="0" indent="0" algn="ctr">
              <a:buNone/>
            </a:pPr>
            <a:r>
              <a:rPr lang="en-GB" dirty="0"/>
              <a:t>Architects build scale models as a form of three-dimensional sketching and to help visualise how light will illuminate spaces and to analyse the best forms, spatial and material relationships.</a:t>
            </a:r>
          </a:p>
          <a:p>
            <a:pPr marL="0" indent="0" algn="ctr">
              <a:buNone/>
            </a:pPr>
            <a:endParaRPr lang="en-GB" dirty="0"/>
          </a:p>
          <a:p>
            <a:pPr marL="0" indent="0" algn="ctr">
              <a:buNone/>
            </a:pPr>
            <a:r>
              <a:rPr lang="en-GB" dirty="0"/>
              <a:t>Scale drawing is also used in product design, map reading and scientific imaging. </a:t>
            </a:r>
          </a:p>
          <a:p>
            <a:pPr marL="0" indent="0" algn="ctr">
              <a:buNone/>
            </a:pPr>
            <a:endParaRPr lang="en-GB" dirty="0"/>
          </a:p>
          <a:p>
            <a:pPr marL="0" indent="0" algn="ctr">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851464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821CAB-1715-476A-B6A6-79C5112BA6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6720" y="569170"/>
            <a:ext cx="3455377" cy="2336699"/>
          </a:xfrm>
          <a:prstGeom prst="rect">
            <a:avLst/>
          </a:prstGeom>
          <a:ln w="19050">
            <a:solidFill>
              <a:schemeClr val="tx1"/>
            </a:solidFill>
          </a:ln>
        </p:spPr>
      </p:pic>
      <p:pic>
        <p:nvPicPr>
          <p:cNvPr id="5" name="Picture 4">
            <a:extLst>
              <a:ext uri="{FF2B5EF4-FFF2-40B4-BE49-F238E27FC236}">
                <a16:creationId xmlns:a16="http://schemas.microsoft.com/office/drawing/2014/main" id="{7ECA4D30-707F-4197-892E-39EAB8644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891" y="591649"/>
            <a:ext cx="4585956" cy="2239475"/>
          </a:xfrm>
          <a:prstGeom prst="rect">
            <a:avLst/>
          </a:prstGeom>
          <a:ln w="19050">
            <a:solidFill>
              <a:schemeClr val="tx1"/>
            </a:solidFill>
          </a:ln>
        </p:spPr>
      </p:pic>
      <p:pic>
        <p:nvPicPr>
          <p:cNvPr id="7" name="Picture 6">
            <a:extLst>
              <a:ext uri="{FF2B5EF4-FFF2-40B4-BE49-F238E27FC236}">
                <a16:creationId xmlns:a16="http://schemas.microsoft.com/office/drawing/2014/main" id="{CB432E68-185B-4E1D-B464-2408AAC1AE8E}"/>
              </a:ext>
            </a:extLst>
          </p:cNvPr>
          <p:cNvPicPr>
            <a:picLocks noChangeAspect="1"/>
          </p:cNvPicPr>
          <p:nvPr/>
        </p:nvPicPr>
        <p:blipFill rotWithShape="1">
          <a:blip r:embed="rId4"/>
          <a:srcRect l="11010" t="21811" r="19034" b="4359"/>
          <a:stretch/>
        </p:blipFill>
        <p:spPr>
          <a:xfrm>
            <a:off x="1828800" y="3472962"/>
            <a:ext cx="3857429" cy="3147648"/>
          </a:xfrm>
          <a:prstGeom prst="rect">
            <a:avLst/>
          </a:prstGeom>
          <a:ln w="19050">
            <a:solidFill>
              <a:schemeClr val="tx1"/>
            </a:solidFill>
          </a:ln>
        </p:spPr>
      </p:pic>
      <p:pic>
        <p:nvPicPr>
          <p:cNvPr id="9" name="Picture 8">
            <a:extLst>
              <a:ext uri="{FF2B5EF4-FFF2-40B4-BE49-F238E27FC236}">
                <a16:creationId xmlns:a16="http://schemas.microsoft.com/office/drawing/2014/main" id="{E805EC9E-E3AC-42E4-B885-5D8398A2F9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9180" y="3745524"/>
            <a:ext cx="2587568" cy="2567353"/>
          </a:xfrm>
          <a:prstGeom prst="rect">
            <a:avLst/>
          </a:prstGeom>
          <a:ln w="19050">
            <a:solidFill>
              <a:schemeClr val="tx1"/>
            </a:solidFill>
          </a:ln>
        </p:spPr>
      </p:pic>
      <p:sp>
        <p:nvSpPr>
          <p:cNvPr id="13" name="Rectangle: Rounded Corners 12">
            <a:extLst>
              <a:ext uri="{FF2B5EF4-FFF2-40B4-BE49-F238E27FC236}">
                <a16:creationId xmlns:a16="http://schemas.microsoft.com/office/drawing/2014/main" id="{4E8F40DF-A8C0-409F-B5B7-82172BC1B277}"/>
              </a:ext>
            </a:extLst>
          </p:cNvPr>
          <p:cNvSpPr/>
          <p:nvPr/>
        </p:nvSpPr>
        <p:spPr>
          <a:xfrm>
            <a:off x="3472767" y="2608579"/>
            <a:ext cx="1724074" cy="448408"/>
          </a:xfrm>
          <a:prstGeom prst="roundRect">
            <a:avLst/>
          </a:prstGeom>
          <a:solidFill>
            <a:schemeClr val="accent4">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000" dirty="0">
                <a:solidFill>
                  <a:schemeClr val="bg1"/>
                </a:solidFill>
                <a:latin typeface="Calibri" panose="020F0502020204030204"/>
              </a:rPr>
              <a:t>Architecture</a:t>
            </a:r>
            <a:endParaRPr lang="en-GB" sz="1950" dirty="0">
              <a:solidFill>
                <a:schemeClr val="bg1"/>
              </a:solidFill>
              <a:latin typeface="Calibri" panose="020F0502020204030204"/>
            </a:endParaRPr>
          </a:p>
        </p:txBody>
      </p:sp>
      <p:sp>
        <p:nvSpPr>
          <p:cNvPr id="14" name="Rectangle: Rounded Corners 13">
            <a:extLst>
              <a:ext uri="{FF2B5EF4-FFF2-40B4-BE49-F238E27FC236}">
                <a16:creationId xmlns:a16="http://schemas.microsoft.com/office/drawing/2014/main" id="{3CDFD085-0773-4251-BEC8-ED45E3EA8D45}"/>
              </a:ext>
            </a:extLst>
          </p:cNvPr>
          <p:cNvSpPr/>
          <p:nvPr/>
        </p:nvSpPr>
        <p:spPr>
          <a:xfrm>
            <a:off x="5838092" y="2699238"/>
            <a:ext cx="2215661" cy="448408"/>
          </a:xfrm>
          <a:prstGeom prst="roundRect">
            <a:avLst/>
          </a:prstGeom>
          <a:solidFill>
            <a:schemeClr val="accent4">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000" dirty="0">
                <a:solidFill>
                  <a:schemeClr val="bg1"/>
                </a:solidFill>
                <a:latin typeface="Calibri" panose="020F0502020204030204"/>
              </a:rPr>
              <a:t>Product Design</a:t>
            </a:r>
            <a:endParaRPr lang="en-GB" sz="1950" dirty="0">
              <a:solidFill>
                <a:schemeClr val="bg1"/>
              </a:solidFill>
              <a:latin typeface="Calibri" panose="020F0502020204030204"/>
            </a:endParaRPr>
          </a:p>
        </p:txBody>
      </p:sp>
      <p:sp>
        <p:nvSpPr>
          <p:cNvPr id="15" name="Rectangle: Rounded Corners 14">
            <a:extLst>
              <a:ext uri="{FF2B5EF4-FFF2-40B4-BE49-F238E27FC236}">
                <a16:creationId xmlns:a16="http://schemas.microsoft.com/office/drawing/2014/main" id="{78C82CBF-1220-465B-B5F9-4EE6B3B3023E}"/>
              </a:ext>
            </a:extLst>
          </p:cNvPr>
          <p:cNvSpPr/>
          <p:nvPr/>
        </p:nvSpPr>
        <p:spPr>
          <a:xfrm>
            <a:off x="1586719" y="3815863"/>
            <a:ext cx="1090248" cy="448408"/>
          </a:xfrm>
          <a:prstGeom prst="roundRect">
            <a:avLst/>
          </a:prstGeom>
          <a:solidFill>
            <a:schemeClr val="accent4">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000" dirty="0">
                <a:solidFill>
                  <a:schemeClr val="bg1"/>
                </a:solidFill>
                <a:latin typeface="Calibri" panose="020F0502020204030204"/>
              </a:rPr>
              <a:t>Maps</a:t>
            </a:r>
            <a:endParaRPr lang="en-GB" sz="1950" dirty="0">
              <a:solidFill>
                <a:schemeClr val="bg1"/>
              </a:solidFill>
              <a:latin typeface="Calibri" panose="020F0502020204030204"/>
            </a:endParaRPr>
          </a:p>
        </p:txBody>
      </p:sp>
      <p:sp>
        <p:nvSpPr>
          <p:cNvPr id="16" name="Rectangle: Rounded Corners 15">
            <a:extLst>
              <a:ext uri="{FF2B5EF4-FFF2-40B4-BE49-F238E27FC236}">
                <a16:creationId xmlns:a16="http://schemas.microsoft.com/office/drawing/2014/main" id="{CAF82AA7-3D0C-4208-803E-45BA87CDAAA4}"/>
              </a:ext>
            </a:extLst>
          </p:cNvPr>
          <p:cNvSpPr/>
          <p:nvPr/>
        </p:nvSpPr>
        <p:spPr>
          <a:xfrm>
            <a:off x="8492587" y="3913751"/>
            <a:ext cx="2206871" cy="448408"/>
          </a:xfrm>
          <a:prstGeom prst="roundRect">
            <a:avLst/>
          </a:prstGeom>
          <a:solidFill>
            <a:schemeClr val="accent4">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r>
              <a:rPr lang="en-GB" sz="2000" dirty="0">
                <a:solidFill>
                  <a:schemeClr val="bg1"/>
                </a:solidFill>
                <a:latin typeface="Calibri" panose="020F0502020204030204"/>
              </a:rPr>
              <a:t>Scientific Imaging</a:t>
            </a:r>
            <a:endParaRPr lang="en-GB" sz="1950" dirty="0">
              <a:solidFill>
                <a:schemeClr val="bg1"/>
              </a:solidFill>
              <a:latin typeface="Calibri" panose="020F0502020204030204"/>
            </a:endParaRPr>
          </a:p>
        </p:txBody>
      </p:sp>
      <p:pic>
        <p:nvPicPr>
          <p:cNvPr id="19" name="Picture 18">
            <a:extLst>
              <a:ext uri="{FF2B5EF4-FFF2-40B4-BE49-F238E27FC236}">
                <a16:creationId xmlns:a16="http://schemas.microsoft.com/office/drawing/2014/main" id="{E78DB18A-66B7-4449-A404-1D375FD4CF1B}"/>
              </a:ext>
            </a:extLst>
          </p:cNvPr>
          <p:cNvPicPr>
            <a:picLocks noChangeAspect="1"/>
          </p:cNvPicPr>
          <p:nvPr/>
        </p:nvPicPr>
        <p:blipFill>
          <a:blip r:embed="rId6"/>
          <a:stretch>
            <a:fillRect/>
          </a:stretch>
        </p:blipFill>
        <p:spPr>
          <a:xfrm>
            <a:off x="8604270" y="4853354"/>
            <a:ext cx="2045934" cy="1556238"/>
          </a:xfrm>
          <a:prstGeom prst="rect">
            <a:avLst/>
          </a:prstGeom>
          <a:ln w="19050">
            <a:solidFill>
              <a:schemeClr val="tx1"/>
            </a:solidFill>
          </a:ln>
        </p:spPr>
      </p:pic>
    </p:spTree>
    <p:extLst>
      <p:ext uri="{BB962C8B-B14F-4D97-AF65-F5344CB8AC3E}">
        <p14:creationId xmlns:p14="http://schemas.microsoft.com/office/powerpoint/2010/main" val="290653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par>
                                <p:cTn id="35" presetID="10"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1866" y="205536"/>
                <a:ext cx="5186352" cy="4525963"/>
              </a:xfrm>
            </p:spPr>
            <p:txBody>
              <a:bodyPr/>
              <a:lstStyle/>
              <a:p>
                <a:pPr marL="0" indent="0" algn="ctr">
                  <a:buNone/>
                </a:pPr>
                <a:r>
                  <a:rPr lang="en-GB" dirty="0"/>
                  <a:t>The tallest building in the world is the Burj Khalifa in Dubai. </a:t>
                </a:r>
              </a:p>
              <a:p>
                <a:pPr marL="0" indent="0">
                  <a:buNone/>
                </a:pPr>
                <a:endParaRPr lang="en-GB" dirty="0"/>
              </a:p>
              <a:p>
                <a:pPr marL="0" indent="0">
                  <a:buNone/>
                </a:pPr>
                <a:r>
                  <a:rPr lang="en-GB" sz="2800" dirty="0"/>
                  <a:t>A model of the Burj Khalifa was created using the scale where 1cm represents 207m. </a:t>
                </a:r>
              </a:p>
              <a:p>
                <a:pPr marL="0" indent="0">
                  <a:buNone/>
                </a:pPr>
                <a:r>
                  <a:rPr lang="en-GB" sz="2800" dirty="0"/>
                  <a:t>How tall in the Burj Khalifa? </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1 </m:t>
                      </m:r>
                      <m:r>
                        <a:rPr lang="en-GB" b="0" i="1" smtClean="0">
                          <a:latin typeface="Cambria Math" panose="02040503050406030204" pitchFamily="18" charset="0"/>
                        </a:rPr>
                        <m:t>𝑐𝑚</m:t>
                      </m:r>
                      <m:r>
                        <a:rPr lang="en-GB" b="0" i="1" smtClean="0">
                          <a:latin typeface="Cambria Math" panose="02040503050406030204" pitchFamily="18" charset="0"/>
                        </a:rPr>
                        <m:t> :207 </m:t>
                      </m:r>
                      <m:r>
                        <a:rPr lang="en-GB" b="0" i="1" smtClean="0">
                          <a:latin typeface="Cambria Math" panose="02040503050406030204" pitchFamily="18" charset="0"/>
                        </a:rPr>
                        <m:t>𝑚</m:t>
                      </m:r>
                      <m:r>
                        <a:rPr lang="en-GB" b="0" i="1" smtClean="0">
                          <a:latin typeface="Cambria Math" panose="02040503050406030204" pitchFamily="18" charset="0"/>
                        </a:rPr>
                        <m:t> </m:t>
                      </m:r>
                    </m:oMath>
                  </m:oMathPara>
                </a14:m>
                <a:endParaRPr lang="en-GB" b="0"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4</m:t>
                      </m:r>
                      <m:r>
                        <a:rPr lang="en-GB" i="1">
                          <a:latin typeface="Cambria Math" panose="02040503050406030204" pitchFamily="18" charset="0"/>
                        </a:rPr>
                        <m:t> </m:t>
                      </m:r>
                      <m:r>
                        <a:rPr lang="en-GB" i="1">
                          <a:latin typeface="Cambria Math" panose="02040503050406030204" pitchFamily="18" charset="0"/>
                        </a:rPr>
                        <m:t>𝑐𝑚</m:t>
                      </m:r>
                      <m:r>
                        <a:rPr lang="en-GB" i="1">
                          <a:latin typeface="Cambria Math" panose="02040503050406030204" pitchFamily="18" charset="0"/>
                        </a:rPr>
                        <m:t> : ? </m:t>
                      </m:r>
                      <m:r>
                        <a:rPr lang="en-GB" i="1">
                          <a:latin typeface="Cambria Math" panose="02040503050406030204" pitchFamily="18" charset="0"/>
                        </a:rPr>
                        <m:t>𝑚</m:t>
                      </m:r>
                      <m:r>
                        <a:rPr lang="en-GB" i="1">
                          <a:latin typeface="Cambria Math" panose="02040503050406030204" pitchFamily="18" charset="0"/>
                        </a:rPr>
                        <m:t> </m:t>
                      </m:r>
                    </m:oMath>
                  </m:oMathPara>
                </a14:m>
                <a:endParaRPr lang="en-GB" dirty="0"/>
              </a:p>
              <a:p>
                <a:pPr marL="0" indent="0">
                  <a:buNone/>
                </a:pPr>
                <a:endParaRPr lang="en-GB" dirty="0"/>
              </a:p>
              <a:p>
                <a:pPr marL="0" indent="0">
                  <a:buNone/>
                </a:pPr>
                <a:endParaRPr lang="en-GB" dirty="0"/>
              </a:p>
              <a:p>
                <a:pPr marL="0" indent="0" algn="ctr">
                  <a:buNone/>
                </a:pPr>
                <a:endParaRPr lang="en-GB" dirty="0"/>
              </a:p>
              <a:p>
                <a:pPr marL="0" indent="0" algn="ctr">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1866" y="205536"/>
                <a:ext cx="5186352" cy="4525963"/>
              </a:xfrm>
              <a:blipFill>
                <a:blip r:embed="rId2"/>
                <a:stretch>
                  <a:fillRect l="-2468" t="-1752" r="-3173" b="-33288"/>
                </a:stretch>
              </a:blipFill>
            </p:spPr>
            <p:txBody>
              <a:bodyPr/>
              <a:lstStyle/>
              <a:p>
                <a:r>
                  <a:rPr lang="en-GB">
                    <a:noFill/>
                  </a:rPr>
                  <a:t> </a:t>
                </a:r>
              </a:p>
            </p:txBody>
          </p:sp>
        </mc:Fallback>
      </mc:AlternateContent>
      <p:pic>
        <p:nvPicPr>
          <p:cNvPr id="4" name="Picture 3"/>
          <p:cNvPicPr>
            <a:picLocks noChangeAspect="1"/>
          </p:cNvPicPr>
          <p:nvPr/>
        </p:nvPicPr>
        <p:blipFill>
          <a:blip r:embed="rId3"/>
          <a:stretch>
            <a:fillRect/>
          </a:stretch>
        </p:blipFill>
        <p:spPr>
          <a:xfrm>
            <a:off x="7556531" y="92071"/>
            <a:ext cx="4483070" cy="6671774"/>
          </a:xfrm>
          <a:prstGeom prst="rect">
            <a:avLst/>
          </a:prstGeom>
        </p:spPr>
      </p:pic>
      <p:pic>
        <p:nvPicPr>
          <p:cNvPr id="5" name="Picture 4"/>
          <p:cNvPicPr>
            <a:picLocks noChangeAspect="1"/>
          </p:cNvPicPr>
          <p:nvPr/>
        </p:nvPicPr>
        <p:blipFill>
          <a:blip r:embed="rId4"/>
          <a:stretch>
            <a:fillRect/>
          </a:stretch>
        </p:blipFill>
        <p:spPr>
          <a:xfrm>
            <a:off x="5534696" y="3427958"/>
            <a:ext cx="872176" cy="2607082"/>
          </a:xfrm>
          <a:prstGeom prst="rect">
            <a:avLst/>
          </a:prstGeom>
        </p:spPr>
      </p:pic>
      <p:pic>
        <p:nvPicPr>
          <p:cNvPr id="6" name="Picture 5"/>
          <p:cNvPicPr>
            <a:picLocks noChangeAspect="1"/>
          </p:cNvPicPr>
          <p:nvPr/>
        </p:nvPicPr>
        <p:blipFill>
          <a:blip r:embed="rId5"/>
          <a:stretch>
            <a:fillRect/>
          </a:stretch>
        </p:blipFill>
        <p:spPr>
          <a:xfrm>
            <a:off x="6308756" y="2144220"/>
            <a:ext cx="1247775" cy="4619625"/>
          </a:xfrm>
          <a:prstGeom prst="rect">
            <a:avLst/>
          </a:prstGeom>
        </p:spPr>
      </p:pic>
      <p:sp>
        <p:nvSpPr>
          <p:cNvPr id="7" name="Curved Right Arrow 6"/>
          <p:cNvSpPr/>
          <p:nvPr/>
        </p:nvSpPr>
        <p:spPr>
          <a:xfrm>
            <a:off x="621721" y="5008728"/>
            <a:ext cx="859809" cy="128289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Curved Left Arrow 7"/>
          <p:cNvSpPr/>
          <p:nvPr/>
        </p:nvSpPr>
        <p:spPr>
          <a:xfrm>
            <a:off x="4021272" y="5008728"/>
            <a:ext cx="832513" cy="128289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mc:AlternateContent xmlns:mc="http://schemas.openxmlformats.org/markup-compatibility/2006" xmlns:a14="http://schemas.microsoft.com/office/drawing/2010/main">
        <mc:Choice Requires="a14">
          <p:sp>
            <p:nvSpPr>
              <p:cNvPr id="9" name="TextBox 8"/>
              <p:cNvSpPr txBox="1"/>
              <p:nvPr/>
            </p:nvSpPr>
            <p:spPr>
              <a:xfrm>
                <a:off x="144716" y="5373174"/>
                <a:ext cx="4087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4</m:t>
                      </m:r>
                    </m:oMath>
                  </m:oMathPara>
                </a14:m>
                <a:endParaRPr lang="en-GB" dirty="0"/>
              </a:p>
            </p:txBody>
          </p:sp>
        </mc:Choice>
        <mc:Fallback xmlns="">
          <p:sp>
            <p:nvSpPr>
              <p:cNvPr id="9" name="TextBox 8"/>
              <p:cNvSpPr txBox="1">
                <a:spLocks noRot="1" noChangeAspect="1" noMove="1" noResize="1" noEditPoints="1" noAdjustHandles="1" noChangeArrowheads="1" noChangeShapeType="1" noTextEdit="1"/>
              </p:cNvSpPr>
              <p:nvPr/>
            </p:nvSpPr>
            <p:spPr>
              <a:xfrm>
                <a:off x="144716" y="5373174"/>
                <a:ext cx="408766" cy="276999"/>
              </a:xfrm>
              <a:prstGeom prst="rect">
                <a:avLst/>
              </a:prstGeom>
              <a:blipFill>
                <a:blip r:embed="rId6"/>
                <a:stretch>
                  <a:fillRect l="-8955" r="-11940" b="-86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4909911" y="5373174"/>
                <a:ext cx="4087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ea typeface="Cambria Math" panose="02040503050406030204" pitchFamily="18" charset="0"/>
                        </a:rPr>
                        <m:t>4</m:t>
                      </m:r>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a:off x="4909911" y="5373174"/>
                <a:ext cx="408766" cy="276999"/>
              </a:xfrm>
              <a:prstGeom prst="rect">
                <a:avLst/>
              </a:prstGeom>
              <a:blipFill>
                <a:blip r:embed="rId7"/>
                <a:stretch>
                  <a:fillRect l="-8955" r="-13433" b="-8696"/>
                </a:stretch>
              </a:blipFill>
            </p:spPr>
            <p:txBody>
              <a:bodyPr/>
              <a:lstStyle/>
              <a:p>
                <a:r>
                  <a:rPr lang="en-GB">
                    <a:noFill/>
                  </a:rPr>
                  <a:t> </a:t>
                </a:r>
              </a:p>
            </p:txBody>
          </p:sp>
        </mc:Fallback>
      </mc:AlternateContent>
    </p:spTree>
    <p:extLst>
      <p:ext uri="{BB962C8B-B14F-4D97-AF65-F5344CB8AC3E}">
        <p14:creationId xmlns:p14="http://schemas.microsoft.com/office/powerpoint/2010/main" val="3868006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1865" y="205536"/>
                <a:ext cx="6652959" cy="4525963"/>
              </a:xfrm>
            </p:spPr>
            <p:txBody>
              <a:bodyPr/>
              <a:lstStyle/>
              <a:p>
                <a:pPr marL="0" indent="0" algn="ctr">
                  <a:buNone/>
                </a:pPr>
                <a:r>
                  <a:rPr lang="en-GB" dirty="0"/>
                  <a:t>The Empire State building in </a:t>
                </a:r>
              </a:p>
              <a:p>
                <a:pPr marL="0" indent="0" algn="ctr">
                  <a:buNone/>
                </a:pPr>
                <a:r>
                  <a:rPr lang="en-GB" dirty="0"/>
                  <a:t>New York is 380m. </a:t>
                </a:r>
              </a:p>
              <a:p>
                <a:pPr marL="0" indent="0">
                  <a:buNone/>
                </a:pPr>
                <a:endParaRPr lang="en-GB" dirty="0"/>
              </a:p>
              <a:p>
                <a:pPr marL="0" indent="0" algn="ctr">
                  <a:buNone/>
                </a:pPr>
                <a:r>
                  <a:rPr lang="en-GB" sz="2800" dirty="0"/>
                  <a:t>How tall would a model be where </a:t>
                </a:r>
              </a:p>
              <a:p>
                <a:pPr marL="0" indent="0" algn="ctr">
                  <a:buNone/>
                </a:pPr>
                <a:r>
                  <a:rPr lang="en-GB" sz="2800" dirty="0"/>
                  <a:t>1 centimetre represents 5 metres? </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1 </m:t>
                      </m:r>
                      <m:r>
                        <a:rPr lang="en-GB" b="0" i="1" smtClean="0">
                          <a:latin typeface="Cambria Math" panose="02040503050406030204" pitchFamily="18" charset="0"/>
                        </a:rPr>
                        <m:t>𝑐𝑚</m:t>
                      </m:r>
                      <m:r>
                        <a:rPr lang="en-GB" b="0" i="1" smtClean="0">
                          <a:latin typeface="Cambria Math" panose="02040503050406030204" pitchFamily="18" charset="0"/>
                        </a:rPr>
                        <m:t> :5 </m:t>
                      </m:r>
                      <m:r>
                        <a:rPr lang="en-GB" b="0" i="1" smtClean="0">
                          <a:latin typeface="Cambria Math" panose="02040503050406030204" pitchFamily="18" charset="0"/>
                        </a:rPr>
                        <m:t>𝑚</m:t>
                      </m:r>
                      <m:r>
                        <a:rPr lang="en-GB" b="0" i="1" smtClean="0">
                          <a:latin typeface="Cambria Math" panose="02040503050406030204" pitchFamily="18" charset="0"/>
                        </a:rPr>
                        <m:t> </m:t>
                      </m:r>
                    </m:oMath>
                  </m:oMathPara>
                </a14:m>
                <a:endParaRPr lang="en-GB" b="0"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i="1">
                          <a:latin typeface="Cambria Math" panose="02040503050406030204" pitchFamily="18" charset="0"/>
                        </a:rPr>
                        <m:t> </m:t>
                      </m:r>
                      <m:r>
                        <a:rPr lang="en-GB" i="1">
                          <a:latin typeface="Cambria Math" panose="02040503050406030204" pitchFamily="18" charset="0"/>
                        </a:rPr>
                        <m:t>𝑐𝑚</m:t>
                      </m:r>
                      <m:r>
                        <a:rPr lang="en-GB" i="1">
                          <a:latin typeface="Cambria Math" panose="02040503050406030204" pitchFamily="18" charset="0"/>
                        </a:rPr>
                        <m:t> :380 </m:t>
                      </m:r>
                      <m:r>
                        <a:rPr lang="en-GB" i="1">
                          <a:latin typeface="Cambria Math" panose="02040503050406030204" pitchFamily="18" charset="0"/>
                        </a:rPr>
                        <m:t>𝑚</m:t>
                      </m:r>
                      <m:r>
                        <a:rPr lang="en-GB" i="1">
                          <a:latin typeface="Cambria Math" panose="02040503050406030204" pitchFamily="18" charset="0"/>
                        </a:rPr>
                        <m:t> </m:t>
                      </m:r>
                    </m:oMath>
                  </m:oMathPara>
                </a14:m>
                <a:endParaRPr lang="en-GB" dirty="0"/>
              </a:p>
              <a:p>
                <a:pPr marL="0" indent="0">
                  <a:buNone/>
                </a:pPr>
                <a:endParaRPr lang="en-GB" dirty="0"/>
              </a:p>
              <a:p>
                <a:pPr marL="0" indent="0">
                  <a:buNone/>
                </a:pPr>
                <a:endParaRPr lang="en-GB" dirty="0"/>
              </a:p>
              <a:p>
                <a:pPr marL="0" indent="0" algn="ctr">
                  <a:buNone/>
                </a:pPr>
                <a:endParaRPr lang="en-GB" dirty="0"/>
              </a:p>
              <a:p>
                <a:pPr marL="0" indent="0" algn="ctr">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1865" y="205536"/>
                <a:ext cx="6652959" cy="4525963"/>
              </a:xfrm>
              <a:blipFill>
                <a:blip r:embed="rId2"/>
                <a:stretch>
                  <a:fillRect t="-1752" b="-5795"/>
                </a:stretch>
              </a:blipFill>
            </p:spPr>
            <p:txBody>
              <a:bodyPr/>
              <a:lstStyle/>
              <a:p>
                <a:r>
                  <a:rPr lang="en-GB">
                    <a:noFill/>
                  </a:rPr>
                  <a:t> </a:t>
                </a:r>
              </a:p>
            </p:txBody>
          </p:sp>
        </mc:Fallback>
      </mc:AlternateContent>
      <p:sp>
        <p:nvSpPr>
          <p:cNvPr id="7" name="Curved Right Arrow 6"/>
          <p:cNvSpPr/>
          <p:nvPr/>
        </p:nvSpPr>
        <p:spPr>
          <a:xfrm>
            <a:off x="1304109" y="3725838"/>
            <a:ext cx="859809" cy="128289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Arial"/>
            </a:endParaRPr>
          </a:p>
        </p:txBody>
      </p:sp>
      <p:sp>
        <p:nvSpPr>
          <p:cNvPr id="8" name="Curved Left Arrow 7"/>
          <p:cNvSpPr/>
          <p:nvPr/>
        </p:nvSpPr>
        <p:spPr>
          <a:xfrm>
            <a:off x="4743201" y="3725838"/>
            <a:ext cx="832513" cy="128289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Arial"/>
            </a:endParaRPr>
          </a:p>
        </p:txBody>
      </p:sp>
      <mc:AlternateContent xmlns:mc="http://schemas.openxmlformats.org/markup-compatibility/2006" xmlns:a14="http://schemas.microsoft.com/office/drawing/2010/main">
        <mc:Choice Requires="a14">
          <p:sp>
            <p:nvSpPr>
              <p:cNvPr id="9" name="TextBox 8"/>
              <p:cNvSpPr txBox="1"/>
              <p:nvPr/>
            </p:nvSpPr>
            <p:spPr>
              <a:xfrm>
                <a:off x="697200" y="4223981"/>
                <a:ext cx="481943" cy="276999"/>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×76</m:t>
                      </m:r>
                    </m:oMath>
                  </m:oMathPara>
                </a14:m>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97200" y="4223981"/>
                <a:ext cx="481943" cy="276999"/>
              </a:xfrm>
              <a:prstGeom prst="rect">
                <a:avLst/>
              </a:prstGeom>
              <a:blipFill>
                <a:blip r:embed="rId3"/>
                <a:stretch>
                  <a:fillRect l="-12658" r="-16456" b="-88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714403" y="4223981"/>
                <a:ext cx="337244" cy="28660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×76</m:t>
                      </m:r>
                    </m:oMath>
                  </m:oMathPara>
                </a14:m>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714403" y="4223981"/>
                <a:ext cx="337244" cy="286603"/>
              </a:xfrm>
              <a:prstGeom prst="rect">
                <a:avLst/>
              </a:prstGeom>
              <a:blipFill>
                <a:blip r:embed="rId4"/>
                <a:stretch>
                  <a:fillRect l="-19643" r="-62500" b="-4255"/>
                </a:stretch>
              </a:blipFill>
            </p:spPr>
            <p:txBody>
              <a:bodyPr/>
              <a:lstStyle/>
              <a:p>
                <a:r>
                  <a:rPr lang="en-GB">
                    <a:noFill/>
                  </a:rPr>
                  <a:t> </a:t>
                </a:r>
              </a:p>
            </p:txBody>
          </p:sp>
        </mc:Fallback>
      </mc:AlternateContent>
      <p:pic>
        <p:nvPicPr>
          <p:cNvPr id="2" name="Picture 1"/>
          <p:cNvPicPr>
            <a:picLocks noChangeAspect="1"/>
          </p:cNvPicPr>
          <p:nvPr/>
        </p:nvPicPr>
        <p:blipFill rotWithShape="1">
          <a:blip r:embed="rId5"/>
          <a:srcRect r="17842"/>
          <a:stretch/>
        </p:blipFill>
        <p:spPr>
          <a:xfrm>
            <a:off x="8810091" y="106127"/>
            <a:ext cx="3213587" cy="6649515"/>
          </a:xfrm>
          <a:prstGeom prst="rect">
            <a:avLst/>
          </a:prstGeom>
        </p:spPr>
      </p:pic>
    </p:spTree>
    <p:extLst>
      <p:ext uri="{BB962C8B-B14F-4D97-AF65-F5344CB8AC3E}">
        <p14:creationId xmlns:p14="http://schemas.microsoft.com/office/powerpoint/2010/main" val="411544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1865" y="205536"/>
                <a:ext cx="6011514" cy="4525963"/>
              </a:xfrm>
            </p:spPr>
            <p:txBody>
              <a:bodyPr/>
              <a:lstStyle/>
              <a:p>
                <a:pPr marL="0" indent="0" algn="ctr">
                  <a:buNone/>
                </a:pPr>
                <a:r>
                  <a:rPr lang="en-GB" dirty="0"/>
                  <a:t>The Great Buddha of Phuket is a memorial to </a:t>
                </a:r>
                <a:r>
                  <a:rPr lang="en-GB" dirty="0" err="1"/>
                  <a:t>Maravijaya</a:t>
                </a:r>
                <a:r>
                  <a:rPr lang="en-GB" dirty="0"/>
                  <a:t> Buddha, symbolising victory over temptation. </a:t>
                </a:r>
                <a:endParaRPr lang="en-GB" sz="2800" dirty="0"/>
              </a:p>
              <a:p>
                <a:pPr marL="0" indent="0" algn="ctr">
                  <a:buNone/>
                </a:pPr>
                <a:endParaRPr lang="en-GB" sz="2800" dirty="0"/>
              </a:p>
              <a:p>
                <a:pPr marL="0" indent="0" algn="ctr">
                  <a:buNone/>
                </a:pPr>
                <a:r>
                  <a:rPr lang="en-GB" sz="2800" dirty="0"/>
                  <a:t>If a model was created with a height of 5 cm to a scale of 1 : 100, </a:t>
                </a:r>
              </a:p>
              <a:p>
                <a:pPr marL="0" indent="0" algn="ctr">
                  <a:buNone/>
                </a:pPr>
                <a:r>
                  <a:rPr lang="en-GB" sz="2800" dirty="0"/>
                  <a:t>how tall is the Great Buddha of Phuket in metres? </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  :100</m:t>
                      </m:r>
                    </m:oMath>
                  </m:oMathPara>
                </a14:m>
                <a:endParaRPr lang="en-GB" b="0"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5 </m:t>
                      </m:r>
                      <m:r>
                        <a:rPr lang="en-GB" b="0" i="1" smtClean="0">
                          <a:latin typeface="Cambria Math" panose="02040503050406030204" pitchFamily="18" charset="0"/>
                        </a:rPr>
                        <m:t>𝑐𝑚</m:t>
                      </m:r>
                      <m:r>
                        <a:rPr lang="en-GB" b="0" i="1" smtClean="0">
                          <a:latin typeface="Cambria Math" panose="02040503050406030204" pitchFamily="18" charset="0"/>
                        </a:rPr>
                        <m:t> : ?</m:t>
                      </m:r>
                      <m:r>
                        <a:rPr lang="en-GB" b="0" i="1" smtClean="0">
                          <a:latin typeface="Cambria Math" panose="02040503050406030204" pitchFamily="18" charset="0"/>
                        </a:rPr>
                        <m:t>𝑐𝑚</m:t>
                      </m:r>
                      <m:r>
                        <a:rPr lang="en-GB" i="1">
                          <a:latin typeface="Cambria Math" panose="02040503050406030204" pitchFamily="18" charset="0"/>
                        </a:rPr>
                        <m:t> </m:t>
                      </m:r>
                    </m:oMath>
                  </m:oMathPara>
                </a14:m>
                <a:endParaRPr lang="en-GB" dirty="0"/>
              </a:p>
              <a:p>
                <a:pPr marL="0" indent="0">
                  <a:buNone/>
                </a:pPr>
                <a:endParaRPr lang="en-GB" dirty="0"/>
              </a:p>
              <a:p>
                <a:pPr marL="0" indent="0">
                  <a:buNone/>
                </a:pPr>
                <a:endParaRPr lang="en-GB" dirty="0"/>
              </a:p>
              <a:p>
                <a:pPr marL="0" indent="0" algn="ctr">
                  <a:buNone/>
                </a:pPr>
                <a:endParaRPr lang="en-GB" dirty="0"/>
              </a:p>
              <a:p>
                <a:pPr marL="0" indent="0" algn="ctr">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1865" y="205536"/>
                <a:ext cx="6011514" cy="4525963"/>
              </a:xfrm>
              <a:blipFill>
                <a:blip r:embed="rId2"/>
                <a:stretch>
                  <a:fillRect l="-811" t="-1752" r="-2535" b="-42453"/>
                </a:stretch>
              </a:blipFill>
            </p:spPr>
            <p:txBody>
              <a:bodyPr/>
              <a:lstStyle/>
              <a:p>
                <a:r>
                  <a:rPr lang="en-GB">
                    <a:noFill/>
                  </a:rPr>
                  <a:t> </a:t>
                </a:r>
              </a:p>
            </p:txBody>
          </p:sp>
        </mc:Fallback>
      </mc:AlternateContent>
      <p:sp>
        <p:nvSpPr>
          <p:cNvPr id="7" name="Curved Right Arrow 6"/>
          <p:cNvSpPr/>
          <p:nvPr/>
        </p:nvSpPr>
        <p:spPr>
          <a:xfrm>
            <a:off x="1221680" y="5354491"/>
            <a:ext cx="859809" cy="128289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Arial"/>
            </a:endParaRPr>
          </a:p>
        </p:txBody>
      </p:sp>
      <p:sp>
        <p:nvSpPr>
          <p:cNvPr id="8" name="Curved Left Arrow 7"/>
          <p:cNvSpPr/>
          <p:nvPr/>
        </p:nvSpPr>
        <p:spPr>
          <a:xfrm>
            <a:off x="4322598" y="5294867"/>
            <a:ext cx="832513" cy="128289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Arial"/>
            </a:endParaRPr>
          </a:p>
        </p:txBody>
      </p:sp>
      <mc:AlternateContent xmlns:mc="http://schemas.openxmlformats.org/markup-compatibility/2006" xmlns:a14="http://schemas.microsoft.com/office/drawing/2010/main">
        <mc:Choice Requires="a14">
          <p:sp>
            <p:nvSpPr>
              <p:cNvPr id="9" name="TextBox 8"/>
              <p:cNvSpPr txBox="1"/>
              <p:nvPr/>
            </p:nvSpPr>
            <p:spPr>
              <a:xfrm>
                <a:off x="548667" y="5793010"/>
                <a:ext cx="481943" cy="276999"/>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×5</m:t>
                      </m:r>
                    </m:oMath>
                  </m:oMathPara>
                </a14:m>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548667" y="5793010"/>
                <a:ext cx="481943" cy="276999"/>
              </a:xfrm>
              <a:prstGeom prst="rect">
                <a:avLst/>
              </a:prstGeom>
              <a:blipFill>
                <a:blip r:embed="rId3"/>
                <a:stretch>
                  <a:fillRect r="-3797" b="-86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346181" y="5793010"/>
                <a:ext cx="337244" cy="28660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×5</m:t>
                      </m:r>
                    </m:oMath>
                  </m:oMathPara>
                </a14:m>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346181" y="5793010"/>
                <a:ext cx="337244" cy="286603"/>
              </a:xfrm>
              <a:prstGeom prst="rect">
                <a:avLst/>
              </a:prstGeom>
              <a:blipFill>
                <a:blip r:embed="rId4"/>
                <a:stretch>
                  <a:fillRect l="-20000" r="-27273" b="-6383"/>
                </a:stretch>
              </a:blipFill>
            </p:spPr>
            <p:txBody>
              <a:bodyPr/>
              <a:lstStyle/>
              <a:p>
                <a:r>
                  <a:rPr lang="en-GB">
                    <a:noFill/>
                  </a:rPr>
                  <a:t> </a:t>
                </a:r>
              </a:p>
            </p:txBody>
          </p:sp>
        </mc:Fallback>
      </mc:AlternateContent>
      <p:pic>
        <p:nvPicPr>
          <p:cNvPr id="11" name="Content Placeholder 6"/>
          <p:cNvPicPr>
            <a:picLocks noChangeAspect="1"/>
          </p:cNvPicPr>
          <p:nvPr/>
        </p:nvPicPr>
        <p:blipFill>
          <a:blip r:embed="rId5"/>
          <a:stretch>
            <a:fillRect/>
          </a:stretch>
        </p:blipFill>
        <p:spPr bwMode="auto">
          <a:xfrm>
            <a:off x="6240617" y="273050"/>
            <a:ext cx="5724525"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60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1865" y="205536"/>
                <a:ext cx="6011514" cy="4525963"/>
              </a:xfrm>
            </p:spPr>
            <p:txBody>
              <a:bodyPr/>
              <a:lstStyle/>
              <a:p>
                <a:pPr marL="0" indent="0" algn="ctr">
                  <a:buNone/>
                </a:pPr>
                <a:r>
                  <a:rPr lang="en-GB" dirty="0"/>
                  <a:t>Djamaa el </a:t>
                </a:r>
                <a:r>
                  <a:rPr lang="en-GB" dirty="0" err="1"/>
                  <a:t>Kebir</a:t>
                </a:r>
                <a:r>
                  <a:rPr lang="en-GB" dirty="0"/>
                  <a:t>, also known as the Great Mosque of Algiers is the tallest mosque in the world.</a:t>
                </a:r>
              </a:p>
              <a:p>
                <a:pPr marL="0" indent="0" algn="ctr">
                  <a:buNone/>
                </a:pPr>
                <a:r>
                  <a:rPr lang="en-GB" dirty="0"/>
                  <a:t>It is approximately 250 metres tall.  </a:t>
                </a:r>
              </a:p>
              <a:p>
                <a:pPr marL="0" indent="0" algn="ctr">
                  <a:buNone/>
                </a:pPr>
                <a:endParaRPr lang="en-GB" sz="2800" dirty="0"/>
              </a:p>
              <a:p>
                <a:pPr marL="0" indent="0" algn="ctr">
                  <a:buNone/>
                </a:pPr>
                <a:r>
                  <a:rPr lang="en-GB" sz="2800" dirty="0"/>
                  <a:t>How tall would a model be built to a scale of 1 : 500? </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  :500</m:t>
                      </m:r>
                    </m:oMath>
                  </m:oMathPara>
                </a14:m>
                <a:endParaRPr lang="en-GB" b="0"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 </m:t>
                      </m:r>
                      <m:r>
                        <a:rPr lang="en-GB" i="1">
                          <a:latin typeface="Cambria Math" panose="02040503050406030204" pitchFamily="18" charset="0"/>
                        </a:rPr>
                        <m:t>:</m:t>
                      </m:r>
                      <m:r>
                        <a:rPr lang="en-GB" b="0" i="1" smtClean="0">
                          <a:latin typeface="Cambria Math" panose="02040503050406030204" pitchFamily="18" charset="0"/>
                        </a:rPr>
                        <m:t>250 </m:t>
                      </m:r>
                      <m:r>
                        <a:rPr lang="en-GB" i="1">
                          <a:latin typeface="Cambria Math" panose="02040503050406030204" pitchFamily="18" charset="0"/>
                        </a:rPr>
                        <m:t>𝑚</m:t>
                      </m:r>
                      <m:r>
                        <a:rPr lang="en-GB" i="1">
                          <a:latin typeface="Cambria Math" panose="02040503050406030204" pitchFamily="18" charset="0"/>
                        </a:rPr>
                        <m:t> </m:t>
                      </m:r>
                    </m:oMath>
                  </m:oMathPara>
                </a14:m>
                <a:endParaRPr lang="en-GB" dirty="0"/>
              </a:p>
              <a:p>
                <a:pPr marL="0" indent="0">
                  <a:buNone/>
                </a:pPr>
                <a:endParaRPr lang="en-GB" dirty="0"/>
              </a:p>
              <a:p>
                <a:pPr marL="0" indent="0">
                  <a:buNone/>
                </a:pPr>
                <a:endParaRPr lang="en-GB" dirty="0"/>
              </a:p>
              <a:p>
                <a:pPr marL="0" indent="0" algn="ctr">
                  <a:buNone/>
                </a:pPr>
                <a:endParaRPr lang="en-GB" dirty="0"/>
              </a:p>
              <a:p>
                <a:pPr marL="0" indent="0" algn="ctr">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1865" y="205536"/>
                <a:ext cx="6011514" cy="4525963"/>
              </a:xfrm>
              <a:blipFill>
                <a:blip r:embed="rId2"/>
                <a:stretch>
                  <a:fillRect l="-1521" t="-1752" r="-3144" b="-34636"/>
                </a:stretch>
              </a:blipFill>
            </p:spPr>
            <p:txBody>
              <a:bodyPr/>
              <a:lstStyle/>
              <a:p>
                <a:r>
                  <a:rPr lang="en-GB">
                    <a:noFill/>
                  </a:rPr>
                  <a:t> </a:t>
                </a:r>
              </a:p>
            </p:txBody>
          </p:sp>
        </mc:Fallback>
      </mc:AlternateContent>
      <p:sp>
        <p:nvSpPr>
          <p:cNvPr id="7" name="Curved Right Arrow 6"/>
          <p:cNvSpPr/>
          <p:nvPr/>
        </p:nvSpPr>
        <p:spPr>
          <a:xfrm>
            <a:off x="1297424" y="4971081"/>
            <a:ext cx="859809" cy="128289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Arial"/>
            </a:endParaRPr>
          </a:p>
        </p:txBody>
      </p:sp>
      <p:sp>
        <p:nvSpPr>
          <p:cNvPr id="8" name="Curved Left Arrow 7"/>
          <p:cNvSpPr/>
          <p:nvPr/>
        </p:nvSpPr>
        <p:spPr>
          <a:xfrm>
            <a:off x="4205036" y="4971081"/>
            <a:ext cx="832513" cy="128289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Arial"/>
            </a:endParaRPr>
          </a:p>
        </p:txBody>
      </p:sp>
      <mc:AlternateContent xmlns:mc="http://schemas.openxmlformats.org/markup-compatibility/2006" xmlns:a14="http://schemas.microsoft.com/office/drawing/2010/main">
        <mc:Choice Requires="a14">
          <p:sp>
            <p:nvSpPr>
              <p:cNvPr id="9" name="TextBox 8"/>
              <p:cNvSpPr txBox="1"/>
              <p:nvPr/>
            </p:nvSpPr>
            <p:spPr>
              <a:xfrm>
                <a:off x="502081" y="5354492"/>
                <a:ext cx="481943" cy="276999"/>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×0.5</m:t>
                      </m:r>
                    </m:oMath>
                  </m:oMathPara>
                </a14:m>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502081" y="5354492"/>
                <a:ext cx="481943" cy="276999"/>
              </a:xfrm>
              <a:prstGeom prst="rect">
                <a:avLst/>
              </a:prstGeom>
              <a:blipFill>
                <a:blip r:embed="rId3"/>
                <a:stretch>
                  <a:fillRect l="-13924" r="-25316" b="-869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182407" y="5344888"/>
                <a:ext cx="337244" cy="286603"/>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GB" sz="1800" b="0"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×0.5</m:t>
                      </m:r>
                    </m:oMath>
                  </m:oMathPara>
                </a14:m>
                <a:endParaRPr kumimoji="0" lang="en-GB" sz="1800" b="0" i="0" u="none" strike="noStrike" kern="1200" cap="none" spc="0" normalizeH="0" baseline="0" noProof="0" dirty="0">
                  <a:ln>
                    <a:noFill/>
                  </a:ln>
                  <a:solidFill>
                    <a:srgbClr val="000000"/>
                  </a:solidFill>
                  <a:effectLst/>
                  <a:uLnTx/>
                  <a:uFillTx/>
                  <a:latin typeface="Arial"/>
                  <a:ea typeface="+mn-ea"/>
                  <a:cs typeface="Aria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182407" y="5344888"/>
                <a:ext cx="337244" cy="286603"/>
              </a:xfrm>
              <a:prstGeom prst="rect">
                <a:avLst/>
              </a:prstGeom>
              <a:blipFill>
                <a:blip r:embed="rId4"/>
                <a:stretch>
                  <a:fillRect l="-20000" r="-80000" b="-6383"/>
                </a:stretch>
              </a:blipFill>
            </p:spPr>
            <p:txBody>
              <a:bodyPr/>
              <a:lstStyle/>
              <a:p>
                <a:r>
                  <a:rPr lang="en-GB">
                    <a:noFill/>
                  </a:rPr>
                  <a:t> </a:t>
                </a:r>
              </a:p>
            </p:txBody>
          </p:sp>
        </mc:Fallback>
      </mc:AlternateContent>
      <p:pic>
        <p:nvPicPr>
          <p:cNvPr id="4" name="Picture 3"/>
          <p:cNvPicPr>
            <a:picLocks noChangeAspect="1"/>
          </p:cNvPicPr>
          <p:nvPr/>
        </p:nvPicPr>
        <p:blipFill>
          <a:blip r:embed="rId5"/>
          <a:stretch>
            <a:fillRect/>
          </a:stretch>
        </p:blipFill>
        <p:spPr>
          <a:xfrm>
            <a:off x="7019499" y="205536"/>
            <a:ext cx="5004127" cy="3352374"/>
          </a:xfrm>
          <a:prstGeom prst="rect">
            <a:avLst/>
          </a:prstGeom>
        </p:spPr>
      </p:pic>
    </p:spTree>
    <p:extLst>
      <p:ext uri="{BB962C8B-B14F-4D97-AF65-F5344CB8AC3E}">
        <p14:creationId xmlns:p14="http://schemas.microsoft.com/office/powerpoint/2010/main" val="324349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8" grpId="0" animBg="1"/>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11865" y="205536"/>
                <a:ext cx="6011514" cy="4525963"/>
              </a:xfrm>
            </p:spPr>
            <p:txBody>
              <a:bodyPr/>
              <a:lstStyle/>
              <a:p>
                <a:pPr marL="0" indent="0" algn="ctr">
                  <a:buNone/>
                </a:pPr>
                <a:r>
                  <a:rPr lang="en-GB" dirty="0"/>
                  <a:t>If a map is in the scale </a:t>
                </a:r>
              </a:p>
              <a:p>
                <a:pPr marL="0" indent="0" algn="ctr">
                  <a:buNone/>
                </a:pPr>
                <a:r>
                  <a:rPr lang="en-GB" dirty="0"/>
                  <a:t>1: 20,000 </a:t>
                </a:r>
              </a:p>
              <a:p>
                <a:pPr marL="0" indent="0" algn="ctr">
                  <a:buNone/>
                </a:pPr>
                <a:r>
                  <a:rPr lang="en-GB" dirty="0"/>
                  <a:t>what real-life distance does 1 cm represent?</a:t>
                </a:r>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1 </m:t>
                      </m:r>
                      <m:r>
                        <a:rPr lang="en-GB" b="0" i="1" smtClean="0">
                          <a:latin typeface="Cambria Math" panose="02040503050406030204" pitchFamily="18" charset="0"/>
                        </a:rPr>
                        <m:t>𝑐𝑚</m:t>
                      </m:r>
                      <m:r>
                        <a:rPr lang="en-GB" b="0" i="1" smtClean="0">
                          <a:latin typeface="Cambria Math" panose="02040503050406030204" pitchFamily="18" charset="0"/>
                        </a:rPr>
                        <m:t>  :20,000 </m:t>
                      </m:r>
                      <m:r>
                        <a:rPr lang="en-GB" b="0" i="1" smtClean="0">
                          <a:latin typeface="Cambria Math" panose="02040503050406030204" pitchFamily="18" charset="0"/>
                        </a:rPr>
                        <m:t>𝑐𝑚</m:t>
                      </m:r>
                      <m:r>
                        <a:rPr lang="en-GB" b="0" i="1" smtClean="0">
                          <a:latin typeface="Cambria Math" panose="02040503050406030204" pitchFamily="18" charset="0"/>
                        </a:rPr>
                        <m:t> </m:t>
                      </m:r>
                    </m:oMath>
                  </m:oMathPara>
                </a14:m>
                <a:endParaRPr lang="en-GB"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20,000 </m:t>
                      </m:r>
                      <m:r>
                        <a:rPr lang="en-GB" b="0" i="1" smtClean="0">
                          <a:latin typeface="Cambria Math" panose="02040503050406030204" pitchFamily="18" charset="0"/>
                        </a:rPr>
                        <m:t>𝑐𝑚</m:t>
                      </m:r>
                      <m:r>
                        <a:rPr lang="en-GB" b="0" i="1" smtClean="0">
                          <a:latin typeface="Cambria Math" panose="02040503050406030204" pitchFamily="18" charset="0"/>
                        </a:rPr>
                        <m:t>=200 </m:t>
                      </m:r>
                      <m:r>
                        <a:rPr lang="en-GB" b="0" i="1" smtClean="0">
                          <a:latin typeface="Cambria Math" panose="02040503050406030204" pitchFamily="18" charset="0"/>
                        </a:rPr>
                        <m:t>𝑚</m:t>
                      </m:r>
                      <m:r>
                        <a:rPr lang="en-GB" b="0" i="1" smtClean="0">
                          <a:latin typeface="Cambria Math" panose="02040503050406030204" pitchFamily="18" charset="0"/>
                        </a:rPr>
                        <m:t> </m:t>
                      </m:r>
                    </m:oMath>
                  </m:oMathPara>
                </a14:m>
                <a:endParaRPr lang="en-GB" dirty="0"/>
              </a:p>
              <a:p>
                <a:pPr marL="0" indent="0">
                  <a:buNone/>
                </a:pPr>
                <a:endParaRPr lang="en-GB"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1 </m:t>
                      </m:r>
                      <m:r>
                        <a:rPr lang="en-GB" i="1">
                          <a:latin typeface="Cambria Math" panose="02040503050406030204" pitchFamily="18" charset="0"/>
                        </a:rPr>
                        <m:t>𝑐𝑚</m:t>
                      </m:r>
                      <m:r>
                        <a:rPr lang="en-GB" i="1">
                          <a:latin typeface="Cambria Math" panose="02040503050406030204" pitchFamily="18" charset="0"/>
                        </a:rPr>
                        <m:t>  :200 </m:t>
                      </m:r>
                      <m:r>
                        <a:rPr lang="en-GB" i="1">
                          <a:latin typeface="Cambria Math" panose="02040503050406030204" pitchFamily="18" charset="0"/>
                        </a:rPr>
                        <m:t>𝑚</m:t>
                      </m:r>
                      <m:r>
                        <a:rPr lang="en-GB" i="1">
                          <a:latin typeface="Cambria Math" panose="02040503050406030204" pitchFamily="18" charset="0"/>
                        </a:rPr>
                        <m:t> </m:t>
                      </m:r>
                    </m:oMath>
                  </m:oMathPara>
                </a14:m>
                <a:endParaRPr lang="en-GB" dirty="0"/>
              </a:p>
              <a:p>
                <a:pPr marL="0" indent="0">
                  <a:buNone/>
                </a:pPr>
                <a:endParaRPr lang="en-GB" dirty="0"/>
              </a:p>
              <a:p>
                <a:pPr marL="0" indent="0">
                  <a:buNone/>
                </a:pPr>
                <a:endParaRPr lang="en-GB" dirty="0"/>
              </a:p>
              <a:p>
                <a:pPr marL="0" indent="0" algn="ctr">
                  <a:buNone/>
                </a:pPr>
                <a:endParaRPr lang="en-GB" dirty="0"/>
              </a:p>
              <a:p>
                <a:pPr marL="0" indent="0" algn="ctr">
                  <a:buNone/>
                </a:pPr>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11865" y="205536"/>
                <a:ext cx="6011514" cy="4525963"/>
              </a:xfrm>
              <a:blipFill>
                <a:blip r:embed="rId2"/>
                <a:stretch>
                  <a:fillRect t="-1752" b="-17655"/>
                </a:stretch>
              </a:blipFill>
            </p:spPr>
            <p:txBody>
              <a:bodyPr/>
              <a:lstStyle/>
              <a:p>
                <a:r>
                  <a:rPr lang="en-GB">
                    <a:noFill/>
                  </a:rPr>
                  <a:t> </a:t>
                </a:r>
              </a:p>
            </p:txBody>
          </p:sp>
        </mc:Fallback>
      </mc:AlternateContent>
      <p:pic>
        <p:nvPicPr>
          <p:cNvPr id="2" name="Picture 1"/>
          <p:cNvPicPr>
            <a:picLocks noChangeAspect="1"/>
          </p:cNvPicPr>
          <p:nvPr/>
        </p:nvPicPr>
        <p:blipFill>
          <a:blip r:embed="rId3"/>
          <a:stretch>
            <a:fillRect/>
          </a:stretch>
        </p:blipFill>
        <p:spPr>
          <a:xfrm>
            <a:off x="6946711" y="572729"/>
            <a:ext cx="4535870" cy="3663587"/>
          </a:xfrm>
          <a:prstGeom prst="rect">
            <a:avLst/>
          </a:prstGeom>
        </p:spPr>
      </p:pic>
    </p:spTree>
    <p:extLst>
      <p:ext uri="{BB962C8B-B14F-4D97-AF65-F5344CB8AC3E}">
        <p14:creationId xmlns:p14="http://schemas.microsoft.com/office/powerpoint/2010/main" val="2692871104"/>
      </p:ext>
    </p:extLst>
  </p:cSld>
  <p:clrMapOvr>
    <a:masterClrMapping/>
  </p:clrMapOvr>
</p:sld>
</file>

<file path=ppt/theme/theme1.xml><?xml version="1.0" encoding="utf-8"?>
<a:theme xmlns:a="http://schemas.openxmlformats.org/drawingml/2006/main" name="Archway">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uecoat" id="{36F09A4B-91E1-4E8C-877E-48F15A955044}" vid="{0AB1EBC5-FB0A-4F54-87BE-1EB7397C9FD6}"/>
    </a:ext>
  </a:extLst>
</a:theme>
</file>

<file path=ppt/theme/theme2.xml><?xml version="1.0" encoding="utf-8"?>
<a:theme xmlns:a="http://schemas.openxmlformats.org/drawingml/2006/main" name="4_ArchwayMaster">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luecoat" id="{36F09A4B-91E1-4E8C-877E-48F15A955044}" vid="{0AB1EBC5-FB0A-4F54-87BE-1EB7397C9FD6}"/>
    </a:ext>
  </a:extLst>
</a:theme>
</file>

<file path=ppt/theme/theme3.xml><?xml version="1.0" encoding="utf-8"?>
<a:theme xmlns:a="http://schemas.openxmlformats.org/drawingml/2006/main" name="ALT adapted for BW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2173CFD5-A5F4-4CF9-A1C3-7578C1E8EB05}" vid="{FD0794F9-F2F0-4FF1-AE7D-D0A8F5CA8A3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Archway</Template>
  <TotalTime>4246</TotalTime>
  <Words>707</Words>
  <Application>Microsoft Office PowerPoint</Application>
  <PresentationFormat>Widescreen</PresentationFormat>
  <Paragraphs>133</Paragraphs>
  <Slides>15</Slides>
  <Notes>4</Notes>
  <HiddenSlides>0</HiddenSlides>
  <MMClips>0</MMClips>
  <ScaleCrop>false</ScaleCrop>
  <HeadingPairs>
    <vt:vector size="4" baseType="variant">
      <vt:variant>
        <vt:lpstr>Theme</vt:lpstr>
      </vt:variant>
      <vt:variant>
        <vt:i4>3</vt:i4>
      </vt:variant>
      <vt:variant>
        <vt:lpstr>Slide Titles</vt:lpstr>
      </vt:variant>
      <vt:variant>
        <vt:i4>15</vt:i4>
      </vt:variant>
    </vt:vector>
  </HeadingPairs>
  <TitlesOfParts>
    <vt:vector size="18" baseType="lpstr">
      <vt:lpstr>Archway</vt:lpstr>
      <vt:lpstr>4_ArchwayMaster</vt:lpstr>
      <vt:lpstr>ALT adapted for BWA</vt:lpstr>
      <vt:lpstr>PowerPoint Presentation</vt:lpstr>
      <vt:lpstr>Write down a ratio equivalent to…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 out the straight line distance from Temple Bar to Aldgate? </vt:lpstr>
      <vt:lpstr>Work out the straight line distance from Bergen to Helsinki? </vt:lpstr>
      <vt:lpstr>PowerPoint Presentation</vt:lpstr>
      <vt:lpstr>Mark your work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Write down a ratio equivalent to…</dc:title>
  <dc:creator>Mrs L Elder - MAT Staff</dc:creator>
  <cp:lastModifiedBy>Mrs E Eyres - BWA Staff</cp:lastModifiedBy>
  <cp:revision>14</cp:revision>
  <dcterms:created xsi:type="dcterms:W3CDTF">2022-07-22T12:35:58Z</dcterms:created>
  <dcterms:modified xsi:type="dcterms:W3CDTF">2026-09-06T12:13:11Z</dcterms:modified>
</cp:coreProperties>
</file>