
<file path=[Content_Types].xml><?xml version="1.0" encoding="utf-8"?>
<Types xmlns="http://schemas.openxmlformats.org/package/2006/content-types">
  <Default Extension="emf" ContentType="image/x-emf"/>
  <Default Extension="fntdata" ContentType="application/x-fontdata"/>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18" r:id="rId1"/>
    <p:sldMasterId id="2147483731" r:id="rId2"/>
    <p:sldMasterId id="2147483736" r:id="rId3"/>
    <p:sldMasterId id="2147483740" r:id="rId4"/>
  </p:sldMasterIdLst>
  <p:notesMasterIdLst>
    <p:notesMasterId r:id="rId20"/>
  </p:notesMasterIdLst>
  <p:sldIdLst>
    <p:sldId id="330" r:id="rId5"/>
    <p:sldId id="953" r:id="rId6"/>
    <p:sldId id="954" r:id="rId7"/>
    <p:sldId id="956" r:id="rId8"/>
    <p:sldId id="958" r:id="rId9"/>
    <p:sldId id="959" r:id="rId10"/>
    <p:sldId id="960" r:id="rId11"/>
    <p:sldId id="957" r:id="rId12"/>
    <p:sldId id="964" r:id="rId13"/>
    <p:sldId id="965" r:id="rId14"/>
    <p:sldId id="967" r:id="rId15"/>
    <p:sldId id="961" r:id="rId16"/>
    <p:sldId id="962" r:id="rId17"/>
    <p:sldId id="963" r:id="rId18"/>
    <p:sldId id="966" r:id="rId19"/>
  </p:sldIdLst>
  <p:sldSz cx="9906000" cy="6858000" type="A4"/>
  <p:notesSz cx="7104063" cy="10234613"/>
  <p:embeddedFontLst>
    <p:embeddedFont>
      <p:font typeface="Cambria Math" panose="02040503050406030204" pitchFamily="18" charset="0"/>
      <p:regular r:id="rId21"/>
    </p:embeddedFont>
    <p:embeddedFont>
      <p:font typeface="Century Gothic" panose="020B0502020202020204" pitchFamily="34" charset="0"/>
      <p:regular r:id="rId22"/>
      <p:bold r:id="rId23"/>
      <p:italic r:id="rId24"/>
      <p:boldItalic r:id="rId25"/>
    </p:embeddedFont>
    <p:embeddedFont>
      <p:font typeface="Comic Sans MS" panose="030F0702030302020204" pitchFamily="66" charset="0"/>
      <p:regular r:id="rId26"/>
      <p:bold r:id="rId27"/>
      <p:italic r:id="rId28"/>
      <p:boldItalic r:id="rId29"/>
    </p:embeddedFont>
    <p:embeddedFont>
      <p:font typeface="Lato" panose="020F0502020204030203"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nnecting Knowledge" id="{059544AC-2C27-45B1-9F95-F87DF8854DD6}">
          <p14:sldIdLst>
            <p14:sldId id="330"/>
            <p14:sldId id="953"/>
          </p14:sldIdLst>
        </p14:section>
        <p14:section name="Instruction" id="{E588C379-5C9C-4141-AE9D-89D5EB15A705}">
          <p14:sldIdLst>
            <p14:sldId id="954"/>
            <p14:sldId id="956"/>
          </p14:sldIdLst>
        </p14:section>
        <p14:section name="AfL" id="{3D648B30-CC69-4C3D-8869-E7A6A6E01011}">
          <p14:sldIdLst>
            <p14:sldId id="958"/>
            <p14:sldId id="959"/>
            <p14:sldId id="960"/>
            <p14:sldId id="957"/>
            <p14:sldId id="964"/>
            <p14:sldId id="965"/>
          </p14:sldIdLst>
        </p14:section>
        <p14:section name="Practice" id="{CB3A0AB4-7D99-4BBF-BB04-827D3BC648E8}">
          <p14:sldIdLst>
            <p14:sldId id="967"/>
          </p14:sldIdLst>
        </p14:section>
        <p14:section name="Problem" id="{D0134B3D-5B7D-4B2F-B7DF-9C8F726DFCA4}">
          <p14:sldIdLst>
            <p14:sldId id="961"/>
            <p14:sldId id="962"/>
            <p14:sldId id="963"/>
            <p14:sldId id="966"/>
          </p14:sldIdLst>
        </p14:section>
      </p14:sectionLst>
    </p:ext>
    <p:ext uri="{EFAFB233-063F-42B5-8137-9DF3F51BA10A}">
      <p15:sldGuideLst xmlns:p15="http://schemas.microsoft.com/office/powerpoint/2012/main">
        <p15:guide id="1" orient="horz" pos="2160" userDrawn="1">
          <p15:clr>
            <a:srgbClr val="A4A3A4"/>
          </p15:clr>
        </p15:guide>
        <p15:guide id="2" pos="284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A352C6F-CAD9-4FAF-EBF9-AA7696B4B01C}" name="Miss S Moore - BWA Staff" initials="MS" userId="S::smoore@bluecoat.uk.com::a264bf68-5741-41ac-a235-002c83359e2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03B"/>
    <a:srgbClr val="FFD966"/>
    <a:srgbClr val="00FF00"/>
    <a:srgbClr val="FF3300"/>
    <a:srgbClr val="FF0066"/>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C738578-81FD-4B98-ACE6-DD5EBF4EDEF1}" v="3" dt="2026-07-16T12:39:19.19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40" autoAdjust="0"/>
    <p:restoredTop sz="93248" autoAdjust="0"/>
  </p:normalViewPr>
  <p:slideViewPr>
    <p:cSldViewPr snapToGrid="0" showGuides="1">
      <p:cViewPr varScale="1">
        <p:scale>
          <a:sx n="65" d="100"/>
          <a:sy n="65" d="100"/>
        </p:scale>
        <p:origin x="312" y="56"/>
      </p:cViewPr>
      <p:guideLst>
        <p:guide orient="horz" pos="2160"/>
        <p:guide pos="2848"/>
      </p:guideLst>
    </p:cSldViewPr>
  </p:slideViewPr>
  <p:outlineViewPr>
    <p:cViewPr>
      <p:scale>
        <a:sx n="33" d="100"/>
        <a:sy n="33" d="100"/>
      </p:scale>
      <p:origin x="0" y="0"/>
    </p:cViewPr>
  </p:outlineViewPr>
  <p:notesTextViewPr>
    <p:cViewPr>
      <p:scale>
        <a:sx n="1" d="1"/>
        <a:sy n="1" d="1"/>
      </p:scale>
      <p:origin x="0" y="0"/>
    </p:cViewPr>
  </p:notesTextViewPr>
  <p:sorterViewPr>
    <p:cViewPr>
      <p:scale>
        <a:sx n="25" d="100"/>
        <a:sy n="25" d="100"/>
      </p:scale>
      <p:origin x="0" y="-424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6.fntdata"/><Relationship Id="rId39" Type="http://schemas.microsoft.com/office/2018/10/relationships/authors" Target="authors.xml"/><Relationship Id="rId21" Type="http://schemas.openxmlformats.org/officeDocument/2006/relationships/font" Target="fonts/font1.fntdata"/><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5.fntdata"/><Relationship Id="rId33" Type="http://schemas.openxmlformats.org/officeDocument/2006/relationships/font" Target="fonts/font13.fntdata"/><Relationship Id="rId38"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notesMaster" Target="notesMasters/notesMaster1.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1.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78427" cy="513508"/>
          </a:xfrm>
          <a:prstGeom prst="rect">
            <a:avLst/>
          </a:prstGeom>
        </p:spPr>
        <p:txBody>
          <a:bodyPr vert="horz" lIns="94637" tIns="47319" rIns="94637" bIns="47319" rtlCol="0"/>
          <a:lstStyle>
            <a:lvl1pPr algn="l">
              <a:defRPr sz="1300"/>
            </a:lvl1pPr>
          </a:lstStyle>
          <a:p>
            <a:endParaRPr lang="en-GB"/>
          </a:p>
        </p:txBody>
      </p:sp>
      <p:sp>
        <p:nvSpPr>
          <p:cNvPr id="3" name="Date Placeholder 2"/>
          <p:cNvSpPr>
            <a:spLocks noGrp="1"/>
          </p:cNvSpPr>
          <p:nvPr>
            <p:ph type="dt" idx="1"/>
          </p:nvPr>
        </p:nvSpPr>
        <p:spPr>
          <a:xfrm>
            <a:off x="4023993" y="0"/>
            <a:ext cx="3078427" cy="513508"/>
          </a:xfrm>
          <a:prstGeom prst="rect">
            <a:avLst/>
          </a:prstGeom>
        </p:spPr>
        <p:txBody>
          <a:bodyPr vert="horz" lIns="94637" tIns="47319" rIns="94637" bIns="47319" rtlCol="0"/>
          <a:lstStyle>
            <a:lvl1pPr algn="r">
              <a:defRPr sz="1300"/>
            </a:lvl1pPr>
          </a:lstStyle>
          <a:p>
            <a:fld id="{9C6A85EB-AF26-437E-8488-94E19A13AA79}" type="datetimeFigureOut">
              <a:rPr lang="en-GB" smtClean="0"/>
              <a:t>06/09/2026</a:t>
            </a:fld>
            <a:endParaRPr lang="en-GB"/>
          </a:p>
        </p:txBody>
      </p:sp>
      <p:sp>
        <p:nvSpPr>
          <p:cNvPr id="4" name="Slide Image Placeholder 3"/>
          <p:cNvSpPr>
            <a:spLocks noGrp="1" noRot="1" noChangeAspect="1"/>
          </p:cNvSpPr>
          <p:nvPr>
            <p:ph type="sldImg" idx="2"/>
          </p:nvPr>
        </p:nvSpPr>
        <p:spPr>
          <a:xfrm>
            <a:off x="1057275" y="1279525"/>
            <a:ext cx="4989513" cy="3454400"/>
          </a:xfrm>
          <a:prstGeom prst="rect">
            <a:avLst/>
          </a:prstGeom>
          <a:noFill/>
          <a:ln w="12700">
            <a:solidFill>
              <a:prstClr val="black"/>
            </a:solidFill>
          </a:ln>
        </p:spPr>
        <p:txBody>
          <a:bodyPr vert="horz" lIns="94637" tIns="47319" rIns="94637" bIns="47319" rtlCol="0" anchor="ctr"/>
          <a:lstStyle/>
          <a:p>
            <a:endParaRPr lang="en-GB"/>
          </a:p>
        </p:txBody>
      </p:sp>
      <p:sp>
        <p:nvSpPr>
          <p:cNvPr id="5" name="Notes Placeholder 4"/>
          <p:cNvSpPr>
            <a:spLocks noGrp="1"/>
          </p:cNvSpPr>
          <p:nvPr>
            <p:ph type="body" sz="quarter" idx="3"/>
          </p:nvPr>
        </p:nvSpPr>
        <p:spPr>
          <a:xfrm>
            <a:off x="710407" y="4925410"/>
            <a:ext cx="5683250" cy="4029878"/>
          </a:xfrm>
          <a:prstGeom prst="rect">
            <a:avLst/>
          </a:prstGeom>
        </p:spPr>
        <p:txBody>
          <a:bodyPr vert="horz" lIns="94637" tIns="47319" rIns="94637" bIns="4731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2" y="9721110"/>
            <a:ext cx="3078427" cy="513507"/>
          </a:xfrm>
          <a:prstGeom prst="rect">
            <a:avLst/>
          </a:prstGeom>
        </p:spPr>
        <p:txBody>
          <a:bodyPr vert="horz" lIns="94637" tIns="47319" rIns="94637" bIns="47319" rtlCol="0" anchor="b"/>
          <a:lstStyle>
            <a:lvl1pPr algn="l">
              <a:defRPr sz="1300"/>
            </a:lvl1pPr>
          </a:lstStyle>
          <a:p>
            <a:endParaRPr lang="en-GB"/>
          </a:p>
        </p:txBody>
      </p:sp>
      <p:sp>
        <p:nvSpPr>
          <p:cNvPr id="7" name="Slide Number Placeholder 6"/>
          <p:cNvSpPr>
            <a:spLocks noGrp="1"/>
          </p:cNvSpPr>
          <p:nvPr>
            <p:ph type="sldNum" sz="quarter" idx="5"/>
          </p:nvPr>
        </p:nvSpPr>
        <p:spPr>
          <a:xfrm>
            <a:off x="4023993" y="9721110"/>
            <a:ext cx="3078427" cy="513507"/>
          </a:xfrm>
          <a:prstGeom prst="rect">
            <a:avLst/>
          </a:prstGeom>
        </p:spPr>
        <p:txBody>
          <a:bodyPr vert="horz" lIns="94637" tIns="47319" rIns="94637" bIns="47319" rtlCol="0" anchor="b"/>
          <a:lstStyle>
            <a:lvl1pPr algn="r">
              <a:defRPr sz="1300"/>
            </a:lvl1pPr>
          </a:lstStyle>
          <a:p>
            <a:fld id="{DD4EDCD2-601A-461C-9AB5-639C33E3F986}" type="slidenum">
              <a:rPr lang="en-GB" smtClean="0"/>
              <a:t>‹#›</a:t>
            </a:fld>
            <a:endParaRPr lang="en-GB"/>
          </a:p>
        </p:txBody>
      </p:sp>
    </p:spTree>
    <p:extLst>
      <p:ext uri="{BB962C8B-B14F-4D97-AF65-F5344CB8AC3E}">
        <p14:creationId xmlns:p14="http://schemas.microsoft.com/office/powerpoint/2010/main" val="2759492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 dad from Ben's football team</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3552B6-FE8C-415C-B0B4-597755D4CC0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57412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Linking</a:t>
            </a:r>
            <a:r>
              <a:rPr lang="en-GB" baseline="0" dirty="0"/>
              <a:t> understanding of rates from Speed work from Y9 </a:t>
            </a:r>
            <a:r>
              <a:rPr lang="en-GB" baseline="0" dirty="0" err="1"/>
              <a:t>Aut</a:t>
            </a:r>
            <a:r>
              <a:rPr lang="en-GB" baseline="0" dirty="0"/>
              <a:t> 1 </a:t>
            </a:r>
            <a:endParaRPr lang="en-GB" dirty="0"/>
          </a:p>
        </p:txBody>
      </p:sp>
      <p:sp>
        <p:nvSpPr>
          <p:cNvPr id="4" name="Slide Number Placeholder 3"/>
          <p:cNvSpPr>
            <a:spLocks noGrp="1"/>
          </p:cNvSpPr>
          <p:nvPr>
            <p:ph type="sldNum" sz="quarter" idx="10"/>
          </p:nvPr>
        </p:nvSpPr>
        <p:spPr/>
        <p:txBody>
          <a:bodyPr/>
          <a:lstStyle/>
          <a:p>
            <a:fld id="{DD4EDCD2-601A-461C-9AB5-639C33E3F986}" type="slidenum">
              <a:rPr lang="en-GB" smtClean="0"/>
              <a:t>2</a:t>
            </a:fld>
            <a:endParaRPr lang="en-GB"/>
          </a:p>
        </p:txBody>
      </p:sp>
    </p:spTree>
    <p:extLst>
      <p:ext uri="{BB962C8B-B14F-4D97-AF65-F5344CB8AC3E}">
        <p14:creationId xmlns:p14="http://schemas.microsoft.com/office/powerpoint/2010/main" val="4780812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Worked Example 1 </a:t>
            </a:r>
          </a:p>
        </p:txBody>
      </p:sp>
      <p:sp>
        <p:nvSpPr>
          <p:cNvPr id="4" name="Slide Number Placeholder 3"/>
          <p:cNvSpPr>
            <a:spLocks noGrp="1"/>
          </p:cNvSpPr>
          <p:nvPr>
            <p:ph type="sldNum" sz="quarter" idx="10"/>
          </p:nvPr>
        </p:nvSpPr>
        <p:spPr/>
        <p:txBody>
          <a:bodyPr/>
          <a:lstStyle/>
          <a:p>
            <a:fld id="{DD4EDCD2-601A-461C-9AB5-639C33E3F986}" type="slidenum">
              <a:rPr lang="en-GB" smtClean="0"/>
              <a:t>3</a:t>
            </a:fld>
            <a:endParaRPr lang="en-GB"/>
          </a:p>
        </p:txBody>
      </p:sp>
    </p:spTree>
    <p:extLst>
      <p:ext uri="{BB962C8B-B14F-4D97-AF65-F5344CB8AC3E}">
        <p14:creationId xmlns:p14="http://schemas.microsoft.com/office/powerpoint/2010/main" val="18877773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Worked Example 2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4EDCD2-601A-461C-9AB5-639C33E3F986}"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69273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5.png"/><Relationship Id="rId13" Type="http://schemas.microsoft.com/office/2007/relationships/hdphoto" Target="../media/hdphoto6.wdp"/><Relationship Id="rId18" Type="http://schemas.openxmlformats.org/officeDocument/2006/relationships/image" Target="../media/image10.png"/><Relationship Id="rId3" Type="http://schemas.microsoft.com/office/2007/relationships/hdphoto" Target="../media/hdphoto1.wdp"/><Relationship Id="rId7" Type="http://schemas.microsoft.com/office/2007/relationships/hdphoto" Target="../media/hdphoto3.wdp"/><Relationship Id="rId12" Type="http://schemas.openxmlformats.org/officeDocument/2006/relationships/image" Target="../media/image7.png"/><Relationship Id="rId17" Type="http://schemas.microsoft.com/office/2007/relationships/hdphoto" Target="../media/hdphoto8.wdp"/><Relationship Id="rId2" Type="http://schemas.openxmlformats.org/officeDocument/2006/relationships/image" Target="../media/image2.png"/><Relationship Id="rId16" Type="http://schemas.openxmlformats.org/officeDocument/2006/relationships/image" Target="../media/image9.png"/><Relationship Id="rId20"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png"/><Relationship Id="rId11" Type="http://schemas.microsoft.com/office/2007/relationships/hdphoto" Target="../media/hdphoto5.wdp"/><Relationship Id="rId5" Type="http://schemas.microsoft.com/office/2007/relationships/hdphoto" Target="../media/hdphoto2.wdp"/><Relationship Id="rId15" Type="http://schemas.microsoft.com/office/2007/relationships/hdphoto" Target="../media/hdphoto7.wdp"/><Relationship Id="rId10" Type="http://schemas.openxmlformats.org/officeDocument/2006/relationships/image" Target="../media/image6.png"/><Relationship Id="rId19" Type="http://schemas.microsoft.com/office/2007/relationships/hdphoto" Target="../media/hdphoto9.wdp"/><Relationship Id="rId4" Type="http://schemas.openxmlformats.org/officeDocument/2006/relationships/image" Target="../media/image3.png"/><Relationship Id="rId9" Type="http://schemas.microsoft.com/office/2007/relationships/hdphoto" Target="../media/hdphoto4.wdp"/><Relationship Id="rId1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8" Type="http://schemas.microsoft.com/office/2007/relationships/hdphoto" Target="../media/hdphoto4.wdp"/><Relationship Id="rId13" Type="http://schemas.openxmlformats.org/officeDocument/2006/relationships/image" Target="../media/image8.png"/><Relationship Id="rId18" Type="http://schemas.microsoft.com/office/2007/relationships/hdphoto" Target="../media/hdphoto9.wdp"/><Relationship Id="rId3" Type="http://schemas.openxmlformats.org/officeDocument/2006/relationships/image" Target="../media/image3.png"/><Relationship Id="rId7" Type="http://schemas.openxmlformats.org/officeDocument/2006/relationships/image" Target="../media/image5.png"/><Relationship Id="rId12" Type="http://schemas.microsoft.com/office/2007/relationships/hdphoto" Target="../media/hdphoto6.wdp"/><Relationship Id="rId17" Type="http://schemas.openxmlformats.org/officeDocument/2006/relationships/image" Target="../media/image10.png"/><Relationship Id="rId2" Type="http://schemas.openxmlformats.org/officeDocument/2006/relationships/image" Target="../media/image2.png"/><Relationship Id="rId16" Type="http://schemas.microsoft.com/office/2007/relationships/hdphoto" Target="../media/hdphoto8.wdp"/><Relationship Id="rId1" Type="http://schemas.openxmlformats.org/officeDocument/2006/relationships/slideMaster" Target="../slideMasters/slideMaster1.xml"/><Relationship Id="rId6" Type="http://schemas.microsoft.com/office/2007/relationships/hdphoto" Target="../media/hdphoto3.wdp"/><Relationship Id="rId11" Type="http://schemas.openxmlformats.org/officeDocument/2006/relationships/image" Target="../media/image7.png"/><Relationship Id="rId5" Type="http://schemas.openxmlformats.org/officeDocument/2006/relationships/image" Target="../media/image4.png"/><Relationship Id="rId15" Type="http://schemas.openxmlformats.org/officeDocument/2006/relationships/image" Target="../media/image9.png"/><Relationship Id="rId10" Type="http://schemas.microsoft.com/office/2007/relationships/hdphoto" Target="../media/hdphoto5.wdp"/><Relationship Id="rId19" Type="http://schemas.openxmlformats.org/officeDocument/2006/relationships/image" Target="../media/image1.png"/><Relationship Id="rId4" Type="http://schemas.microsoft.com/office/2007/relationships/hdphoto" Target="../media/hdphoto2.wdp"/><Relationship Id="rId9" Type="http://schemas.openxmlformats.org/officeDocument/2006/relationships/image" Target="../media/image6.png"/><Relationship Id="rId14" Type="http://schemas.microsoft.com/office/2007/relationships/hdphoto" Target="../media/hdphoto7.wdp"/></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5.png"/><Relationship Id="rId13" Type="http://schemas.microsoft.com/office/2007/relationships/hdphoto" Target="../media/hdphoto6.wdp"/><Relationship Id="rId18" Type="http://schemas.openxmlformats.org/officeDocument/2006/relationships/image" Target="../media/image10.png"/><Relationship Id="rId3" Type="http://schemas.microsoft.com/office/2007/relationships/hdphoto" Target="../media/hdphoto1.wdp"/><Relationship Id="rId7" Type="http://schemas.microsoft.com/office/2007/relationships/hdphoto" Target="../media/hdphoto3.wdp"/><Relationship Id="rId12" Type="http://schemas.openxmlformats.org/officeDocument/2006/relationships/image" Target="../media/image7.png"/><Relationship Id="rId17" Type="http://schemas.microsoft.com/office/2007/relationships/hdphoto" Target="../media/hdphoto8.wdp"/><Relationship Id="rId2" Type="http://schemas.openxmlformats.org/officeDocument/2006/relationships/image" Target="../media/image2.png"/><Relationship Id="rId16" Type="http://schemas.openxmlformats.org/officeDocument/2006/relationships/image" Target="../media/image9.png"/><Relationship Id="rId20"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png"/><Relationship Id="rId11" Type="http://schemas.microsoft.com/office/2007/relationships/hdphoto" Target="../media/hdphoto5.wdp"/><Relationship Id="rId5" Type="http://schemas.microsoft.com/office/2007/relationships/hdphoto" Target="../media/hdphoto2.wdp"/><Relationship Id="rId15" Type="http://schemas.microsoft.com/office/2007/relationships/hdphoto" Target="../media/hdphoto7.wdp"/><Relationship Id="rId10" Type="http://schemas.openxmlformats.org/officeDocument/2006/relationships/image" Target="../media/image6.png"/><Relationship Id="rId19" Type="http://schemas.microsoft.com/office/2007/relationships/hdphoto" Target="../media/hdphoto9.wdp"/><Relationship Id="rId4" Type="http://schemas.openxmlformats.org/officeDocument/2006/relationships/image" Target="../media/image3.png"/><Relationship Id="rId9" Type="http://schemas.microsoft.com/office/2007/relationships/hdphoto" Target="../media/hdphoto4.wdp"/><Relationship Id="rId14"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8" Type="http://schemas.microsoft.com/office/2007/relationships/hdphoto" Target="../media/hdphoto4.wdp"/><Relationship Id="rId13" Type="http://schemas.openxmlformats.org/officeDocument/2006/relationships/image" Target="../media/image8.png"/><Relationship Id="rId18" Type="http://schemas.microsoft.com/office/2007/relationships/hdphoto" Target="../media/hdphoto9.wdp"/><Relationship Id="rId3" Type="http://schemas.openxmlformats.org/officeDocument/2006/relationships/image" Target="../media/image3.png"/><Relationship Id="rId7" Type="http://schemas.openxmlformats.org/officeDocument/2006/relationships/image" Target="../media/image5.png"/><Relationship Id="rId12" Type="http://schemas.microsoft.com/office/2007/relationships/hdphoto" Target="../media/hdphoto6.wdp"/><Relationship Id="rId17" Type="http://schemas.openxmlformats.org/officeDocument/2006/relationships/image" Target="../media/image10.png"/><Relationship Id="rId2" Type="http://schemas.openxmlformats.org/officeDocument/2006/relationships/image" Target="../media/image2.png"/><Relationship Id="rId16" Type="http://schemas.microsoft.com/office/2007/relationships/hdphoto" Target="../media/hdphoto8.wdp"/><Relationship Id="rId1" Type="http://schemas.openxmlformats.org/officeDocument/2006/relationships/slideMaster" Target="../slideMasters/slideMaster1.xml"/><Relationship Id="rId6" Type="http://schemas.microsoft.com/office/2007/relationships/hdphoto" Target="../media/hdphoto3.wdp"/><Relationship Id="rId11" Type="http://schemas.openxmlformats.org/officeDocument/2006/relationships/image" Target="../media/image7.png"/><Relationship Id="rId5" Type="http://schemas.openxmlformats.org/officeDocument/2006/relationships/image" Target="../media/image4.png"/><Relationship Id="rId15" Type="http://schemas.openxmlformats.org/officeDocument/2006/relationships/image" Target="../media/image9.png"/><Relationship Id="rId10" Type="http://schemas.microsoft.com/office/2007/relationships/hdphoto" Target="../media/hdphoto5.wdp"/><Relationship Id="rId19" Type="http://schemas.openxmlformats.org/officeDocument/2006/relationships/image" Target="../media/image1.png"/><Relationship Id="rId4" Type="http://schemas.microsoft.com/office/2007/relationships/hdphoto" Target="../media/hdphoto2.wdp"/><Relationship Id="rId9" Type="http://schemas.openxmlformats.org/officeDocument/2006/relationships/image" Target="../media/image6.png"/><Relationship Id="rId14" Type="http://schemas.microsoft.com/office/2007/relationships/hdphoto" Target="../media/hdphoto7.wdp"/></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emf"/><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8" Type="http://schemas.microsoft.com/office/2007/relationships/hdphoto" Target="../media/hdphoto10.wdp"/><Relationship Id="rId13" Type="http://schemas.openxmlformats.org/officeDocument/2006/relationships/image" Target="../media/image8.png"/><Relationship Id="rId18" Type="http://schemas.microsoft.com/office/2007/relationships/hdphoto" Target="../media/hdphoto9.wdp"/><Relationship Id="rId3" Type="http://schemas.openxmlformats.org/officeDocument/2006/relationships/image" Target="../media/image3.png"/><Relationship Id="rId7" Type="http://schemas.openxmlformats.org/officeDocument/2006/relationships/image" Target="../media/image16.png"/><Relationship Id="rId12" Type="http://schemas.microsoft.com/office/2007/relationships/hdphoto" Target="../media/hdphoto6.wdp"/><Relationship Id="rId17" Type="http://schemas.openxmlformats.org/officeDocument/2006/relationships/image" Target="../media/image10.png"/><Relationship Id="rId2" Type="http://schemas.openxmlformats.org/officeDocument/2006/relationships/image" Target="../media/image2.png"/><Relationship Id="rId16" Type="http://schemas.microsoft.com/office/2007/relationships/hdphoto" Target="../media/hdphoto8.wdp"/><Relationship Id="rId1" Type="http://schemas.openxmlformats.org/officeDocument/2006/relationships/slideMaster" Target="../slideMasters/slideMaster4.xml"/><Relationship Id="rId6" Type="http://schemas.microsoft.com/office/2007/relationships/hdphoto" Target="../media/hdphoto3.wdp"/><Relationship Id="rId11" Type="http://schemas.openxmlformats.org/officeDocument/2006/relationships/image" Target="../media/image7.png"/><Relationship Id="rId5" Type="http://schemas.openxmlformats.org/officeDocument/2006/relationships/image" Target="../media/image4.png"/><Relationship Id="rId15" Type="http://schemas.openxmlformats.org/officeDocument/2006/relationships/image" Target="../media/image9.png"/><Relationship Id="rId10" Type="http://schemas.microsoft.com/office/2007/relationships/hdphoto" Target="../media/hdphoto5.wdp"/><Relationship Id="rId19" Type="http://schemas.openxmlformats.org/officeDocument/2006/relationships/image" Target="../media/image1.png"/><Relationship Id="rId4" Type="http://schemas.microsoft.com/office/2007/relationships/hdphoto" Target="../media/hdphoto2.wdp"/><Relationship Id="rId9" Type="http://schemas.openxmlformats.org/officeDocument/2006/relationships/image" Target="../media/image6.png"/><Relationship Id="rId14" Type="http://schemas.microsoft.com/office/2007/relationships/hdphoto" Target="../media/hdphoto7.wdp"/></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8" Type="http://schemas.microsoft.com/office/2007/relationships/hdphoto" Target="../media/hdphoto10.wdp"/><Relationship Id="rId13" Type="http://schemas.openxmlformats.org/officeDocument/2006/relationships/image" Target="../media/image8.png"/><Relationship Id="rId18" Type="http://schemas.microsoft.com/office/2007/relationships/hdphoto" Target="../media/hdphoto9.wdp"/><Relationship Id="rId3" Type="http://schemas.openxmlformats.org/officeDocument/2006/relationships/image" Target="../media/image3.png"/><Relationship Id="rId7" Type="http://schemas.openxmlformats.org/officeDocument/2006/relationships/image" Target="../media/image16.png"/><Relationship Id="rId12" Type="http://schemas.microsoft.com/office/2007/relationships/hdphoto" Target="../media/hdphoto6.wdp"/><Relationship Id="rId17" Type="http://schemas.openxmlformats.org/officeDocument/2006/relationships/image" Target="../media/image10.png"/><Relationship Id="rId2" Type="http://schemas.openxmlformats.org/officeDocument/2006/relationships/image" Target="../media/image2.png"/><Relationship Id="rId16" Type="http://schemas.microsoft.com/office/2007/relationships/hdphoto" Target="../media/hdphoto8.wdp"/><Relationship Id="rId1" Type="http://schemas.openxmlformats.org/officeDocument/2006/relationships/slideMaster" Target="../slideMasters/slideMaster4.xml"/><Relationship Id="rId6" Type="http://schemas.microsoft.com/office/2007/relationships/hdphoto" Target="../media/hdphoto3.wdp"/><Relationship Id="rId11" Type="http://schemas.openxmlformats.org/officeDocument/2006/relationships/image" Target="../media/image7.png"/><Relationship Id="rId5" Type="http://schemas.openxmlformats.org/officeDocument/2006/relationships/image" Target="../media/image4.png"/><Relationship Id="rId15" Type="http://schemas.openxmlformats.org/officeDocument/2006/relationships/image" Target="../media/image9.png"/><Relationship Id="rId10" Type="http://schemas.microsoft.com/office/2007/relationships/hdphoto" Target="../media/hdphoto5.wdp"/><Relationship Id="rId19" Type="http://schemas.openxmlformats.org/officeDocument/2006/relationships/image" Target="../media/image1.png"/><Relationship Id="rId4" Type="http://schemas.microsoft.com/office/2007/relationships/hdphoto" Target="../media/hdphoto2.wdp"/><Relationship Id="rId9" Type="http://schemas.openxmlformats.org/officeDocument/2006/relationships/image" Target="../media/image6.png"/><Relationship Id="rId14" Type="http://schemas.microsoft.com/office/2007/relationships/hdphoto" Target="../media/hdphoto7.wdp"/></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8" Type="http://schemas.microsoft.com/office/2007/relationships/hdphoto" Target="../media/hdphoto10.wdp"/><Relationship Id="rId13" Type="http://schemas.openxmlformats.org/officeDocument/2006/relationships/image" Target="../media/image8.png"/><Relationship Id="rId18" Type="http://schemas.microsoft.com/office/2007/relationships/hdphoto" Target="../media/hdphoto9.wdp"/><Relationship Id="rId3" Type="http://schemas.openxmlformats.org/officeDocument/2006/relationships/image" Target="../media/image3.png"/><Relationship Id="rId7" Type="http://schemas.openxmlformats.org/officeDocument/2006/relationships/image" Target="../media/image16.png"/><Relationship Id="rId12" Type="http://schemas.microsoft.com/office/2007/relationships/hdphoto" Target="../media/hdphoto6.wdp"/><Relationship Id="rId17" Type="http://schemas.openxmlformats.org/officeDocument/2006/relationships/image" Target="../media/image10.png"/><Relationship Id="rId2" Type="http://schemas.openxmlformats.org/officeDocument/2006/relationships/image" Target="../media/image2.png"/><Relationship Id="rId16" Type="http://schemas.microsoft.com/office/2007/relationships/hdphoto" Target="../media/hdphoto8.wdp"/><Relationship Id="rId1" Type="http://schemas.openxmlformats.org/officeDocument/2006/relationships/slideMaster" Target="../slideMasters/slideMaster4.xml"/><Relationship Id="rId6" Type="http://schemas.microsoft.com/office/2007/relationships/hdphoto" Target="../media/hdphoto3.wdp"/><Relationship Id="rId11" Type="http://schemas.openxmlformats.org/officeDocument/2006/relationships/image" Target="../media/image7.png"/><Relationship Id="rId5" Type="http://schemas.openxmlformats.org/officeDocument/2006/relationships/image" Target="../media/image4.png"/><Relationship Id="rId15" Type="http://schemas.openxmlformats.org/officeDocument/2006/relationships/image" Target="../media/image9.png"/><Relationship Id="rId10" Type="http://schemas.microsoft.com/office/2007/relationships/hdphoto" Target="../media/hdphoto5.wdp"/><Relationship Id="rId19" Type="http://schemas.openxmlformats.org/officeDocument/2006/relationships/image" Target="../media/image1.png"/><Relationship Id="rId4" Type="http://schemas.microsoft.com/office/2007/relationships/hdphoto" Target="../media/hdphoto2.wdp"/><Relationship Id="rId9" Type="http://schemas.openxmlformats.org/officeDocument/2006/relationships/image" Target="../media/image6.png"/><Relationship Id="rId14" Type="http://schemas.microsoft.com/office/2007/relationships/hdphoto" Target="../media/hdphoto7.wdp"/></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8" Type="http://schemas.microsoft.com/office/2007/relationships/hdphoto" Target="../media/hdphoto10.wdp"/><Relationship Id="rId13" Type="http://schemas.openxmlformats.org/officeDocument/2006/relationships/image" Target="../media/image8.png"/><Relationship Id="rId18" Type="http://schemas.microsoft.com/office/2007/relationships/hdphoto" Target="../media/hdphoto9.wdp"/><Relationship Id="rId3" Type="http://schemas.openxmlformats.org/officeDocument/2006/relationships/image" Target="../media/image3.png"/><Relationship Id="rId7" Type="http://schemas.openxmlformats.org/officeDocument/2006/relationships/image" Target="../media/image16.png"/><Relationship Id="rId12" Type="http://schemas.microsoft.com/office/2007/relationships/hdphoto" Target="../media/hdphoto6.wdp"/><Relationship Id="rId17" Type="http://schemas.openxmlformats.org/officeDocument/2006/relationships/image" Target="../media/image10.png"/><Relationship Id="rId2" Type="http://schemas.openxmlformats.org/officeDocument/2006/relationships/image" Target="../media/image2.png"/><Relationship Id="rId16" Type="http://schemas.microsoft.com/office/2007/relationships/hdphoto" Target="../media/hdphoto8.wdp"/><Relationship Id="rId1" Type="http://schemas.openxmlformats.org/officeDocument/2006/relationships/slideMaster" Target="../slideMasters/slideMaster4.xml"/><Relationship Id="rId6" Type="http://schemas.microsoft.com/office/2007/relationships/hdphoto" Target="../media/hdphoto3.wdp"/><Relationship Id="rId11" Type="http://schemas.openxmlformats.org/officeDocument/2006/relationships/image" Target="../media/image7.png"/><Relationship Id="rId5" Type="http://schemas.openxmlformats.org/officeDocument/2006/relationships/image" Target="../media/image4.png"/><Relationship Id="rId15" Type="http://schemas.openxmlformats.org/officeDocument/2006/relationships/image" Target="../media/image9.png"/><Relationship Id="rId10" Type="http://schemas.microsoft.com/office/2007/relationships/hdphoto" Target="../media/hdphoto5.wdp"/><Relationship Id="rId19" Type="http://schemas.openxmlformats.org/officeDocument/2006/relationships/image" Target="../media/image1.png"/><Relationship Id="rId4" Type="http://schemas.microsoft.com/office/2007/relationships/hdphoto" Target="../media/hdphoto2.wdp"/><Relationship Id="rId9" Type="http://schemas.openxmlformats.org/officeDocument/2006/relationships/image" Target="../media/image6.png"/><Relationship Id="rId14" Type="http://schemas.microsoft.com/office/2007/relationships/hdphoto" Target="../media/hdphoto7.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ALT Title - Spaced Retrieval">
    <p:spTree>
      <p:nvGrpSpPr>
        <p:cNvPr id="1" name=""/>
        <p:cNvGrpSpPr/>
        <p:nvPr/>
      </p:nvGrpSpPr>
      <p:grpSpPr>
        <a:xfrm>
          <a:off x="0" y="0"/>
          <a:ext cx="0" cy="0"/>
          <a:chOff x="0" y="0"/>
          <a:chExt cx="0" cy="0"/>
        </a:xfrm>
      </p:grpSpPr>
      <p:sp>
        <p:nvSpPr>
          <p:cNvPr id="40" name="Rectangle 39"/>
          <p:cNvSpPr/>
          <p:nvPr/>
        </p:nvSpPr>
        <p:spPr>
          <a:xfrm>
            <a:off x="1" y="6381936"/>
            <a:ext cx="9901644"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41" name="Pentagon 40"/>
          <p:cNvSpPr/>
          <p:nvPr/>
        </p:nvSpPr>
        <p:spPr>
          <a:xfrm>
            <a:off x="91090" y="6444943"/>
            <a:ext cx="2281500" cy="358139"/>
          </a:xfrm>
          <a:prstGeom prst="homePlate">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RETRIEVE</a:t>
            </a:r>
            <a:endParaRPr lang="en-GB" sz="1300" b="1" dirty="0">
              <a:solidFill>
                <a:srgbClr val="0B5196"/>
              </a:solidFill>
            </a:endParaRPr>
          </a:p>
        </p:txBody>
      </p:sp>
      <p:sp>
        <p:nvSpPr>
          <p:cNvPr id="42" name="Chevron 41"/>
          <p:cNvSpPr/>
          <p:nvPr/>
        </p:nvSpPr>
        <p:spPr>
          <a:xfrm>
            <a:off x="2324043"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INSTRUCT</a:t>
            </a:r>
          </a:p>
        </p:txBody>
      </p:sp>
      <p:sp>
        <p:nvSpPr>
          <p:cNvPr id="43" name="Chevron 42"/>
          <p:cNvSpPr/>
          <p:nvPr/>
        </p:nvSpPr>
        <p:spPr>
          <a:xfrm>
            <a:off x="4550401"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PRACTISE</a:t>
            </a:r>
            <a:endParaRPr lang="en-GB" sz="1300" b="0" dirty="0">
              <a:solidFill>
                <a:schemeClr val="bg1"/>
              </a:solidFill>
            </a:endParaRPr>
          </a:p>
        </p:txBody>
      </p:sp>
      <p:sp>
        <p:nvSpPr>
          <p:cNvPr id="44" name="Chevron 43"/>
          <p:cNvSpPr/>
          <p:nvPr/>
        </p:nvSpPr>
        <p:spPr>
          <a:xfrm>
            <a:off x="6773432"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pic>
        <p:nvPicPr>
          <p:cNvPr id="22" name="Picture 21"/>
          <p:cNvPicPr>
            <a:picLocks noChangeAspect="1"/>
          </p:cNvPicPr>
          <p:nvPr/>
        </p:nvPicPr>
        <p:blipFill rotWithShape="1">
          <a:blip r:embed="rId2"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25" name="TextBox 24"/>
          <p:cNvSpPr txBox="1"/>
          <p:nvPr/>
        </p:nvSpPr>
        <p:spPr>
          <a:xfrm>
            <a:off x="247649" y="1229340"/>
            <a:ext cx="3012750" cy="317459"/>
          </a:xfrm>
          <a:prstGeom prst="rect">
            <a:avLst/>
          </a:prstGeom>
          <a:solidFill>
            <a:schemeClr val="bg1"/>
          </a:solidFill>
          <a:ln w="28575">
            <a:solidFill>
              <a:srgbClr val="0B5196"/>
            </a:solidFill>
          </a:ln>
        </p:spPr>
        <p:txBody>
          <a:bodyPr wrap="square" rtlCol="0">
            <a:spAutoFit/>
          </a:bodyPr>
          <a:lstStyle/>
          <a:p>
            <a:endParaRPr lang="en-GB" sz="1463" dirty="0"/>
          </a:p>
        </p:txBody>
      </p:sp>
      <p:sp>
        <p:nvSpPr>
          <p:cNvPr id="33" name="TextBox 32"/>
          <p:cNvSpPr txBox="1"/>
          <p:nvPr/>
        </p:nvSpPr>
        <p:spPr>
          <a:xfrm>
            <a:off x="3459814" y="1229339"/>
            <a:ext cx="3012750" cy="317459"/>
          </a:xfrm>
          <a:prstGeom prst="rect">
            <a:avLst/>
          </a:prstGeom>
          <a:solidFill>
            <a:schemeClr val="bg1"/>
          </a:solidFill>
          <a:ln w="28575">
            <a:solidFill>
              <a:srgbClr val="0B5196"/>
            </a:solidFill>
          </a:ln>
        </p:spPr>
        <p:txBody>
          <a:bodyPr wrap="square" rtlCol="0">
            <a:spAutoFit/>
          </a:bodyPr>
          <a:lstStyle/>
          <a:p>
            <a:endParaRPr lang="en-GB" sz="1463" dirty="0"/>
          </a:p>
        </p:txBody>
      </p:sp>
      <p:sp>
        <p:nvSpPr>
          <p:cNvPr id="34" name="TextBox 33"/>
          <p:cNvSpPr txBox="1"/>
          <p:nvPr/>
        </p:nvSpPr>
        <p:spPr>
          <a:xfrm>
            <a:off x="6679263" y="1235972"/>
            <a:ext cx="3012750" cy="317459"/>
          </a:xfrm>
          <a:prstGeom prst="rect">
            <a:avLst/>
          </a:prstGeom>
          <a:solidFill>
            <a:schemeClr val="bg1"/>
          </a:solidFill>
          <a:ln w="28575">
            <a:solidFill>
              <a:srgbClr val="0B5196"/>
            </a:solidFill>
          </a:ln>
        </p:spPr>
        <p:txBody>
          <a:bodyPr wrap="square" rtlCol="0">
            <a:spAutoFit/>
          </a:bodyPr>
          <a:lstStyle/>
          <a:p>
            <a:endParaRPr lang="en-GB" sz="1463" dirty="0"/>
          </a:p>
        </p:txBody>
      </p:sp>
      <p:sp>
        <p:nvSpPr>
          <p:cNvPr id="26" name="TextBox 25"/>
          <p:cNvSpPr txBox="1"/>
          <p:nvPr/>
        </p:nvSpPr>
        <p:spPr>
          <a:xfrm>
            <a:off x="247649" y="1245665"/>
            <a:ext cx="3012750" cy="348813"/>
          </a:xfrm>
          <a:prstGeom prst="rect">
            <a:avLst/>
          </a:prstGeom>
          <a:solidFill>
            <a:srgbClr val="0B5196"/>
          </a:solidFill>
        </p:spPr>
        <p:txBody>
          <a:bodyPr wrap="square" rtlCol="0">
            <a:spAutoFit/>
          </a:bodyPr>
          <a:lstStyle/>
          <a:p>
            <a:pPr algn="ctr">
              <a:lnSpc>
                <a:spcPts val="2031"/>
              </a:lnSpc>
            </a:pPr>
            <a:r>
              <a:rPr lang="en-GB" sz="1950" baseline="0" dirty="0">
                <a:solidFill>
                  <a:schemeClr val="bg1"/>
                </a:solidFill>
              </a:rPr>
              <a:t>Current Learning from KO</a:t>
            </a:r>
            <a:endParaRPr lang="en-GB" sz="1950" dirty="0">
              <a:solidFill>
                <a:schemeClr val="bg1"/>
              </a:solidFill>
            </a:endParaRPr>
          </a:p>
        </p:txBody>
      </p:sp>
      <p:sp>
        <p:nvSpPr>
          <p:cNvPr id="36" name="TextBox 35"/>
          <p:cNvSpPr txBox="1"/>
          <p:nvPr/>
        </p:nvSpPr>
        <p:spPr>
          <a:xfrm>
            <a:off x="3468476" y="1245665"/>
            <a:ext cx="3012750" cy="348813"/>
          </a:xfrm>
          <a:prstGeom prst="rect">
            <a:avLst/>
          </a:prstGeom>
          <a:solidFill>
            <a:srgbClr val="0B5196"/>
          </a:solidFill>
        </p:spPr>
        <p:txBody>
          <a:bodyPr wrap="square" rtlCol="0">
            <a:spAutoFit/>
          </a:bodyPr>
          <a:lstStyle/>
          <a:p>
            <a:pPr algn="ctr">
              <a:lnSpc>
                <a:spcPts val="2031"/>
              </a:lnSpc>
            </a:pPr>
            <a:r>
              <a:rPr lang="en-GB" sz="1950" baseline="0" dirty="0">
                <a:solidFill>
                  <a:schemeClr val="bg1"/>
                </a:solidFill>
              </a:rPr>
              <a:t>Recent Learning</a:t>
            </a:r>
            <a:endParaRPr lang="en-GB" sz="1950" dirty="0">
              <a:solidFill>
                <a:schemeClr val="bg1"/>
              </a:solidFill>
            </a:endParaRPr>
          </a:p>
        </p:txBody>
      </p:sp>
      <p:sp>
        <p:nvSpPr>
          <p:cNvPr id="37" name="TextBox 36"/>
          <p:cNvSpPr txBox="1"/>
          <p:nvPr/>
        </p:nvSpPr>
        <p:spPr>
          <a:xfrm>
            <a:off x="6693830" y="1245665"/>
            <a:ext cx="3012750" cy="348813"/>
          </a:xfrm>
          <a:prstGeom prst="rect">
            <a:avLst/>
          </a:prstGeom>
          <a:solidFill>
            <a:srgbClr val="0B5196"/>
          </a:solidFill>
        </p:spPr>
        <p:txBody>
          <a:bodyPr wrap="square" rtlCol="0">
            <a:spAutoFit/>
          </a:bodyPr>
          <a:lstStyle/>
          <a:p>
            <a:pPr algn="ctr">
              <a:lnSpc>
                <a:spcPts val="2031"/>
              </a:lnSpc>
            </a:pPr>
            <a:r>
              <a:rPr lang="en-GB" sz="1950" baseline="0" dirty="0">
                <a:solidFill>
                  <a:schemeClr val="bg1"/>
                </a:solidFill>
              </a:rPr>
              <a:t>Long-term Learning </a:t>
            </a:r>
          </a:p>
        </p:txBody>
      </p:sp>
      <p:sp>
        <p:nvSpPr>
          <p:cNvPr id="50" name="Text Placeholder 30"/>
          <p:cNvSpPr>
            <a:spLocks noGrp="1"/>
          </p:cNvSpPr>
          <p:nvPr>
            <p:ph type="body" sz="quarter" idx="11"/>
          </p:nvPr>
        </p:nvSpPr>
        <p:spPr>
          <a:xfrm>
            <a:off x="345329" y="1791633"/>
            <a:ext cx="2823134" cy="4026467"/>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51" name="Text Placeholder 30"/>
          <p:cNvSpPr>
            <a:spLocks noGrp="1"/>
          </p:cNvSpPr>
          <p:nvPr>
            <p:ph type="body" sz="quarter" idx="12"/>
          </p:nvPr>
        </p:nvSpPr>
        <p:spPr>
          <a:xfrm>
            <a:off x="3554622" y="1790543"/>
            <a:ext cx="2823134" cy="4047069"/>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52" name="Text Placeholder 30"/>
          <p:cNvSpPr>
            <a:spLocks noGrp="1"/>
          </p:cNvSpPr>
          <p:nvPr>
            <p:ph type="body" sz="quarter" idx="13"/>
          </p:nvPr>
        </p:nvSpPr>
        <p:spPr>
          <a:xfrm>
            <a:off x="6773433" y="1791633"/>
            <a:ext cx="2823134" cy="4053962"/>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32" name="TextBox 31"/>
          <p:cNvSpPr txBox="1"/>
          <p:nvPr/>
        </p:nvSpPr>
        <p:spPr>
          <a:xfrm>
            <a:off x="91090" y="5934642"/>
            <a:ext cx="9705652" cy="392415"/>
          </a:xfrm>
          <a:prstGeom prst="rect">
            <a:avLst/>
          </a:prstGeom>
          <a:noFill/>
        </p:spPr>
        <p:txBody>
          <a:bodyPr wrap="square" rtlCol="0">
            <a:spAutoFit/>
          </a:bodyPr>
          <a:lstStyle/>
          <a:p>
            <a:pPr algn="ctr"/>
            <a:r>
              <a:rPr lang="en-GB" sz="1950" i="1" dirty="0">
                <a:solidFill>
                  <a:srgbClr val="002060"/>
                </a:solidFill>
              </a:rPr>
              <a:t>Retrieve from memory</a:t>
            </a:r>
            <a:r>
              <a:rPr lang="en-GB" sz="1950" i="1" baseline="0" dirty="0">
                <a:solidFill>
                  <a:srgbClr val="002060"/>
                </a:solidFill>
              </a:rPr>
              <a:t> without </a:t>
            </a:r>
            <a:r>
              <a:rPr lang="en-GB" sz="1950" i="1" dirty="0">
                <a:solidFill>
                  <a:srgbClr val="002060"/>
                </a:solidFill>
              </a:rPr>
              <a:t>prompts or discussion.</a:t>
            </a:r>
            <a:r>
              <a:rPr lang="en-GB" sz="1950" i="1" baseline="0" dirty="0">
                <a:solidFill>
                  <a:srgbClr val="002060"/>
                </a:solidFill>
              </a:rPr>
              <a:t> Y</a:t>
            </a:r>
            <a:r>
              <a:rPr lang="en-GB" sz="1950" i="1" dirty="0">
                <a:solidFill>
                  <a:srgbClr val="002060"/>
                </a:solidFill>
              </a:rPr>
              <a:t>ou must write something for</a:t>
            </a:r>
            <a:r>
              <a:rPr lang="en-GB" sz="1950" i="1" baseline="0" dirty="0">
                <a:solidFill>
                  <a:srgbClr val="002060"/>
                </a:solidFill>
              </a:rPr>
              <a:t> each.</a:t>
            </a:r>
            <a:endParaRPr lang="en-GB" sz="1950" i="1" dirty="0">
              <a:solidFill>
                <a:srgbClr val="002060"/>
              </a:solidFill>
            </a:endParaRPr>
          </a:p>
        </p:txBody>
      </p:sp>
      <p:sp>
        <p:nvSpPr>
          <p:cNvPr id="24" name="TextBox 23"/>
          <p:cNvSpPr txBox="1"/>
          <p:nvPr/>
        </p:nvSpPr>
        <p:spPr>
          <a:xfrm>
            <a:off x="247649" y="72886"/>
            <a:ext cx="9444364" cy="317459"/>
          </a:xfrm>
          <a:prstGeom prst="rect">
            <a:avLst/>
          </a:prstGeom>
          <a:solidFill>
            <a:schemeClr val="bg1"/>
          </a:solidFill>
          <a:ln w="28575">
            <a:solidFill>
              <a:srgbClr val="0B5196"/>
            </a:solidFill>
          </a:ln>
        </p:spPr>
        <p:txBody>
          <a:bodyPr wrap="square" rtlCol="0">
            <a:spAutoFit/>
          </a:bodyPr>
          <a:lstStyle/>
          <a:p>
            <a:endParaRPr lang="en-GB" sz="1463" dirty="0"/>
          </a:p>
        </p:txBody>
      </p:sp>
      <p:sp>
        <p:nvSpPr>
          <p:cNvPr id="27" name="TextBox 26"/>
          <p:cNvSpPr txBox="1"/>
          <p:nvPr/>
        </p:nvSpPr>
        <p:spPr>
          <a:xfrm>
            <a:off x="7597028" y="465000"/>
            <a:ext cx="2099276" cy="392415"/>
          </a:xfrm>
          <a:prstGeom prst="rect">
            <a:avLst/>
          </a:prstGeom>
          <a:noFill/>
        </p:spPr>
        <p:txBody>
          <a:bodyPr wrap="square" rtlCol="0">
            <a:spAutoFit/>
          </a:bodyPr>
          <a:lstStyle/>
          <a:p>
            <a:pPr algn="ctr"/>
            <a:r>
              <a:rPr lang="en-GB" sz="1950" dirty="0">
                <a:solidFill>
                  <a:srgbClr val="002060"/>
                </a:solidFill>
              </a:rPr>
              <a:t>7 February, 2023</a:t>
            </a:r>
          </a:p>
        </p:txBody>
      </p:sp>
      <p:sp>
        <p:nvSpPr>
          <p:cNvPr id="28" name="Text Placeholder 30"/>
          <p:cNvSpPr>
            <a:spLocks noGrp="1"/>
          </p:cNvSpPr>
          <p:nvPr>
            <p:ph type="body" sz="quarter" idx="10"/>
          </p:nvPr>
        </p:nvSpPr>
        <p:spPr>
          <a:xfrm>
            <a:off x="345329" y="434385"/>
            <a:ext cx="7393384" cy="488983"/>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Tree>
    <p:extLst>
      <p:ext uri="{BB962C8B-B14F-4D97-AF65-F5344CB8AC3E}">
        <p14:creationId xmlns:p14="http://schemas.microsoft.com/office/powerpoint/2010/main" val="1961167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LT Title - Retrieval Blank">
    <p:spTree>
      <p:nvGrpSpPr>
        <p:cNvPr id="1" name=""/>
        <p:cNvGrpSpPr/>
        <p:nvPr/>
      </p:nvGrpSpPr>
      <p:grpSpPr>
        <a:xfrm>
          <a:off x="0" y="0"/>
          <a:ext cx="0" cy="0"/>
          <a:chOff x="0" y="0"/>
          <a:chExt cx="0" cy="0"/>
        </a:xfrm>
      </p:grpSpPr>
      <p:sp>
        <p:nvSpPr>
          <p:cNvPr id="38" name="TextBox 37"/>
          <p:cNvSpPr txBox="1"/>
          <p:nvPr/>
        </p:nvSpPr>
        <p:spPr>
          <a:xfrm>
            <a:off x="247649" y="72886"/>
            <a:ext cx="9444364" cy="317459"/>
          </a:xfrm>
          <a:prstGeom prst="rect">
            <a:avLst/>
          </a:prstGeom>
          <a:solidFill>
            <a:schemeClr val="bg1"/>
          </a:solidFill>
          <a:ln w="28575">
            <a:solidFill>
              <a:srgbClr val="0B5196"/>
            </a:solidFill>
          </a:ln>
        </p:spPr>
        <p:txBody>
          <a:bodyPr wrap="square" rtlCol="0">
            <a:spAutoFit/>
          </a:bodyPr>
          <a:lstStyle/>
          <a:p>
            <a:endParaRPr lang="en-GB" sz="1463" dirty="0"/>
          </a:p>
        </p:txBody>
      </p:sp>
      <p:sp>
        <p:nvSpPr>
          <p:cNvPr id="40" name="Rectangle 39"/>
          <p:cNvSpPr/>
          <p:nvPr/>
        </p:nvSpPr>
        <p:spPr>
          <a:xfrm>
            <a:off x="1" y="6381936"/>
            <a:ext cx="9901644"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41" name="Pentagon 40"/>
          <p:cNvSpPr/>
          <p:nvPr/>
        </p:nvSpPr>
        <p:spPr>
          <a:xfrm>
            <a:off x="91090" y="6444943"/>
            <a:ext cx="2281500" cy="358139"/>
          </a:xfrm>
          <a:prstGeom prst="homePlate">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RETRIEVE</a:t>
            </a:r>
            <a:endParaRPr lang="en-GB" sz="1300" b="1" dirty="0">
              <a:solidFill>
                <a:srgbClr val="0B5196"/>
              </a:solidFill>
            </a:endParaRPr>
          </a:p>
        </p:txBody>
      </p:sp>
      <p:sp>
        <p:nvSpPr>
          <p:cNvPr id="42" name="Chevron 41"/>
          <p:cNvSpPr/>
          <p:nvPr/>
        </p:nvSpPr>
        <p:spPr>
          <a:xfrm>
            <a:off x="2324043"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INSTRUCT</a:t>
            </a:r>
          </a:p>
        </p:txBody>
      </p:sp>
      <p:sp>
        <p:nvSpPr>
          <p:cNvPr id="43" name="Chevron 42"/>
          <p:cNvSpPr/>
          <p:nvPr/>
        </p:nvSpPr>
        <p:spPr>
          <a:xfrm>
            <a:off x="4550401"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PRACTISE</a:t>
            </a:r>
            <a:endParaRPr lang="en-GB" sz="1300" b="0" dirty="0">
              <a:solidFill>
                <a:schemeClr val="bg1"/>
              </a:solidFill>
            </a:endParaRPr>
          </a:p>
        </p:txBody>
      </p:sp>
      <p:sp>
        <p:nvSpPr>
          <p:cNvPr id="44" name="Chevron 43"/>
          <p:cNvSpPr/>
          <p:nvPr/>
        </p:nvSpPr>
        <p:spPr>
          <a:xfrm>
            <a:off x="6773432"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pic>
        <p:nvPicPr>
          <p:cNvPr id="22" name="Picture 21"/>
          <p:cNvPicPr>
            <a:picLocks noChangeAspect="1"/>
          </p:cNvPicPr>
          <p:nvPr/>
        </p:nvPicPr>
        <p:blipFill rotWithShape="1">
          <a:blip r:embed="rId2"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23" name="TextBox 22"/>
          <p:cNvSpPr txBox="1"/>
          <p:nvPr/>
        </p:nvSpPr>
        <p:spPr>
          <a:xfrm>
            <a:off x="7597028" y="465000"/>
            <a:ext cx="2099276" cy="392415"/>
          </a:xfrm>
          <a:prstGeom prst="rect">
            <a:avLst/>
          </a:prstGeom>
          <a:noFill/>
        </p:spPr>
        <p:txBody>
          <a:bodyPr wrap="square" rtlCol="0">
            <a:spAutoFit/>
          </a:bodyPr>
          <a:lstStyle/>
          <a:p>
            <a:pPr algn="ctr"/>
            <a:r>
              <a:rPr lang="en-GB" sz="1950" dirty="0">
                <a:solidFill>
                  <a:srgbClr val="002060"/>
                </a:solidFill>
              </a:rPr>
              <a:t>7 February, 2023</a:t>
            </a:r>
          </a:p>
        </p:txBody>
      </p:sp>
      <p:sp>
        <p:nvSpPr>
          <p:cNvPr id="25" name="TextBox 24"/>
          <p:cNvSpPr txBox="1"/>
          <p:nvPr/>
        </p:nvSpPr>
        <p:spPr>
          <a:xfrm>
            <a:off x="247649" y="1372769"/>
            <a:ext cx="9444364" cy="317459"/>
          </a:xfrm>
          <a:prstGeom prst="rect">
            <a:avLst/>
          </a:prstGeom>
          <a:solidFill>
            <a:schemeClr val="bg1"/>
          </a:solidFill>
          <a:ln w="28575">
            <a:solidFill>
              <a:srgbClr val="0B5196"/>
            </a:solidFill>
          </a:ln>
        </p:spPr>
        <p:txBody>
          <a:bodyPr wrap="square" rtlCol="0">
            <a:spAutoFit/>
          </a:bodyPr>
          <a:lstStyle/>
          <a:p>
            <a:endParaRPr lang="en-GB" sz="1463" dirty="0"/>
          </a:p>
        </p:txBody>
      </p:sp>
      <p:sp>
        <p:nvSpPr>
          <p:cNvPr id="31" name="Text Placeholder 30"/>
          <p:cNvSpPr>
            <a:spLocks noGrp="1"/>
          </p:cNvSpPr>
          <p:nvPr>
            <p:ph type="body" sz="quarter" idx="10"/>
          </p:nvPr>
        </p:nvSpPr>
        <p:spPr>
          <a:xfrm>
            <a:off x="345329" y="434385"/>
            <a:ext cx="7393384" cy="488983"/>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50" name="Text Placeholder 30"/>
          <p:cNvSpPr>
            <a:spLocks noGrp="1"/>
          </p:cNvSpPr>
          <p:nvPr>
            <p:ph type="body" sz="quarter" idx="11"/>
          </p:nvPr>
        </p:nvSpPr>
        <p:spPr>
          <a:xfrm>
            <a:off x="345329" y="1501023"/>
            <a:ext cx="9232899" cy="4460506"/>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Tree>
    <p:extLst>
      <p:ext uri="{BB962C8B-B14F-4D97-AF65-F5344CB8AC3E}">
        <p14:creationId xmlns:p14="http://schemas.microsoft.com/office/powerpoint/2010/main" val="2431594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ALT Retrieve">
    <p:spTree>
      <p:nvGrpSpPr>
        <p:cNvPr id="1" name=""/>
        <p:cNvGrpSpPr/>
        <p:nvPr/>
      </p:nvGrpSpPr>
      <p:grpSpPr>
        <a:xfrm>
          <a:off x="0" y="0"/>
          <a:ext cx="0" cy="0"/>
          <a:chOff x="0" y="0"/>
          <a:chExt cx="0" cy="0"/>
        </a:xfrm>
      </p:grpSpPr>
      <p:sp>
        <p:nvSpPr>
          <p:cNvPr id="40" name="Rectangle 39"/>
          <p:cNvSpPr/>
          <p:nvPr/>
        </p:nvSpPr>
        <p:spPr>
          <a:xfrm>
            <a:off x="1" y="6381936"/>
            <a:ext cx="9901644"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41" name="Pentagon 40"/>
          <p:cNvSpPr/>
          <p:nvPr/>
        </p:nvSpPr>
        <p:spPr>
          <a:xfrm>
            <a:off x="91090" y="6444943"/>
            <a:ext cx="2281500" cy="358139"/>
          </a:xfrm>
          <a:prstGeom prst="homePlate">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RETRIEVE</a:t>
            </a:r>
            <a:endParaRPr lang="en-GB" sz="1300" b="1" dirty="0">
              <a:solidFill>
                <a:srgbClr val="0B5196"/>
              </a:solidFill>
            </a:endParaRPr>
          </a:p>
        </p:txBody>
      </p:sp>
      <p:sp>
        <p:nvSpPr>
          <p:cNvPr id="42" name="Chevron 41"/>
          <p:cNvSpPr/>
          <p:nvPr/>
        </p:nvSpPr>
        <p:spPr>
          <a:xfrm>
            <a:off x="2324043"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INSTRUCT</a:t>
            </a:r>
          </a:p>
        </p:txBody>
      </p:sp>
      <p:sp>
        <p:nvSpPr>
          <p:cNvPr id="43" name="Chevron 42"/>
          <p:cNvSpPr/>
          <p:nvPr/>
        </p:nvSpPr>
        <p:spPr>
          <a:xfrm>
            <a:off x="4550401"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PRACTISE</a:t>
            </a:r>
            <a:endParaRPr lang="en-GB" sz="1300" b="0" dirty="0">
              <a:solidFill>
                <a:schemeClr val="bg1"/>
              </a:solidFill>
            </a:endParaRPr>
          </a:p>
        </p:txBody>
      </p:sp>
      <p:sp>
        <p:nvSpPr>
          <p:cNvPr id="44" name="Chevron 43"/>
          <p:cNvSpPr/>
          <p:nvPr/>
        </p:nvSpPr>
        <p:spPr>
          <a:xfrm>
            <a:off x="6773432"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pic>
        <p:nvPicPr>
          <p:cNvPr id="47" name="Picture 46"/>
          <p:cNvPicPr>
            <a:picLocks noChangeAspect="1"/>
          </p:cNvPicPr>
          <p:nvPr/>
        </p:nvPicPr>
        <p:blipFill rotWithShape="1">
          <a:blip r:embed="rId2"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8" name="Text Placeholder 4"/>
          <p:cNvSpPr>
            <a:spLocks noGrp="1"/>
          </p:cNvSpPr>
          <p:nvPr>
            <p:ph type="body" sz="quarter" idx="10"/>
          </p:nvPr>
        </p:nvSpPr>
        <p:spPr>
          <a:xfrm>
            <a:off x="221039" y="304516"/>
            <a:ext cx="9446740" cy="750661"/>
          </a:xfrm>
          <a:prstGeom prst="rect">
            <a:avLst/>
          </a:prstGeom>
        </p:spPr>
        <p:txBody>
          <a:bodyPr/>
          <a:lstStyle>
            <a:lvl1pPr marL="0" indent="0">
              <a:buNone/>
              <a:defRPr sz="2925"/>
            </a:lvl1pPr>
          </a:lstStyle>
          <a:p>
            <a:pPr lvl="0"/>
            <a:r>
              <a:rPr lang="en-US"/>
              <a:t>Edit Master text styles</a:t>
            </a:r>
          </a:p>
        </p:txBody>
      </p:sp>
      <p:sp>
        <p:nvSpPr>
          <p:cNvPr id="9" name="Content Placeholder 6"/>
          <p:cNvSpPr>
            <a:spLocks noGrp="1"/>
          </p:cNvSpPr>
          <p:nvPr>
            <p:ph sz="quarter" idx="11"/>
          </p:nvPr>
        </p:nvSpPr>
        <p:spPr>
          <a:xfrm>
            <a:off x="233462" y="1377950"/>
            <a:ext cx="9446739"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3056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LT Retrieve - Ruler">
    <p:spTree>
      <p:nvGrpSpPr>
        <p:cNvPr id="1" name=""/>
        <p:cNvGrpSpPr/>
        <p:nvPr/>
      </p:nvGrpSpPr>
      <p:grpSpPr>
        <a:xfrm>
          <a:off x="0" y="0"/>
          <a:ext cx="0" cy="0"/>
          <a:chOff x="0" y="0"/>
          <a:chExt cx="0" cy="0"/>
        </a:xfrm>
      </p:grpSpPr>
      <p:sp>
        <p:nvSpPr>
          <p:cNvPr id="40" name="Rectangle 39"/>
          <p:cNvSpPr/>
          <p:nvPr/>
        </p:nvSpPr>
        <p:spPr>
          <a:xfrm>
            <a:off x="1" y="6381936"/>
            <a:ext cx="9901644"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41" name="Pentagon 40"/>
          <p:cNvSpPr/>
          <p:nvPr/>
        </p:nvSpPr>
        <p:spPr>
          <a:xfrm>
            <a:off x="91090" y="6444943"/>
            <a:ext cx="2281500" cy="358139"/>
          </a:xfrm>
          <a:prstGeom prst="homePlate">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RETRIEVE</a:t>
            </a:r>
            <a:endParaRPr lang="en-GB" sz="1300" b="1" dirty="0">
              <a:solidFill>
                <a:srgbClr val="0B5196"/>
              </a:solidFill>
            </a:endParaRPr>
          </a:p>
        </p:txBody>
      </p:sp>
      <p:sp>
        <p:nvSpPr>
          <p:cNvPr id="42" name="Chevron 41"/>
          <p:cNvSpPr/>
          <p:nvPr/>
        </p:nvSpPr>
        <p:spPr>
          <a:xfrm>
            <a:off x="2324043"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INSTRUCT</a:t>
            </a:r>
          </a:p>
        </p:txBody>
      </p:sp>
      <p:sp>
        <p:nvSpPr>
          <p:cNvPr id="43" name="Chevron 42"/>
          <p:cNvSpPr/>
          <p:nvPr/>
        </p:nvSpPr>
        <p:spPr>
          <a:xfrm>
            <a:off x="4550401"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PRACTISE</a:t>
            </a:r>
            <a:endParaRPr lang="en-GB" sz="1300" b="0" dirty="0">
              <a:solidFill>
                <a:schemeClr val="bg1"/>
              </a:solidFill>
            </a:endParaRPr>
          </a:p>
        </p:txBody>
      </p:sp>
      <p:sp>
        <p:nvSpPr>
          <p:cNvPr id="44" name="Chevron 43"/>
          <p:cNvSpPr/>
          <p:nvPr/>
        </p:nvSpPr>
        <p:spPr>
          <a:xfrm>
            <a:off x="6773432"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sp>
        <p:nvSpPr>
          <p:cNvPr id="45" name="Rectangle 44"/>
          <p:cNvSpPr/>
          <p:nvPr/>
        </p:nvSpPr>
        <p:spPr>
          <a:xfrm>
            <a:off x="9335551" y="-12902"/>
            <a:ext cx="566093" cy="6394837"/>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latin typeface="+mn-lt"/>
            </a:endParaRPr>
          </a:p>
        </p:txBody>
      </p:sp>
      <p:graphicFrame>
        <p:nvGraphicFramePr>
          <p:cNvPr id="46" name="Table 45"/>
          <p:cNvGraphicFramePr>
            <a:graphicFrameLocks noGrp="1"/>
          </p:cNvGraphicFramePr>
          <p:nvPr>
            <p:extLst>
              <p:ext uri="{D42A27DB-BD31-4B8C-83A1-F6EECF244321}">
                <p14:modId xmlns:p14="http://schemas.microsoft.com/office/powerpoint/2010/main" val="2508850908"/>
              </p:ext>
            </p:extLst>
          </p:nvPr>
        </p:nvGraphicFramePr>
        <p:xfrm>
          <a:off x="9392111" y="529722"/>
          <a:ext cx="497378" cy="5581320"/>
        </p:xfrm>
        <a:graphic>
          <a:graphicData uri="http://schemas.openxmlformats.org/drawingml/2006/table">
            <a:tbl>
              <a:tblPr firstRow="1" bandRow="1">
                <a:tableStyleId>{5C22544A-7EE6-4342-B048-85BDC9FD1C3A}</a:tableStyleId>
              </a:tblPr>
              <a:tblGrid>
                <a:gridCol w="497378">
                  <a:extLst>
                    <a:ext uri="{9D8B030D-6E8A-4147-A177-3AD203B41FA5}">
                      <a16:colId xmlns:a16="http://schemas.microsoft.com/office/drawing/2014/main" val="1173439250"/>
                    </a:ext>
                  </a:extLst>
                </a:gridCol>
              </a:tblGrid>
              <a:tr h="670794">
                <a:tc>
                  <a:txBody>
                    <a:bodyPr/>
                    <a:lstStyle/>
                    <a:p>
                      <a:pPr algn="ctr"/>
                      <a:r>
                        <a:rPr lang="en-GB" sz="800" b="1" dirty="0">
                          <a:solidFill>
                            <a:schemeClr val="bg1"/>
                          </a:solidFill>
                          <a:latin typeface="Lato" panose="020F0502020204030203" pitchFamily="34" charset="0"/>
                        </a:rPr>
                        <a:t>RETRIEVE</a:t>
                      </a:r>
                      <a:r>
                        <a:rPr lang="en-GB" sz="600" b="1" dirty="0">
                          <a:solidFill>
                            <a:schemeClr val="bg1"/>
                          </a:solidFill>
                          <a:latin typeface="Lato" panose="020F0502020204030203" pitchFamily="34" charset="0"/>
                        </a:rPr>
                        <a:t> </a:t>
                      </a:r>
                    </a:p>
                  </a:txBody>
                  <a:tcPr marL="0" marR="0" marT="0"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8570316"/>
                  </a:ext>
                </a:extLst>
              </a:tr>
              <a:tr h="670794">
                <a:tc>
                  <a:txBody>
                    <a:bodyPr/>
                    <a:lstStyle/>
                    <a:p>
                      <a:pPr algn="ctr"/>
                      <a:r>
                        <a:rPr lang="en-GB" sz="800" b="1" dirty="0">
                          <a:solidFill>
                            <a:schemeClr val="bg1"/>
                          </a:solidFill>
                          <a:latin typeface="Lato" panose="020F0502020204030203" pitchFamily="34" charset="0"/>
                        </a:rPr>
                        <a:t>DECODE</a:t>
                      </a:r>
                      <a:r>
                        <a:rPr lang="en-GB" sz="600" b="1"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9255851"/>
                  </a:ext>
                </a:extLst>
              </a:tr>
              <a:tr h="804952">
                <a:tc>
                  <a:txBody>
                    <a:bodyPr/>
                    <a:lstStyle/>
                    <a:p>
                      <a:pPr algn="ctr"/>
                      <a:r>
                        <a:rPr lang="en-GB" sz="800" b="1" dirty="0">
                          <a:solidFill>
                            <a:schemeClr val="bg1"/>
                          </a:solidFill>
                          <a:effectLst/>
                          <a:latin typeface="Lato" panose="020F0502020204030203" pitchFamily="34" charset="0"/>
                        </a:rPr>
                        <a:t>CONNECT</a:t>
                      </a:r>
                      <a:r>
                        <a:rPr lang="en-GB" sz="600" b="0"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0917632"/>
                  </a:ext>
                </a:extLst>
              </a:tr>
              <a:tr h="675292">
                <a:tc>
                  <a:txBody>
                    <a:bodyPr/>
                    <a:lstStyle/>
                    <a:p>
                      <a:pPr algn="ctr"/>
                      <a:r>
                        <a:rPr lang="en-GB" sz="800" b="1" dirty="0">
                          <a:solidFill>
                            <a:schemeClr val="bg1"/>
                          </a:solidFill>
                          <a:latin typeface="Lato" panose="020F0502020204030203" pitchFamily="34" charset="0"/>
                        </a:rPr>
                        <a:t>VISUALISE</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9845"/>
                  </a:ext>
                </a:extLst>
              </a:tr>
              <a:tr h="670794">
                <a:tc>
                  <a:txBody>
                    <a:bodyPr/>
                    <a:lstStyle/>
                    <a:p>
                      <a:pPr algn="ctr"/>
                      <a:r>
                        <a:rPr lang="en-GB" sz="800" b="1" dirty="0">
                          <a:solidFill>
                            <a:schemeClr val="bg1"/>
                          </a:solidFill>
                          <a:latin typeface="Lato" panose="020F0502020204030203" pitchFamily="34" charset="0"/>
                        </a:rPr>
                        <a:t>SUMMARISE</a:t>
                      </a:r>
                      <a:r>
                        <a:rPr lang="en-GB" sz="600" b="0"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1290061"/>
                  </a:ext>
                </a:extLst>
              </a:tr>
              <a:tr h="670794">
                <a:tc>
                  <a:txBody>
                    <a:bodyPr/>
                    <a:lstStyle/>
                    <a:p>
                      <a:pPr algn="ctr"/>
                      <a:r>
                        <a:rPr lang="en-GB" sz="800" b="1" dirty="0">
                          <a:solidFill>
                            <a:schemeClr val="bg1"/>
                          </a:solidFill>
                          <a:latin typeface="Lato" panose="020F0502020204030203" pitchFamily="34" charset="0"/>
                        </a:rPr>
                        <a:t>INFER</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6069001"/>
                  </a:ext>
                </a:extLst>
              </a:tr>
              <a:tr h="747106">
                <a:tc>
                  <a:txBody>
                    <a:bodyPr/>
                    <a:lstStyle/>
                    <a:p>
                      <a:pPr algn="ctr"/>
                      <a:r>
                        <a:rPr lang="en-GB" sz="800" b="1" dirty="0">
                          <a:solidFill>
                            <a:schemeClr val="bg1"/>
                          </a:solidFill>
                          <a:latin typeface="Lato" panose="020F0502020204030203" pitchFamily="34" charset="0"/>
                        </a:rPr>
                        <a:t>PREDICT</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4082905"/>
                  </a:ext>
                </a:extLst>
              </a:tr>
              <a:tr h="670794">
                <a:tc>
                  <a:txBody>
                    <a:bodyPr/>
                    <a:lstStyle/>
                    <a:p>
                      <a:pPr algn="ctr"/>
                      <a:r>
                        <a:rPr lang="en-GB" sz="800" b="1" dirty="0">
                          <a:solidFill>
                            <a:schemeClr val="bg1"/>
                          </a:solidFill>
                          <a:latin typeface="Lato" panose="020F0502020204030203" pitchFamily="34" charset="0"/>
                        </a:rPr>
                        <a:t>EXAMINE</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42804185"/>
                  </a:ext>
                </a:extLst>
              </a:tr>
            </a:tbl>
          </a:graphicData>
        </a:graphic>
      </p:graphicFrame>
      <p:grpSp>
        <p:nvGrpSpPr>
          <p:cNvPr id="11" name="Group 10"/>
          <p:cNvGrpSpPr/>
          <p:nvPr/>
        </p:nvGrpSpPr>
        <p:grpSpPr>
          <a:xfrm>
            <a:off x="9449312" y="2865412"/>
            <a:ext cx="313716" cy="318172"/>
            <a:chOff x="3206569" y="2423806"/>
            <a:chExt cx="752955" cy="707366"/>
          </a:xfrm>
        </p:grpSpPr>
        <p:pic>
          <p:nvPicPr>
            <p:cNvPr id="12" name="Picture 2" descr="Image result for imagine icon"/>
            <p:cNvPicPr>
              <a:picLocks noChangeAspect="1" noChangeArrowheads="1"/>
            </p:cNvPicPr>
            <p:nvPr/>
          </p:nvPicPr>
          <p:blipFill>
            <a:blip r:embed="rId2" cstate="print">
              <a:duotone>
                <a:schemeClr val="bg2">
                  <a:shade val="45000"/>
                  <a:satMod val="135000"/>
                </a:schemeClr>
                <a:prstClr val="white"/>
              </a:duotone>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3206569" y="2423806"/>
              <a:ext cx="752955" cy="70736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Image result for picture icon"/>
            <p:cNvPicPr>
              <a:picLocks noChangeAspect="1" noChangeArrowheads="1"/>
            </p:cNvPicPr>
            <p:nvPr/>
          </p:nvPicPr>
          <p:blipFill>
            <a:blip r:embed="rId4" cstate="print">
              <a:duotone>
                <a:schemeClr val="bg2">
                  <a:shade val="45000"/>
                  <a:satMod val="135000"/>
                </a:schemeClr>
                <a:prstClr val="white"/>
              </a:duotone>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rot="21375469">
              <a:off x="3330060" y="2576503"/>
              <a:ext cx="178047" cy="157846"/>
            </a:xfrm>
            <a:prstGeom prst="rect">
              <a:avLst/>
            </a:prstGeom>
            <a:noFill/>
            <a:extLst>
              <a:ext uri="{909E8E84-426E-40DD-AFC4-6F175D3DCCD1}">
                <a14:hiddenFill xmlns:a14="http://schemas.microsoft.com/office/drawing/2010/main">
                  <a:solidFill>
                    <a:srgbClr val="FFFFFF"/>
                  </a:solidFill>
                </a14:hiddenFill>
              </a:ext>
            </a:extLst>
          </p:spPr>
        </p:pic>
      </p:grpSp>
      <p:pic>
        <p:nvPicPr>
          <p:cNvPr id="14" name="Picture 13"/>
          <p:cNvPicPr>
            <a:picLocks noChangeAspect="1"/>
          </p:cNvPicPr>
          <p:nvPr/>
        </p:nvPicPr>
        <p:blipFill>
          <a:blip r:embed="rId6" cstate="print">
            <a:duotone>
              <a:schemeClr val="bg2">
                <a:shade val="45000"/>
                <a:satMod val="135000"/>
              </a:schemeClr>
              <a:prstClr val="white"/>
            </a:duotone>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526699" y="4247201"/>
            <a:ext cx="217280" cy="314182"/>
          </a:xfrm>
          <a:prstGeom prst="rect">
            <a:avLst/>
          </a:prstGeom>
        </p:spPr>
      </p:pic>
      <p:pic>
        <p:nvPicPr>
          <p:cNvPr id="15" name="Picture 4" descr="Image result for writing list icon"/>
          <p:cNvPicPr>
            <a:picLocks noChangeAspect="1" noChangeArrowheads="1"/>
          </p:cNvPicPr>
          <p:nvPr/>
        </p:nvPicPr>
        <p:blipFill>
          <a:blip r:embed="rId8" cstate="print">
            <a:duotone>
              <a:schemeClr val="bg2">
                <a:shade val="45000"/>
                <a:satMod val="135000"/>
              </a:schemeClr>
              <a:prstClr val="white"/>
            </a:duotone>
            <a:extLst>
              <a:ext uri="{BEBA8EAE-BF5A-486C-A8C5-ECC9F3942E4B}">
                <a14:imgProps xmlns:a14="http://schemas.microsoft.com/office/drawing/2010/main">
                  <a14:imgLayer r:embed="rId9">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9539958" y="3561335"/>
            <a:ext cx="168156" cy="29102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p:cNvPicPr>
            <a:picLocks noChangeAspect="1"/>
          </p:cNvPicPr>
          <p:nvPr/>
        </p:nvPicPr>
        <p:blipFill>
          <a:blip r:embed="rId10" cstate="print">
            <a:duotone>
              <a:schemeClr val="bg2">
                <a:shade val="45000"/>
                <a:satMod val="135000"/>
              </a:schemeClr>
              <a:prstClr val="white"/>
            </a:duotone>
            <a:extLst>
              <a:ext uri="{BEBA8EAE-BF5A-486C-A8C5-ECC9F3942E4B}">
                <a14:imgProps xmlns:a14="http://schemas.microsoft.com/office/drawing/2010/main">
                  <a14:imgLayer r:embed="rId11">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462530" y="2166177"/>
            <a:ext cx="306975" cy="361612"/>
          </a:xfrm>
          <a:prstGeom prst="rect">
            <a:avLst/>
          </a:prstGeom>
        </p:spPr>
      </p:pic>
      <p:pic>
        <p:nvPicPr>
          <p:cNvPr id="17" name="Picture 16"/>
          <p:cNvPicPr>
            <a:picLocks noChangeAspect="1"/>
          </p:cNvPicPr>
          <p:nvPr/>
        </p:nvPicPr>
        <p:blipFill rotWithShape="1">
          <a:blip r:embed="rId12">
            <a:duotone>
              <a:schemeClr val="bg2">
                <a:shade val="45000"/>
                <a:satMod val="135000"/>
              </a:schemeClr>
              <a:prstClr val="white"/>
            </a:duotone>
            <a:extLst>
              <a:ext uri="{BEBA8EAE-BF5A-486C-A8C5-ECC9F3942E4B}">
                <a14:imgProps xmlns:a14="http://schemas.microsoft.com/office/drawing/2010/main">
                  <a14:imgLayer r:embed="rId13">
                    <a14:imgEffect>
                      <a14:brightnessContrast bright="100000"/>
                    </a14:imgEffect>
                  </a14:imgLayer>
                </a14:imgProps>
              </a:ext>
            </a:extLst>
          </a:blip>
          <a:srcRect r="5491" b="17816"/>
          <a:stretch/>
        </p:blipFill>
        <p:spPr>
          <a:xfrm>
            <a:off x="9445347" y="1378198"/>
            <a:ext cx="338176" cy="361939"/>
          </a:xfrm>
          <a:prstGeom prst="rect">
            <a:avLst/>
          </a:prstGeom>
        </p:spPr>
      </p:pic>
      <p:pic>
        <p:nvPicPr>
          <p:cNvPr id="18" name="Picture 17"/>
          <p:cNvPicPr>
            <a:picLocks noChangeAspect="1"/>
          </p:cNvPicPr>
          <p:nvPr/>
        </p:nvPicPr>
        <p:blipFill rotWithShape="1">
          <a:blip r:embed="rId14">
            <a:duotone>
              <a:schemeClr val="bg2">
                <a:shade val="45000"/>
                <a:satMod val="135000"/>
              </a:schemeClr>
              <a:prstClr val="white"/>
            </a:duotone>
            <a:extLst>
              <a:ext uri="{BEBA8EAE-BF5A-486C-A8C5-ECC9F3942E4B}">
                <a14:imgProps xmlns:a14="http://schemas.microsoft.com/office/drawing/2010/main">
                  <a14:imgLayer r:embed="rId15">
                    <a14:imgEffect>
                      <a14:brightnessContrast bright="100000"/>
                    </a14:imgEffect>
                  </a14:imgLayer>
                </a14:imgProps>
              </a:ext>
            </a:extLst>
          </a:blip>
          <a:srcRect b="19186"/>
          <a:stretch/>
        </p:blipFill>
        <p:spPr>
          <a:xfrm>
            <a:off x="9450211" y="733844"/>
            <a:ext cx="323065" cy="321332"/>
          </a:xfrm>
          <a:prstGeom prst="rect">
            <a:avLst/>
          </a:prstGeom>
        </p:spPr>
      </p:pic>
      <p:pic>
        <p:nvPicPr>
          <p:cNvPr id="19" name="Picture 18"/>
          <p:cNvPicPr>
            <a:picLocks noChangeAspect="1"/>
          </p:cNvPicPr>
          <p:nvPr/>
        </p:nvPicPr>
        <p:blipFill rotWithShape="1">
          <a:blip r:embed="rId16">
            <a:duotone>
              <a:schemeClr val="bg2">
                <a:shade val="45000"/>
                <a:satMod val="135000"/>
              </a:schemeClr>
              <a:prstClr val="white"/>
            </a:duotone>
            <a:extLst>
              <a:ext uri="{BEBA8EAE-BF5A-486C-A8C5-ECC9F3942E4B}">
                <a14:imgProps xmlns:a14="http://schemas.microsoft.com/office/drawing/2010/main">
                  <a14:imgLayer r:embed="rId17">
                    <a14:imgEffect>
                      <a14:brightnessContrast bright="100000"/>
                    </a14:imgEffect>
                  </a14:imgLayer>
                </a14:imgProps>
              </a:ext>
            </a:extLst>
          </a:blip>
          <a:srcRect l="9752" t="14781" r="9444" b="31513"/>
          <a:stretch/>
        </p:blipFill>
        <p:spPr>
          <a:xfrm>
            <a:off x="9462529" y="5004136"/>
            <a:ext cx="320000" cy="291102"/>
          </a:xfrm>
          <a:prstGeom prst="rect">
            <a:avLst/>
          </a:prstGeom>
        </p:spPr>
      </p:pic>
      <p:pic>
        <p:nvPicPr>
          <p:cNvPr id="20" name="Picture 19"/>
          <p:cNvPicPr>
            <a:picLocks noChangeAspect="1"/>
          </p:cNvPicPr>
          <p:nvPr/>
        </p:nvPicPr>
        <p:blipFill rotWithShape="1">
          <a:blip r:embed="rId18">
            <a:duotone>
              <a:schemeClr val="bg2">
                <a:shade val="45000"/>
                <a:satMod val="135000"/>
              </a:schemeClr>
              <a:prstClr val="white"/>
            </a:duotone>
            <a:extLst>
              <a:ext uri="{BEBA8EAE-BF5A-486C-A8C5-ECC9F3942E4B}">
                <a14:imgProps xmlns:a14="http://schemas.microsoft.com/office/drawing/2010/main">
                  <a14:imgLayer r:embed="rId19">
                    <a14:imgEffect>
                      <a14:saturation sat="400000"/>
                    </a14:imgEffect>
                    <a14:imgEffect>
                      <a14:brightnessContrast bright="100000"/>
                    </a14:imgEffect>
                  </a14:imgLayer>
                </a14:imgProps>
              </a:ext>
            </a:extLst>
          </a:blip>
          <a:srcRect l="19250" r="21985" b="21255"/>
          <a:stretch/>
        </p:blipFill>
        <p:spPr>
          <a:xfrm>
            <a:off x="9535933" y="5610060"/>
            <a:ext cx="192675" cy="317761"/>
          </a:xfrm>
          <a:prstGeom prst="rect">
            <a:avLst/>
          </a:prstGeom>
        </p:spPr>
      </p:pic>
      <p:sp>
        <p:nvSpPr>
          <p:cNvPr id="4" name="Pentagon 3"/>
          <p:cNvSpPr/>
          <p:nvPr/>
        </p:nvSpPr>
        <p:spPr>
          <a:xfrm rot="5400000">
            <a:off x="9342120" y="59860"/>
            <a:ext cx="552955" cy="489313"/>
          </a:xfrm>
          <a:prstGeom prst="homePlate">
            <a:avLst>
              <a:gd name="adj" fmla="val 192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3" name="Rectangle 2"/>
          <p:cNvSpPr/>
          <p:nvPr/>
        </p:nvSpPr>
        <p:spPr>
          <a:xfrm>
            <a:off x="9335551" y="-6595"/>
            <a:ext cx="572650" cy="492699"/>
          </a:xfrm>
          <a:prstGeom prst="rect">
            <a:avLst/>
          </a:prstGeom>
        </p:spPr>
        <p:txBody>
          <a:bodyPr wrap="square">
            <a:spAutoFit/>
          </a:bodyPr>
          <a:lstStyle/>
          <a:p>
            <a:pPr algn="ctr"/>
            <a:r>
              <a:rPr lang="en-GB" sz="813" b="1" i="0" dirty="0">
                <a:solidFill>
                  <a:srgbClr val="0B5196"/>
                </a:solidFill>
                <a:latin typeface="+mn-lt"/>
              </a:rPr>
              <a:t>EVERY CHILD A READER</a:t>
            </a:r>
          </a:p>
          <a:p>
            <a:pPr algn="ctr"/>
            <a:endParaRPr lang="en-GB" sz="163" b="0" i="1" dirty="0">
              <a:solidFill>
                <a:srgbClr val="002060"/>
              </a:solidFill>
              <a:latin typeface="+mn-lt"/>
            </a:endParaRPr>
          </a:p>
        </p:txBody>
      </p:sp>
      <p:pic>
        <p:nvPicPr>
          <p:cNvPr id="22" name="Picture 21"/>
          <p:cNvPicPr>
            <a:picLocks noChangeAspect="1"/>
          </p:cNvPicPr>
          <p:nvPr/>
        </p:nvPicPr>
        <p:blipFill rotWithShape="1">
          <a:blip r:embed="rId20"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5" name="Text Placeholder 4"/>
          <p:cNvSpPr>
            <a:spLocks noGrp="1"/>
          </p:cNvSpPr>
          <p:nvPr>
            <p:ph type="body" sz="quarter" idx="10"/>
          </p:nvPr>
        </p:nvSpPr>
        <p:spPr>
          <a:xfrm>
            <a:off x="221039" y="304516"/>
            <a:ext cx="8893473" cy="750661"/>
          </a:xfrm>
          <a:prstGeom prst="rect">
            <a:avLst/>
          </a:prstGeom>
        </p:spPr>
        <p:txBody>
          <a:bodyPr/>
          <a:lstStyle>
            <a:lvl1pPr marL="0" indent="0">
              <a:buNone/>
              <a:defRPr sz="2925"/>
            </a:lvl1pPr>
          </a:lstStyle>
          <a:p>
            <a:pPr lvl="0"/>
            <a:r>
              <a:rPr lang="en-US"/>
              <a:t>Edit Master text styles</a:t>
            </a:r>
          </a:p>
        </p:txBody>
      </p:sp>
      <p:sp>
        <p:nvSpPr>
          <p:cNvPr id="7" name="Content Placeholder 6"/>
          <p:cNvSpPr>
            <a:spLocks noGrp="1"/>
          </p:cNvSpPr>
          <p:nvPr>
            <p:ph sz="quarter" idx="11"/>
          </p:nvPr>
        </p:nvSpPr>
        <p:spPr>
          <a:xfrm>
            <a:off x="233462" y="1377950"/>
            <a:ext cx="8893472"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23321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LT Instruct">
    <p:spTree>
      <p:nvGrpSpPr>
        <p:cNvPr id="1" name=""/>
        <p:cNvGrpSpPr/>
        <p:nvPr/>
      </p:nvGrpSpPr>
      <p:grpSpPr>
        <a:xfrm>
          <a:off x="0" y="0"/>
          <a:ext cx="0" cy="0"/>
          <a:chOff x="0" y="0"/>
          <a:chExt cx="0" cy="0"/>
        </a:xfrm>
      </p:grpSpPr>
      <p:sp>
        <p:nvSpPr>
          <p:cNvPr id="40" name="Rectangle 39"/>
          <p:cNvSpPr/>
          <p:nvPr/>
        </p:nvSpPr>
        <p:spPr>
          <a:xfrm>
            <a:off x="1" y="6381936"/>
            <a:ext cx="9901644"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41" name="Pentagon 40"/>
          <p:cNvSpPr/>
          <p:nvPr/>
        </p:nvSpPr>
        <p:spPr>
          <a:xfrm>
            <a:off x="91090" y="6444943"/>
            <a:ext cx="2281500" cy="358139"/>
          </a:xfrm>
          <a:prstGeom prst="homePlate">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RETRIEVE</a:t>
            </a:r>
            <a:endParaRPr lang="en-GB" sz="1300" b="0" dirty="0">
              <a:solidFill>
                <a:schemeClr val="bg1"/>
              </a:solidFill>
            </a:endParaRPr>
          </a:p>
        </p:txBody>
      </p:sp>
      <p:sp>
        <p:nvSpPr>
          <p:cNvPr id="42" name="Chevron 41"/>
          <p:cNvSpPr/>
          <p:nvPr/>
        </p:nvSpPr>
        <p:spPr>
          <a:xfrm>
            <a:off x="2324043" y="6444943"/>
            <a:ext cx="2281500" cy="358139"/>
          </a:xfrm>
          <a:prstGeom prst="chevron">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INSTRUCT</a:t>
            </a:r>
          </a:p>
        </p:txBody>
      </p:sp>
      <p:sp>
        <p:nvSpPr>
          <p:cNvPr id="43" name="Chevron 42"/>
          <p:cNvSpPr/>
          <p:nvPr/>
        </p:nvSpPr>
        <p:spPr>
          <a:xfrm>
            <a:off x="4550401"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PRACTISE</a:t>
            </a:r>
            <a:endParaRPr lang="en-GB" sz="1300" b="0" dirty="0">
              <a:solidFill>
                <a:schemeClr val="bg1"/>
              </a:solidFill>
            </a:endParaRPr>
          </a:p>
        </p:txBody>
      </p:sp>
      <p:sp>
        <p:nvSpPr>
          <p:cNvPr id="44" name="Chevron 43"/>
          <p:cNvSpPr/>
          <p:nvPr/>
        </p:nvSpPr>
        <p:spPr>
          <a:xfrm>
            <a:off x="6773432"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11" name="Text Placeholder 4"/>
          <p:cNvSpPr>
            <a:spLocks noGrp="1"/>
          </p:cNvSpPr>
          <p:nvPr>
            <p:ph type="body" sz="quarter" idx="10"/>
          </p:nvPr>
        </p:nvSpPr>
        <p:spPr>
          <a:xfrm>
            <a:off x="221039" y="304516"/>
            <a:ext cx="9446740" cy="750661"/>
          </a:xfrm>
          <a:prstGeom prst="rect">
            <a:avLst/>
          </a:prstGeom>
        </p:spPr>
        <p:txBody>
          <a:bodyPr/>
          <a:lstStyle>
            <a:lvl1pPr marL="0" indent="0">
              <a:buNone/>
              <a:defRPr sz="2925"/>
            </a:lvl1pPr>
          </a:lstStyle>
          <a:p>
            <a:pPr lvl="0"/>
            <a:r>
              <a:rPr lang="en-US"/>
              <a:t>Edit Master text styles</a:t>
            </a:r>
          </a:p>
        </p:txBody>
      </p:sp>
      <p:sp>
        <p:nvSpPr>
          <p:cNvPr id="12" name="Content Placeholder 6"/>
          <p:cNvSpPr>
            <a:spLocks noGrp="1"/>
          </p:cNvSpPr>
          <p:nvPr>
            <p:ph sz="quarter" idx="11"/>
          </p:nvPr>
        </p:nvSpPr>
        <p:spPr>
          <a:xfrm>
            <a:off x="233462" y="1377950"/>
            <a:ext cx="9446739"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20394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LT Instruct - Ruler">
    <p:spTree>
      <p:nvGrpSpPr>
        <p:cNvPr id="1" name=""/>
        <p:cNvGrpSpPr/>
        <p:nvPr/>
      </p:nvGrpSpPr>
      <p:grpSpPr>
        <a:xfrm>
          <a:off x="0" y="0"/>
          <a:ext cx="0" cy="0"/>
          <a:chOff x="0" y="0"/>
          <a:chExt cx="0" cy="0"/>
        </a:xfrm>
      </p:grpSpPr>
      <p:sp>
        <p:nvSpPr>
          <p:cNvPr id="10" name="Rectangle 9"/>
          <p:cNvSpPr/>
          <p:nvPr/>
        </p:nvSpPr>
        <p:spPr>
          <a:xfrm>
            <a:off x="1" y="6381936"/>
            <a:ext cx="9901644"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11" name="Pentagon 10"/>
          <p:cNvSpPr/>
          <p:nvPr/>
        </p:nvSpPr>
        <p:spPr>
          <a:xfrm>
            <a:off x="91090" y="6444943"/>
            <a:ext cx="2281500" cy="358139"/>
          </a:xfrm>
          <a:prstGeom prst="homePlate">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RETRIEVE</a:t>
            </a:r>
            <a:endParaRPr lang="en-GB" sz="1300" b="0" dirty="0">
              <a:solidFill>
                <a:schemeClr val="bg1"/>
              </a:solidFill>
            </a:endParaRPr>
          </a:p>
        </p:txBody>
      </p:sp>
      <p:sp>
        <p:nvSpPr>
          <p:cNvPr id="12" name="Chevron 11"/>
          <p:cNvSpPr/>
          <p:nvPr/>
        </p:nvSpPr>
        <p:spPr>
          <a:xfrm>
            <a:off x="2324043" y="6444943"/>
            <a:ext cx="2281500" cy="358139"/>
          </a:xfrm>
          <a:prstGeom prst="chevron">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INSTRUCT</a:t>
            </a:r>
          </a:p>
        </p:txBody>
      </p:sp>
      <p:sp>
        <p:nvSpPr>
          <p:cNvPr id="13" name="Chevron 12"/>
          <p:cNvSpPr/>
          <p:nvPr/>
        </p:nvSpPr>
        <p:spPr>
          <a:xfrm>
            <a:off x="4550401"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PRACTISE</a:t>
            </a:r>
            <a:endParaRPr lang="en-GB" sz="1300" b="0" dirty="0">
              <a:solidFill>
                <a:schemeClr val="bg1"/>
              </a:solidFill>
            </a:endParaRPr>
          </a:p>
        </p:txBody>
      </p:sp>
      <p:sp>
        <p:nvSpPr>
          <p:cNvPr id="14" name="Chevron 13"/>
          <p:cNvSpPr/>
          <p:nvPr/>
        </p:nvSpPr>
        <p:spPr>
          <a:xfrm>
            <a:off x="6773432"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sp>
        <p:nvSpPr>
          <p:cNvPr id="15" name="Rectangle 14"/>
          <p:cNvSpPr/>
          <p:nvPr/>
        </p:nvSpPr>
        <p:spPr>
          <a:xfrm>
            <a:off x="9335551" y="-12902"/>
            <a:ext cx="566093" cy="6394837"/>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latin typeface="+mn-lt"/>
            </a:endParaRPr>
          </a:p>
        </p:txBody>
      </p:sp>
      <p:graphicFrame>
        <p:nvGraphicFramePr>
          <p:cNvPr id="16" name="Table 15"/>
          <p:cNvGraphicFramePr>
            <a:graphicFrameLocks noGrp="1"/>
          </p:cNvGraphicFramePr>
          <p:nvPr>
            <p:extLst>
              <p:ext uri="{D42A27DB-BD31-4B8C-83A1-F6EECF244321}">
                <p14:modId xmlns:p14="http://schemas.microsoft.com/office/powerpoint/2010/main" val="3407832321"/>
              </p:ext>
            </p:extLst>
          </p:nvPr>
        </p:nvGraphicFramePr>
        <p:xfrm>
          <a:off x="9392111" y="529722"/>
          <a:ext cx="497378" cy="5581320"/>
        </p:xfrm>
        <a:graphic>
          <a:graphicData uri="http://schemas.openxmlformats.org/drawingml/2006/table">
            <a:tbl>
              <a:tblPr firstRow="1" bandRow="1">
                <a:tableStyleId>{5C22544A-7EE6-4342-B048-85BDC9FD1C3A}</a:tableStyleId>
              </a:tblPr>
              <a:tblGrid>
                <a:gridCol w="497378">
                  <a:extLst>
                    <a:ext uri="{9D8B030D-6E8A-4147-A177-3AD203B41FA5}">
                      <a16:colId xmlns:a16="http://schemas.microsoft.com/office/drawing/2014/main" val="1173439250"/>
                    </a:ext>
                  </a:extLst>
                </a:gridCol>
              </a:tblGrid>
              <a:tr h="670794">
                <a:tc>
                  <a:txBody>
                    <a:bodyPr/>
                    <a:lstStyle/>
                    <a:p>
                      <a:pPr algn="ctr"/>
                      <a:r>
                        <a:rPr lang="en-GB" sz="800" b="1" dirty="0">
                          <a:solidFill>
                            <a:schemeClr val="bg1"/>
                          </a:solidFill>
                          <a:latin typeface="Lato" panose="020F0502020204030203" pitchFamily="34" charset="0"/>
                        </a:rPr>
                        <a:t>RETRIEVE</a:t>
                      </a:r>
                      <a:r>
                        <a:rPr lang="en-GB" sz="600" b="1" dirty="0">
                          <a:solidFill>
                            <a:schemeClr val="bg1"/>
                          </a:solidFill>
                          <a:latin typeface="Lato" panose="020F0502020204030203" pitchFamily="34" charset="0"/>
                        </a:rPr>
                        <a:t> </a:t>
                      </a:r>
                    </a:p>
                  </a:txBody>
                  <a:tcPr marL="0" marR="0" marT="0"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8570316"/>
                  </a:ext>
                </a:extLst>
              </a:tr>
              <a:tr h="670794">
                <a:tc>
                  <a:txBody>
                    <a:bodyPr/>
                    <a:lstStyle/>
                    <a:p>
                      <a:pPr algn="ctr"/>
                      <a:r>
                        <a:rPr lang="en-GB" sz="800" b="1" dirty="0">
                          <a:solidFill>
                            <a:schemeClr val="bg1"/>
                          </a:solidFill>
                          <a:latin typeface="Lato" panose="020F0502020204030203" pitchFamily="34" charset="0"/>
                        </a:rPr>
                        <a:t>DECODE</a:t>
                      </a:r>
                      <a:r>
                        <a:rPr lang="en-GB" sz="600" b="1"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9255851"/>
                  </a:ext>
                </a:extLst>
              </a:tr>
              <a:tr h="804952">
                <a:tc>
                  <a:txBody>
                    <a:bodyPr/>
                    <a:lstStyle/>
                    <a:p>
                      <a:pPr algn="ctr"/>
                      <a:r>
                        <a:rPr lang="en-GB" sz="800" b="1" dirty="0">
                          <a:solidFill>
                            <a:schemeClr val="bg1"/>
                          </a:solidFill>
                          <a:effectLst/>
                          <a:latin typeface="Lato" panose="020F0502020204030203" pitchFamily="34" charset="0"/>
                        </a:rPr>
                        <a:t>CONNECT</a:t>
                      </a:r>
                      <a:r>
                        <a:rPr lang="en-GB" sz="600" b="0"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0917632"/>
                  </a:ext>
                </a:extLst>
              </a:tr>
              <a:tr h="675292">
                <a:tc>
                  <a:txBody>
                    <a:bodyPr/>
                    <a:lstStyle/>
                    <a:p>
                      <a:pPr algn="ctr"/>
                      <a:r>
                        <a:rPr lang="en-GB" sz="800" b="1" dirty="0">
                          <a:solidFill>
                            <a:schemeClr val="bg1"/>
                          </a:solidFill>
                          <a:latin typeface="Lato" panose="020F0502020204030203" pitchFamily="34" charset="0"/>
                        </a:rPr>
                        <a:t>VISUALISE</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9845"/>
                  </a:ext>
                </a:extLst>
              </a:tr>
              <a:tr h="670794">
                <a:tc>
                  <a:txBody>
                    <a:bodyPr/>
                    <a:lstStyle/>
                    <a:p>
                      <a:pPr algn="ctr"/>
                      <a:r>
                        <a:rPr lang="en-GB" sz="800" b="1" dirty="0">
                          <a:solidFill>
                            <a:schemeClr val="bg1"/>
                          </a:solidFill>
                          <a:latin typeface="Lato" panose="020F0502020204030203" pitchFamily="34" charset="0"/>
                        </a:rPr>
                        <a:t>SUMMARISE</a:t>
                      </a:r>
                      <a:r>
                        <a:rPr lang="en-GB" sz="600" b="0"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1290061"/>
                  </a:ext>
                </a:extLst>
              </a:tr>
              <a:tr h="670794">
                <a:tc>
                  <a:txBody>
                    <a:bodyPr/>
                    <a:lstStyle/>
                    <a:p>
                      <a:pPr algn="ctr"/>
                      <a:r>
                        <a:rPr lang="en-GB" sz="800" b="1" dirty="0">
                          <a:solidFill>
                            <a:schemeClr val="bg1"/>
                          </a:solidFill>
                          <a:latin typeface="Lato" panose="020F0502020204030203" pitchFamily="34" charset="0"/>
                        </a:rPr>
                        <a:t>INFER</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6069001"/>
                  </a:ext>
                </a:extLst>
              </a:tr>
              <a:tr h="747106">
                <a:tc>
                  <a:txBody>
                    <a:bodyPr/>
                    <a:lstStyle/>
                    <a:p>
                      <a:pPr algn="ctr"/>
                      <a:r>
                        <a:rPr lang="en-GB" sz="800" b="1" dirty="0">
                          <a:solidFill>
                            <a:schemeClr val="bg1"/>
                          </a:solidFill>
                          <a:latin typeface="Lato" panose="020F0502020204030203" pitchFamily="34" charset="0"/>
                        </a:rPr>
                        <a:t>PREDICT</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4082905"/>
                  </a:ext>
                </a:extLst>
              </a:tr>
              <a:tr h="670794">
                <a:tc>
                  <a:txBody>
                    <a:bodyPr/>
                    <a:lstStyle/>
                    <a:p>
                      <a:pPr algn="ctr"/>
                      <a:r>
                        <a:rPr lang="en-GB" sz="800" b="1" dirty="0">
                          <a:solidFill>
                            <a:schemeClr val="bg1"/>
                          </a:solidFill>
                          <a:latin typeface="Lato" panose="020F0502020204030203" pitchFamily="34" charset="0"/>
                        </a:rPr>
                        <a:t>EXAMINE</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42804185"/>
                  </a:ext>
                </a:extLst>
              </a:tr>
            </a:tbl>
          </a:graphicData>
        </a:graphic>
      </p:graphicFrame>
      <p:grpSp>
        <p:nvGrpSpPr>
          <p:cNvPr id="18" name="Group 17"/>
          <p:cNvGrpSpPr/>
          <p:nvPr/>
        </p:nvGrpSpPr>
        <p:grpSpPr>
          <a:xfrm>
            <a:off x="9449312" y="2865412"/>
            <a:ext cx="313716" cy="318172"/>
            <a:chOff x="3206569" y="2423806"/>
            <a:chExt cx="752955" cy="707366"/>
          </a:xfrm>
        </p:grpSpPr>
        <p:pic>
          <p:nvPicPr>
            <p:cNvPr id="19" name="Picture 2" descr="Image result for imagine icon"/>
            <p:cNvPicPr>
              <a:picLocks noChangeAspect="1" noChangeArrowheads="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06569" y="2423806"/>
              <a:ext cx="752955" cy="707366"/>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Image result for picture icon"/>
            <p:cNvPicPr>
              <a:picLocks noChangeAspect="1" noChangeArrowheads="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rot="21375469">
              <a:off x="3330060" y="2576503"/>
              <a:ext cx="178047" cy="157846"/>
            </a:xfrm>
            <a:prstGeom prst="rect">
              <a:avLst/>
            </a:prstGeom>
            <a:noFill/>
            <a:extLst>
              <a:ext uri="{909E8E84-426E-40DD-AFC4-6F175D3DCCD1}">
                <a14:hiddenFill xmlns:a14="http://schemas.microsoft.com/office/drawing/2010/main">
                  <a:solidFill>
                    <a:srgbClr val="FFFFFF"/>
                  </a:solidFill>
                </a14:hiddenFill>
              </a:ext>
            </a:extLst>
          </p:spPr>
        </p:pic>
      </p:grpSp>
      <p:pic>
        <p:nvPicPr>
          <p:cNvPr id="21" name="Picture 20"/>
          <p:cNvPicPr>
            <a:picLocks noChangeAspect="1"/>
          </p:cNvPicPr>
          <p:nvPr/>
        </p:nvPicPr>
        <p:blipFill>
          <a:blip r:embed="rId5" cstate="print">
            <a:duotone>
              <a:schemeClr val="bg2">
                <a:shade val="45000"/>
                <a:satMod val="135000"/>
              </a:schemeClr>
              <a:prstClr val="white"/>
            </a:duotone>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526699" y="4247201"/>
            <a:ext cx="217280" cy="314182"/>
          </a:xfrm>
          <a:prstGeom prst="rect">
            <a:avLst/>
          </a:prstGeom>
        </p:spPr>
      </p:pic>
      <p:pic>
        <p:nvPicPr>
          <p:cNvPr id="22" name="Picture 4" descr="Image result for writing list icon"/>
          <p:cNvPicPr>
            <a:picLocks noChangeAspect="1" noChangeArrowheads="1"/>
          </p:cNvPicPr>
          <p:nvPr/>
        </p:nvPicPr>
        <p:blipFill>
          <a:blip r:embed="rId7" cstate="print">
            <a:duotone>
              <a:schemeClr val="bg2">
                <a:shade val="45000"/>
                <a:satMod val="135000"/>
              </a:schemeClr>
              <a:prstClr val="white"/>
            </a:duotone>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9539958" y="3561335"/>
            <a:ext cx="168156" cy="29102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p:cNvPicPr>
            <a:picLocks noChangeAspect="1"/>
          </p:cNvPicPr>
          <p:nvPr/>
        </p:nvPicPr>
        <p:blipFill>
          <a:blip r:embed="rId9" cstate="print">
            <a:duotone>
              <a:schemeClr val="bg2">
                <a:shade val="45000"/>
                <a:satMod val="135000"/>
              </a:schemeClr>
              <a:prstClr val="white"/>
            </a:duotone>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462530" y="2166177"/>
            <a:ext cx="306975" cy="361612"/>
          </a:xfrm>
          <a:prstGeom prst="rect">
            <a:avLst/>
          </a:prstGeom>
        </p:spPr>
      </p:pic>
      <p:pic>
        <p:nvPicPr>
          <p:cNvPr id="32" name="Picture 31"/>
          <p:cNvPicPr>
            <a:picLocks noChangeAspect="1"/>
          </p:cNvPicPr>
          <p:nvPr/>
        </p:nvPicPr>
        <p:blipFill rotWithShape="1">
          <a:blip r:embed="rId11">
            <a:duotone>
              <a:schemeClr val="bg2">
                <a:shade val="45000"/>
                <a:satMod val="135000"/>
              </a:schemeClr>
              <a:prstClr val="white"/>
            </a:duotone>
            <a:extLst>
              <a:ext uri="{BEBA8EAE-BF5A-486C-A8C5-ECC9F3942E4B}">
                <a14:imgProps xmlns:a14="http://schemas.microsoft.com/office/drawing/2010/main">
                  <a14:imgLayer r:embed="rId12">
                    <a14:imgEffect>
                      <a14:brightnessContrast bright="100000"/>
                    </a14:imgEffect>
                  </a14:imgLayer>
                </a14:imgProps>
              </a:ext>
            </a:extLst>
          </a:blip>
          <a:srcRect r="5491" b="17816"/>
          <a:stretch/>
        </p:blipFill>
        <p:spPr>
          <a:xfrm>
            <a:off x="9445347" y="1378198"/>
            <a:ext cx="338176" cy="361939"/>
          </a:xfrm>
          <a:prstGeom prst="rect">
            <a:avLst/>
          </a:prstGeom>
        </p:spPr>
      </p:pic>
      <p:pic>
        <p:nvPicPr>
          <p:cNvPr id="33" name="Picture 32"/>
          <p:cNvPicPr>
            <a:picLocks noChangeAspect="1"/>
          </p:cNvPicPr>
          <p:nvPr/>
        </p:nvPicPr>
        <p:blipFill rotWithShape="1">
          <a:blip r:embed="rId13">
            <a:duotone>
              <a:schemeClr val="bg2">
                <a:shade val="45000"/>
                <a:satMod val="135000"/>
              </a:schemeClr>
              <a:prstClr val="white"/>
            </a:duotone>
            <a:extLst>
              <a:ext uri="{BEBA8EAE-BF5A-486C-A8C5-ECC9F3942E4B}">
                <a14:imgProps xmlns:a14="http://schemas.microsoft.com/office/drawing/2010/main">
                  <a14:imgLayer r:embed="rId14">
                    <a14:imgEffect>
                      <a14:brightnessContrast bright="100000"/>
                    </a14:imgEffect>
                  </a14:imgLayer>
                </a14:imgProps>
              </a:ext>
            </a:extLst>
          </a:blip>
          <a:srcRect b="19186"/>
          <a:stretch/>
        </p:blipFill>
        <p:spPr>
          <a:xfrm>
            <a:off x="9450211" y="733844"/>
            <a:ext cx="323065" cy="321332"/>
          </a:xfrm>
          <a:prstGeom prst="rect">
            <a:avLst/>
          </a:prstGeom>
        </p:spPr>
      </p:pic>
      <p:pic>
        <p:nvPicPr>
          <p:cNvPr id="34" name="Picture 33"/>
          <p:cNvPicPr>
            <a:picLocks noChangeAspect="1"/>
          </p:cNvPicPr>
          <p:nvPr/>
        </p:nvPicPr>
        <p:blipFill rotWithShape="1">
          <a:blip r:embed="rId15">
            <a:duotone>
              <a:schemeClr val="bg2">
                <a:shade val="45000"/>
                <a:satMod val="135000"/>
              </a:schemeClr>
              <a:prstClr val="white"/>
            </a:duotone>
            <a:extLst>
              <a:ext uri="{BEBA8EAE-BF5A-486C-A8C5-ECC9F3942E4B}">
                <a14:imgProps xmlns:a14="http://schemas.microsoft.com/office/drawing/2010/main">
                  <a14:imgLayer r:embed="rId16">
                    <a14:imgEffect>
                      <a14:brightnessContrast bright="100000"/>
                    </a14:imgEffect>
                  </a14:imgLayer>
                </a14:imgProps>
              </a:ext>
            </a:extLst>
          </a:blip>
          <a:srcRect l="9752" t="14781" r="9444" b="31513"/>
          <a:stretch/>
        </p:blipFill>
        <p:spPr>
          <a:xfrm>
            <a:off x="9462529" y="5004136"/>
            <a:ext cx="320000" cy="291102"/>
          </a:xfrm>
          <a:prstGeom prst="rect">
            <a:avLst/>
          </a:prstGeom>
        </p:spPr>
      </p:pic>
      <p:pic>
        <p:nvPicPr>
          <p:cNvPr id="35" name="Picture 34"/>
          <p:cNvPicPr>
            <a:picLocks noChangeAspect="1"/>
          </p:cNvPicPr>
          <p:nvPr/>
        </p:nvPicPr>
        <p:blipFill rotWithShape="1">
          <a:blip r:embed="rId17">
            <a:duotone>
              <a:schemeClr val="bg2">
                <a:shade val="45000"/>
                <a:satMod val="135000"/>
              </a:schemeClr>
              <a:prstClr val="white"/>
            </a:duotone>
            <a:extLst>
              <a:ext uri="{BEBA8EAE-BF5A-486C-A8C5-ECC9F3942E4B}">
                <a14:imgProps xmlns:a14="http://schemas.microsoft.com/office/drawing/2010/main">
                  <a14:imgLayer r:embed="rId18">
                    <a14:imgEffect>
                      <a14:saturation sat="400000"/>
                    </a14:imgEffect>
                    <a14:imgEffect>
                      <a14:brightnessContrast bright="100000"/>
                    </a14:imgEffect>
                  </a14:imgLayer>
                </a14:imgProps>
              </a:ext>
            </a:extLst>
          </a:blip>
          <a:srcRect l="19250" r="21985" b="21255"/>
          <a:stretch/>
        </p:blipFill>
        <p:spPr>
          <a:xfrm>
            <a:off x="9535933" y="5610060"/>
            <a:ext cx="192675" cy="317761"/>
          </a:xfrm>
          <a:prstGeom prst="rect">
            <a:avLst/>
          </a:prstGeom>
        </p:spPr>
      </p:pic>
      <p:sp>
        <p:nvSpPr>
          <p:cNvPr id="36" name="Pentagon 35"/>
          <p:cNvSpPr/>
          <p:nvPr/>
        </p:nvSpPr>
        <p:spPr>
          <a:xfrm rot="5400000">
            <a:off x="9342120" y="59860"/>
            <a:ext cx="552955" cy="489313"/>
          </a:xfrm>
          <a:prstGeom prst="homePlate">
            <a:avLst>
              <a:gd name="adj" fmla="val 192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37" name="Rectangle 36"/>
          <p:cNvSpPr/>
          <p:nvPr/>
        </p:nvSpPr>
        <p:spPr>
          <a:xfrm>
            <a:off x="9335551" y="-6595"/>
            <a:ext cx="572650" cy="492699"/>
          </a:xfrm>
          <a:prstGeom prst="rect">
            <a:avLst/>
          </a:prstGeom>
        </p:spPr>
        <p:txBody>
          <a:bodyPr wrap="square">
            <a:spAutoFit/>
          </a:bodyPr>
          <a:lstStyle/>
          <a:p>
            <a:pPr algn="ctr"/>
            <a:r>
              <a:rPr lang="en-GB" sz="813" b="1" i="0" dirty="0">
                <a:solidFill>
                  <a:srgbClr val="0B5196"/>
                </a:solidFill>
                <a:latin typeface="+mn-lt"/>
              </a:rPr>
              <a:t>EVERY CHILD A READER</a:t>
            </a:r>
          </a:p>
          <a:p>
            <a:pPr algn="ctr"/>
            <a:endParaRPr lang="en-GB" sz="163" b="0" i="1" dirty="0">
              <a:solidFill>
                <a:srgbClr val="002060"/>
              </a:solidFill>
              <a:latin typeface="+mn-lt"/>
            </a:endParaRPr>
          </a:p>
        </p:txBody>
      </p:sp>
      <p:pic>
        <p:nvPicPr>
          <p:cNvPr id="23" name="Picture 22"/>
          <p:cNvPicPr>
            <a:picLocks noChangeAspect="1"/>
          </p:cNvPicPr>
          <p:nvPr/>
        </p:nvPicPr>
        <p:blipFill rotWithShape="1">
          <a:blip r:embed="rId19"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24" name="Text Placeholder 4"/>
          <p:cNvSpPr>
            <a:spLocks noGrp="1"/>
          </p:cNvSpPr>
          <p:nvPr>
            <p:ph type="body" sz="quarter" idx="10"/>
          </p:nvPr>
        </p:nvSpPr>
        <p:spPr>
          <a:xfrm>
            <a:off x="221039" y="304516"/>
            <a:ext cx="8893473" cy="750661"/>
          </a:xfrm>
          <a:prstGeom prst="rect">
            <a:avLst/>
          </a:prstGeom>
        </p:spPr>
        <p:txBody>
          <a:bodyPr/>
          <a:lstStyle>
            <a:lvl1pPr marL="0" indent="0">
              <a:buNone/>
              <a:defRPr sz="2925"/>
            </a:lvl1pPr>
          </a:lstStyle>
          <a:p>
            <a:pPr lvl="0"/>
            <a:r>
              <a:rPr lang="en-US"/>
              <a:t>Edit Master text styles</a:t>
            </a:r>
          </a:p>
        </p:txBody>
      </p:sp>
      <p:sp>
        <p:nvSpPr>
          <p:cNvPr id="25" name="Content Placeholder 6"/>
          <p:cNvSpPr>
            <a:spLocks noGrp="1"/>
          </p:cNvSpPr>
          <p:nvPr>
            <p:ph sz="quarter" idx="11"/>
          </p:nvPr>
        </p:nvSpPr>
        <p:spPr>
          <a:xfrm>
            <a:off x="233462" y="1377950"/>
            <a:ext cx="8893472"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40508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LT Practise">
    <p:spTree>
      <p:nvGrpSpPr>
        <p:cNvPr id="1" name=""/>
        <p:cNvGrpSpPr/>
        <p:nvPr/>
      </p:nvGrpSpPr>
      <p:grpSpPr>
        <a:xfrm>
          <a:off x="0" y="0"/>
          <a:ext cx="0" cy="0"/>
          <a:chOff x="0" y="0"/>
          <a:chExt cx="0" cy="0"/>
        </a:xfrm>
      </p:grpSpPr>
      <p:sp>
        <p:nvSpPr>
          <p:cNvPr id="10" name="Rectangle 9"/>
          <p:cNvSpPr/>
          <p:nvPr/>
        </p:nvSpPr>
        <p:spPr>
          <a:xfrm>
            <a:off x="1" y="6381936"/>
            <a:ext cx="9901644"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11" name="Pentagon 10"/>
          <p:cNvSpPr/>
          <p:nvPr/>
        </p:nvSpPr>
        <p:spPr>
          <a:xfrm>
            <a:off x="91090" y="6444943"/>
            <a:ext cx="2281500" cy="358139"/>
          </a:xfrm>
          <a:prstGeom prst="homePlate">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RETRIEVE</a:t>
            </a:r>
            <a:endParaRPr lang="en-GB" sz="1300" b="0" dirty="0">
              <a:solidFill>
                <a:schemeClr val="bg1"/>
              </a:solidFill>
            </a:endParaRPr>
          </a:p>
        </p:txBody>
      </p:sp>
      <p:sp>
        <p:nvSpPr>
          <p:cNvPr id="12" name="Chevron 11"/>
          <p:cNvSpPr/>
          <p:nvPr/>
        </p:nvSpPr>
        <p:spPr>
          <a:xfrm>
            <a:off x="2324043"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INSTRUCT</a:t>
            </a:r>
          </a:p>
        </p:txBody>
      </p:sp>
      <p:sp>
        <p:nvSpPr>
          <p:cNvPr id="13" name="Chevron 12"/>
          <p:cNvSpPr/>
          <p:nvPr/>
        </p:nvSpPr>
        <p:spPr>
          <a:xfrm>
            <a:off x="4550401" y="6444943"/>
            <a:ext cx="2281500" cy="358139"/>
          </a:xfrm>
          <a:prstGeom prst="chevron">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PRACTISE</a:t>
            </a:r>
            <a:endParaRPr lang="en-GB" sz="1300" b="1" dirty="0">
              <a:solidFill>
                <a:srgbClr val="0B5196"/>
              </a:solidFill>
            </a:endParaRPr>
          </a:p>
        </p:txBody>
      </p:sp>
      <p:sp>
        <p:nvSpPr>
          <p:cNvPr id="14" name="Chevron 13"/>
          <p:cNvSpPr/>
          <p:nvPr/>
        </p:nvSpPr>
        <p:spPr>
          <a:xfrm>
            <a:off x="6773432"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pic>
        <p:nvPicPr>
          <p:cNvPr id="23" name="Picture 22"/>
          <p:cNvPicPr>
            <a:picLocks noChangeAspect="1"/>
          </p:cNvPicPr>
          <p:nvPr/>
        </p:nvPicPr>
        <p:blipFill rotWithShape="1">
          <a:blip r:embed="rId2"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8" name="Text Placeholder 4"/>
          <p:cNvSpPr>
            <a:spLocks noGrp="1"/>
          </p:cNvSpPr>
          <p:nvPr>
            <p:ph type="body" sz="quarter" idx="10"/>
          </p:nvPr>
        </p:nvSpPr>
        <p:spPr>
          <a:xfrm>
            <a:off x="221039" y="304516"/>
            <a:ext cx="9446740" cy="750661"/>
          </a:xfrm>
          <a:prstGeom prst="rect">
            <a:avLst/>
          </a:prstGeom>
        </p:spPr>
        <p:txBody>
          <a:bodyPr/>
          <a:lstStyle>
            <a:lvl1pPr marL="0" indent="0">
              <a:buNone/>
              <a:defRPr sz="2925"/>
            </a:lvl1pPr>
          </a:lstStyle>
          <a:p>
            <a:pPr lvl="0"/>
            <a:r>
              <a:rPr lang="en-US"/>
              <a:t>Edit Master text styles</a:t>
            </a:r>
          </a:p>
        </p:txBody>
      </p:sp>
      <p:sp>
        <p:nvSpPr>
          <p:cNvPr id="9" name="Content Placeholder 6"/>
          <p:cNvSpPr>
            <a:spLocks noGrp="1"/>
          </p:cNvSpPr>
          <p:nvPr>
            <p:ph sz="quarter" idx="11"/>
          </p:nvPr>
        </p:nvSpPr>
        <p:spPr>
          <a:xfrm>
            <a:off x="233462" y="1377950"/>
            <a:ext cx="9446739"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37064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ALT Practise - Ruler">
    <p:spTree>
      <p:nvGrpSpPr>
        <p:cNvPr id="1" name=""/>
        <p:cNvGrpSpPr/>
        <p:nvPr/>
      </p:nvGrpSpPr>
      <p:grpSpPr>
        <a:xfrm>
          <a:off x="0" y="0"/>
          <a:ext cx="0" cy="0"/>
          <a:chOff x="0" y="0"/>
          <a:chExt cx="0" cy="0"/>
        </a:xfrm>
      </p:grpSpPr>
      <p:sp>
        <p:nvSpPr>
          <p:cNvPr id="10" name="Rectangle 9"/>
          <p:cNvSpPr/>
          <p:nvPr/>
        </p:nvSpPr>
        <p:spPr>
          <a:xfrm>
            <a:off x="1" y="6381936"/>
            <a:ext cx="9901644"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11" name="Pentagon 10"/>
          <p:cNvSpPr/>
          <p:nvPr/>
        </p:nvSpPr>
        <p:spPr>
          <a:xfrm>
            <a:off x="91090" y="6444943"/>
            <a:ext cx="2281500" cy="358139"/>
          </a:xfrm>
          <a:prstGeom prst="homePlate">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RETRIEVE</a:t>
            </a:r>
            <a:endParaRPr lang="en-GB" sz="1300" b="0" dirty="0">
              <a:solidFill>
                <a:schemeClr val="bg1"/>
              </a:solidFill>
            </a:endParaRPr>
          </a:p>
        </p:txBody>
      </p:sp>
      <p:sp>
        <p:nvSpPr>
          <p:cNvPr id="12" name="Chevron 11"/>
          <p:cNvSpPr/>
          <p:nvPr/>
        </p:nvSpPr>
        <p:spPr>
          <a:xfrm>
            <a:off x="2324043"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INSTRUCT</a:t>
            </a:r>
          </a:p>
        </p:txBody>
      </p:sp>
      <p:sp>
        <p:nvSpPr>
          <p:cNvPr id="13" name="Chevron 12"/>
          <p:cNvSpPr/>
          <p:nvPr/>
        </p:nvSpPr>
        <p:spPr>
          <a:xfrm>
            <a:off x="4550401" y="6444943"/>
            <a:ext cx="2281500" cy="358139"/>
          </a:xfrm>
          <a:prstGeom prst="chevron">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PRACTISE</a:t>
            </a:r>
            <a:endParaRPr lang="en-GB" sz="1300" b="1" dirty="0">
              <a:solidFill>
                <a:srgbClr val="0B5196"/>
              </a:solidFill>
            </a:endParaRPr>
          </a:p>
        </p:txBody>
      </p:sp>
      <p:sp>
        <p:nvSpPr>
          <p:cNvPr id="14" name="Chevron 13"/>
          <p:cNvSpPr/>
          <p:nvPr/>
        </p:nvSpPr>
        <p:spPr>
          <a:xfrm>
            <a:off x="6773432"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sp>
        <p:nvSpPr>
          <p:cNvPr id="15" name="Rectangle 14"/>
          <p:cNvSpPr/>
          <p:nvPr/>
        </p:nvSpPr>
        <p:spPr>
          <a:xfrm>
            <a:off x="9335551" y="-12902"/>
            <a:ext cx="566093" cy="6394837"/>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latin typeface="+mn-lt"/>
            </a:endParaRPr>
          </a:p>
        </p:txBody>
      </p:sp>
      <p:graphicFrame>
        <p:nvGraphicFramePr>
          <p:cNvPr id="16" name="Table 15"/>
          <p:cNvGraphicFramePr>
            <a:graphicFrameLocks noGrp="1"/>
          </p:cNvGraphicFramePr>
          <p:nvPr>
            <p:extLst>
              <p:ext uri="{D42A27DB-BD31-4B8C-83A1-F6EECF244321}">
                <p14:modId xmlns:p14="http://schemas.microsoft.com/office/powerpoint/2010/main" val="824284259"/>
              </p:ext>
            </p:extLst>
          </p:nvPr>
        </p:nvGraphicFramePr>
        <p:xfrm>
          <a:off x="9392111" y="529722"/>
          <a:ext cx="497378" cy="5581320"/>
        </p:xfrm>
        <a:graphic>
          <a:graphicData uri="http://schemas.openxmlformats.org/drawingml/2006/table">
            <a:tbl>
              <a:tblPr firstRow="1" bandRow="1">
                <a:tableStyleId>{5C22544A-7EE6-4342-B048-85BDC9FD1C3A}</a:tableStyleId>
              </a:tblPr>
              <a:tblGrid>
                <a:gridCol w="497378">
                  <a:extLst>
                    <a:ext uri="{9D8B030D-6E8A-4147-A177-3AD203B41FA5}">
                      <a16:colId xmlns:a16="http://schemas.microsoft.com/office/drawing/2014/main" val="1173439250"/>
                    </a:ext>
                  </a:extLst>
                </a:gridCol>
              </a:tblGrid>
              <a:tr h="670794">
                <a:tc>
                  <a:txBody>
                    <a:bodyPr/>
                    <a:lstStyle/>
                    <a:p>
                      <a:pPr algn="ctr"/>
                      <a:r>
                        <a:rPr lang="en-GB" sz="800" b="1" dirty="0">
                          <a:solidFill>
                            <a:schemeClr val="bg1"/>
                          </a:solidFill>
                          <a:latin typeface="Lato" panose="020F0502020204030203" pitchFamily="34" charset="0"/>
                        </a:rPr>
                        <a:t>RETRIEVE</a:t>
                      </a:r>
                      <a:r>
                        <a:rPr lang="en-GB" sz="600" b="1" dirty="0">
                          <a:solidFill>
                            <a:schemeClr val="bg1"/>
                          </a:solidFill>
                          <a:latin typeface="Lato" panose="020F0502020204030203" pitchFamily="34" charset="0"/>
                        </a:rPr>
                        <a:t> </a:t>
                      </a:r>
                    </a:p>
                  </a:txBody>
                  <a:tcPr marL="0" marR="0" marT="0"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8570316"/>
                  </a:ext>
                </a:extLst>
              </a:tr>
              <a:tr h="670794">
                <a:tc>
                  <a:txBody>
                    <a:bodyPr/>
                    <a:lstStyle/>
                    <a:p>
                      <a:pPr algn="ctr"/>
                      <a:r>
                        <a:rPr lang="en-GB" sz="800" b="1" dirty="0">
                          <a:solidFill>
                            <a:schemeClr val="bg1"/>
                          </a:solidFill>
                          <a:latin typeface="Lato" panose="020F0502020204030203" pitchFamily="34" charset="0"/>
                        </a:rPr>
                        <a:t>DECODE</a:t>
                      </a:r>
                      <a:r>
                        <a:rPr lang="en-GB" sz="600" b="1"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9255851"/>
                  </a:ext>
                </a:extLst>
              </a:tr>
              <a:tr h="804952">
                <a:tc>
                  <a:txBody>
                    <a:bodyPr/>
                    <a:lstStyle/>
                    <a:p>
                      <a:pPr algn="ctr"/>
                      <a:r>
                        <a:rPr lang="en-GB" sz="800" b="1" dirty="0">
                          <a:solidFill>
                            <a:schemeClr val="bg1"/>
                          </a:solidFill>
                          <a:effectLst/>
                          <a:latin typeface="Lato" panose="020F0502020204030203" pitchFamily="34" charset="0"/>
                        </a:rPr>
                        <a:t>CONNECT</a:t>
                      </a:r>
                      <a:r>
                        <a:rPr lang="en-GB" sz="600" b="0"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0917632"/>
                  </a:ext>
                </a:extLst>
              </a:tr>
              <a:tr h="675292">
                <a:tc>
                  <a:txBody>
                    <a:bodyPr/>
                    <a:lstStyle/>
                    <a:p>
                      <a:pPr algn="ctr"/>
                      <a:r>
                        <a:rPr lang="en-GB" sz="800" b="1" dirty="0">
                          <a:solidFill>
                            <a:schemeClr val="bg1"/>
                          </a:solidFill>
                          <a:latin typeface="Lato" panose="020F0502020204030203" pitchFamily="34" charset="0"/>
                        </a:rPr>
                        <a:t>VISUALISE</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9845"/>
                  </a:ext>
                </a:extLst>
              </a:tr>
              <a:tr h="670794">
                <a:tc>
                  <a:txBody>
                    <a:bodyPr/>
                    <a:lstStyle/>
                    <a:p>
                      <a:pPr algn="ctr"/>
                      <a:r>
                        <a:rPr lang="en-GB" sz="800" b="1" dirty="0">
                          <a:solidFill>
                            <a:schemeClr val="bg1"/>
                          </a:solidFill>
                          <a:latin typeface="Lato" panose="020F0502020204030203" pitchFamily="34" charset="0"/>
                        </a:rPr>
                        <a:t>SUMMARISE</a:t>
                      </a:r>
                      <a:r>
                        <a:rPr lang="en-GB" sz="600" b="0"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1290061"/>
                  </a:ext>
                </a:extLst>
              </a:tr>
              <a:tr h="670794">
                <a:tc>
                  <a:txBody>
                    <a:bodyPr/>
                    <a:lstStyle/>
                    <a:p>
                      <a:pPr algn="ctr"/>
                      <a:r>
                        <a:rPr lang="en-GB" sz="800" b="1" dirty="0">
                          <a:solidFill>
                            <a:schemeClr val="bg1"/>
                          </a:solidFill>
                          <a:latin typeface="Lato" panose="020F0502020204030203" pitchFamily="34" charset="0"/>
                        </a:rPr>
                        <a:t>INFER</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6069001"/>
                  </a:ext>
                </a:extLst>
              </a:tr>
              <a:tr h="747106">
                <a:tc>
                  <a:txBody>
                    <a:bodyPr/>
                    <a:lstStyle/>
                    <a:p>
                      <a:pPr algn="ctr"/>
                      <a:r>
                        <a:rPr lang="en-GB" sz="800" b="1" dirty="0">
                          <a:solidFill>
                            <a:schemeClr val="bg1"/>
                          </a:solidFill>
                          <a:latin typeface="Lato" panose="020F0502020204030203" pitchFamily="34" charset="0"/>
                        </a:rPr>
                        <a:t>PREDICT</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4082905"/>
                  </a:ext>
                </a:extLst>
              </a:tr>
              <a:tr h="670794">
                <a:tc>
                  <a:txBody>
                    <a:bodyPr/>
                    <a:lstStyle/>
                    <a:p>
                      <a:pPr algn="ctr"/>
                      <a:r>
                        <a:rPr lang="en-GB" sz="800" b="1" dirty="0">
                          <a:solidFill>
                            <a:schemeClr val="bg1"/>
                          </a:solidFill>
                          <a:latin typeface="Lato" panose="020F0502020204030203" pitchFamily="34" charset="0"/>
                        </a:rPr>
                        <a:t>EXAMINE</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42804185"/>
                  </a:ext>
                </a:extLst>
              </a:tr>
            </a:tbl>
          </a:graphicData>
        </a:graphic>
      </p:graphicFrame>
      <p:grpSp>
        <p:nvGrpSpPr>
          <p:cNvPr id="18" name="Group 17"/>
          <p:cNvGrpSpPr/>
          <p:nvPr/>
        </p:nvGrpSpPr>
        <p:grpSpPr>
          <a:xfrm>
            <a:off x="9449312" y="2865412"/>
            <a:ext cx="313716" cy="318172"/>
            <a:chOff x="3206569" y="2423806"/>
            <a:chExt cx="752955" cy="707366"/>
          </a:xfrm>
        </p:grpSpPr>
        <p:pic>
          <p:nvPicPr>
            <p:cNvPr id="19" name="Picture 2" descr="Image result for imagine icon"/>
            <p:cNvPicPr>
              <a:picLocks noChangeAspect="1" noChangeArrowheads="1"/>
            </p:cNvPicPr>
            <p:nvPr/>
          </p:nvPicPr>
          <p:blipFill>
            <a:blip r:embed="rId2" cstate="print">
              <a:duotone>
                <a:schemeClr val="bg2">
                  <a:shade val="45000"/>
                  <a:satMod val="135000"/>
                </a:schemeClr>
                <a:prstClr val="white"/>
              </a:duotone>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3206569" y="2423806"/>
              <a:ext cx="752955" cy="707366"/>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Image result for picture icon"/>
            <p:cNvPicPr>
              <a:picLocks noChangeAspect="1" noChangeArrowheads="1"/>
            </p:cNvPicPr>
            <p:nvPr/>
          </p:nvPicPr>
          <p:blipFill>
            <a:blip r:embed="rId4" cstate="print">
              <a:duotone>
                <a:schemeClr val="bg2">
                  <a:shade val="45000"/>
                  <a:satMod val="135000"/>
                </a:schemeClr>
                <a:prstClr val="white"/>
              </a:duotone>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rot="21375469">
              <a:off x="3330060" y="2576503"/>
              <a:ext cx="178047" cy="157846"/>
            </a:xfrm>
            <a:prstGeom prst="rect">
              <a:avLst/>
            </a:prstGeom>
            <a:noFill/>
            <a:extLst>
              <a:ext uri="{909E8E84-426E-40DD-AFC4-6F175D3DCCD1}">
                <a14:hiddenFill xmlns:a14="http://schemas.microsoft.com/office/drawing/2010/main">
                  <a:solidFill>
                    <a:srgbClr val="FFFFFF"/>
                  </a:solidFill>
                </a14:hiddenFill>
              </a:ext>
            </a:extLst>
          </p:spPr>
        </p:pic>
      </p:grpSp>
      <p:pic>
        <p:nvPicPr>
          <p:cNvPr id="21" name="Picture 20"/>
          <p:cNvPicPr>
            <a:picLocks noChangeAspect="1"/>
          </p:cNvPicPr>
          <p:nvPr/>
        </p:nvPicPr>
        <p:blipFill>
          <a:blip r:embed="rId6" cstate="print">
            <a:duotone>
              <a:schemeClr val="bg2">
                <a:shade val="45000"/>
                <a:satMod val="135000"/>
              </a:schemeClr>
              <a:prstClr val="white"/>
            </a:duotone>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526699" y="4247201"/>
            <a:ext cx="217280" cy="314182"/>
          </a:xfrm>
          <a:prstGeom prst="rect">
            <a:avLst/>
          </a:prstGeom>
        </p:spPr>
      </p:pic>
      <p:pic>
        <p:nvPicPr>
          <p:cNvPr id="22" name="Picture 4" descr="Image result for writing list icon"/>
          <p:cNvPicPr>
            <a:picLocks noChangeAspect="1" noChangeArrowheads="1"/>
          </p:cNvPicPr>
          <p:nvPr/>
        </p:nvPicPr>
        <p:blipFill>
          <a:blip r:embed="rId8" cstate="print">
            <a:duotone>
              <a:schemeClr val="bg2">
                <a:shade val="45000"/>
                <a:satMod val="135000"/>
              </a:schemeClr>
              <a:prstClr val="white"/>
            </a:duotone>
            <a:extLst>
              <a:ext uri="{BEBA8EAE-BF5A-486C-A8C5-ECC9F3942E4B}">
                <a14:imgProps xmlns:a14="http://schemas.microsoft.com/office/drawing/2010/main">
                  <a14:imgLayer r:embed="rId9">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9539958" y="3561335"/>
            <a:ext cx="168156" cy="29102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p:cNvPicPr>
            <a:picLocks noChangeAspect="1"/>
          </p:cNvPicPr>
          <p:nvPr/>
        </p:nvPicPr>
        <p:blipFill>
          <a:blip r:embed="rId10" cstate="print">
            <a:duotone>
              <a:schemeClr val="bg2">
                <a:shade val="45000"/>
                <a:satMod val="135000"/>
              </a:schemeClr>
              <a:prstClr val="white"/>
            </a:duotone>
            <a:extLst>
              <a:ext uri="{BEBA8EAE-BF5A-486C-A8C5-ECC9F3942E4B}">
                <a14:imgProps xmlns:a14="http://schemas.microsoft.com/office/drawing/2010/main">
                  <a14:imgLayer r:embed="rId11">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462530" y="2166177"/>
            <a:ext cx="306975" cy="361612"/>
          </a:xfrm>
          <a:prstGeom prst="rect">
            <a:avLst/>
          </a:prstGeom>
        </p:spPr>
      </p:pic>
      <p:pic>
        <p:nvPicPr>
          <p:cNvPr id="32" name="Picture 31"/>
          <p:cNvPicPr>
            <a:picLocks noChangeAspect="1"/>
          </p:cNvPicPr>
          <p:nvPr/>
        </p:nvPicPr>
        <p:blipFill rotWithShape="1">
          <a:blip r:embed="rId12">
            <a:duotone>
              <a:schemeClr val="bg2">
                <a:shade val="45000"/>
                <a:satMod val="135000"/>
              </a:schemeClr>
              <a:prstClr val="white"/>
            </a:duotone>
            <a:extLst>
              <a:ext uri="{BEBA8EAE-BF5A-486C-A8C5-ECC9F3942E4B}">
                <a14:imgProps xmlns:a14="http://schemas.microsoft.com/office/drawing/2010/main">
                  <a14:imgLayer r:embed="rId13">
                    <a14:imgEffect>
                      <a14:brightnessContrast bright="100000"/>
                    </a14:imgEffect>
                  </a14:imgLayer>
                </a14:imgProps>
              </a:ext>
            </a:extLst>
          </a:blip>
          <a:srcRect r="5491" b="17816"/>
          <a:stretch/>
        </p:blipFill>
        <p:spPr>
          <a:xfrm>
            <a:off x="9445347" y="1378198"/>
            <a:ext cx="338176" cy="361939"/>
          </a:xfrm>
          <a:prstGeom prst="rect">
            <a:avLst/>
          </a:prstGeom>
        </p:spPr>
      </p:pic>
      <p:pic>
        <p:nvPicPr>
          <p:cNvPr id="33" name="Picture 32"/>
          <p:cNvPicPr>
            <a:picLocks noChangeAspect="1"/>
          </p:cNvPicPr>
          <p:nvPr/>
        </p:nvPicPr>
        <p:blipFill rotWithShape="1">
          <a:blip r:embed="rId14">
            <a:duotone>
              <a:schemeClr val="bg2">
                <a:shade val="45000"/>
                <a:satMod val="135000"/>
              </a:schemeClr>
              <a:prstClr val="white"/>
            </a:duotone>
            <a:extLst>
              <a:ext uri="{BEBA8EAE-BF5A-486C-A8C5-ECC9F3942E4B}">
                <a14:imgProps xmlns:a14="http://schemas.microsoft.com/office/drawing/2010/main">
                  <a14:imgLayer r:embed="rId15">
                    <a14:imgEffect>
                      <a14:brightnessContrast bright="100000"/>
                    </a14:imgEffect>
                  </a14:imgLayer>
                </a14:imgProps>
              </a:ext>
            </a:extLst>
          </a:blip>
          <a:srcRect b="19186"/>
          <a:stretch/>
        </p:blipFill>
        <p:spPr>
          <a:xfrm>
            <a:off x="9450211" y="733844"/>
            <a:ext cx="323065" cy="321332"/>
          </a:xfrm>
          <a:prstGeom prst="rect">
            <a:avLst/>
          </a:prstGeom>
        </p:spPr>
      </p:pic>
      <p:pic>
        <p:nvPicPr>
          <p:cNvPr id="34" name="Picture 33"/>
          <p:cNvPicPr>
            <a:picLocks noChangeAspect="1"/>
          </p:cNvPicPr>
          <p:nvPr/>
        </p:nvPicPr>
        <p:blipFill rotWithShape="1">
          <a:blip r:embed="rId16">
            <a:duotone>
              <a:schemeClr val="bg2">
                <a:shade val="45000"/>
                <a:satMod val="135000"/>
              </a:schemeClr>
              <a:prstClr val="white"/>
            </a:duotone>
            <a:extLst>
              <a:ext uri="{BEBA8EAE-BF5A-486C-A8C5-ECC9F3942E4B}">
                <a14:imgProps xmlns:a14="http://schemas.microsoft.com/office/drawing/2010/main">
                  <a14:imgLayer r:embed="rId17">
                    <a14:imgEffect>
                      <a14:brightnessContrast bright="100000"/>
                    </a14:imgEffect>
                  </a14:imgLayer>
                </a14:imgProps>
              </a:ext>
            </a:extLst>
          </a:blip>
          <a:srcRect l="9752" t="14781" r="9444" b="31513"/>
          <a:stretch/>
        </p:blipFill>
        <p:spPr>
          <a:xfrm>
            <a:off x="9462529" y="5004136"/>
            <a:ext cx="320000" cy="291102"/>
          </a:xfrm>
          <a:prstGeom prst="rect">
            <a:avLst/>
          </a:prstGeom>
        </p:spPr>
      </p:pic>
      <p:pic>
        <p:nvPicPr>
          <p:cNvPr id="35" name="Picture 34"/>
          <p:cNvPicPr>
            <a:picLocks noChangeAspect="1"/>
          </p:cNvPicPr>
          <p:nvPr/>
        </p:nvPicPr>
        <p:blipFill rotWithShape="1">
          <a:blip r:embed="rId18">
            <a:duotone>
              <a:schemeClr val="bg2">
                <a:shade val="45000"/>
                <a:satMod val="135000"/>
              </a:schemeClr>
              <a:prstClr val="white"/>
            </a:duotone>
            <a:extLst>
              <a:ext uri="{BEBA8EAE-BF5A-486C-A8C5-ECC9F3942E4B}">
                <a14:imgProps xmlns:a14="http://schemas.microsoft.com/office/drawing/2010/main">
                  <a14:imgLayer r:embed="rId19">
                    <a14:imgEffect>
                      <a14:saturation sat="400000"/>
                    </a14:imgEffect>
                    <a14:imgEffect>
                      <a14:brightnessContrast bright="100000"/>
                    </a14:imgEffect>
                  </a14:imgLayer>
                </a14:imgProps>
              </a:ext>
            </a:extLst>
          </a:blip>
          <a:srcRect l="19250" r="21985" b="21255"/>
          <a:stretch/>
        </p:blipFill>
        <p:spPr>
          <a:xfrm>
            <a:off x="9535933" y="5610060"/>
            <a:ext cx="192675" cy="317761"/>
          </a:xfrm>
          <a:prstGeom prst="rect">
            <a:avLst/>
          </a:prstGeom>
        </p:spPr>
      </p:pic>
      <p:sp>
        <p:nvSpPr>
          <p:cNvPr id="36" name="Pentagon 35"/>
          <p:cNvSpPr/>
          <p:nvPr/>
        </p:nvSpPr>
        <p:spPr>
          <a:xfrm rot="5400000">
            <a:off x="9342120" y="59860"/>
            <a:ext cx="552955" cy="489313"/>
          </a:xfrm>
          <a:prstGeom prst="homePlate">
            <a:avLst>
              <a:gd name="adj" fmla="val 192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37" name="Rectangle 36"/>
          <p:cNvSpPr/>
          <p:nvPr/>
        </p:nvSpPr>
        <p:spPr>
          <a:xfrm>
            <a:off x="9335551" y="-6595"/>
            <a:ext cx="572650" cy="492699"/>
          </a:xfrm>
          <a:prstGeom prst="rect">
            <a:avLst/>
          </a:prstGeom>
        </p:spPr>
        <p:txBody>
          <a:bodyPr wrap="square">
            <a:spAutoFit/>
          </a:bodyPr>
          <a:lstStyle/>
          <a:p>
            <a:pPr algn="ctr"/>
            <a:r>
              <a:rPr lang="en-GB" sz="813" b="1" i="0" dirty="0">
                <a:solidFill>
                  <a:srgbClr val="0B5196"/>
                </a:solidFill>
                <a:latin typeface="+mn-lt"/>
              </a:rPr>
              <a:t>EVERY CHILD A READER</a:t>
            </a:r>
          </a:p>
          <a:p>
            <a:pPr algn="ctr"/>
            <a:endParaRPr lang="en-GB" sz="163" b="0" i="1" dirty="0">
              <a:solidFill>
                <a:srgbClr val="002060"/>
              </a:solidFill>
              <a:latin typeface="+mn-lt"/>
            </a:endParaRPr>
          </a:p>
        </p:txBody>
      </p:sp>
      <p:pic>
        <p:nvPicPr>
          <p:cNvPr id="23" name="Picture 22"/>
          <p:cNvPicPr>
            <a:picLocks noChangeAspect="1"/>
          </p:cNvPicPr>
          <p:nvPr/>
        </p:nvPicPr>
        <p:blipFill rotWithShape="1">
          <a:blip r:embed="rId20"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24" name="Text Placeholder 4"/>
          <p:cNvSpPr>
            <a:spLocks noGrp="1"/>
          </p:cNvSpPr>
          <p:nvPr>
            <p:ph type="body" sz="quarter" idx="10"/>
          </p:nvPr>
        </p:nvSpPr>
        <p:spPr>
          <a:xfrm>
            <a:off x="221039" y="304516"/>
            <a:ext cx="8893473" cy="750661"/>
          </a:xfrm>
          <a:prstGeom prst="rect">
            <a:avLst/>
          </a:prstGeom>
        </p:spPr>
        <p:txBody>
          <a:bodyPr/>
          <a:lstStyle>
            <a:lvl1pPr marL="0" indent="0">
              <a:buNone/>
              <a:defRPr sz="2925"/>
            </a:lvl1pPr>
          </a:lstStyle>
          <a:p>
            <a:pPr lvl="0"/>
            <a:r>
              <a:rPr lang="en-US"/>
              <a:t>Edit Master text styles</a:t>
            </a:r>
          </a:p>
        </p:txBody>
      </p:sp>
      <p:sp>
        <p:nvSpPr>
          <p:cNvPr id="25" name="Content Placeholder 6"/>
          <p:cNvSpPr>
            <a:spLocks noGrp="1"/>
          </p:cNvSpPr>
          <p:nvPr>
            <p:ph sz="quarter" idx="11"/>
          </p:nvPr>
        </p:nvSpPr>
        <p:spPr>
          <a:xfrm>
            <a:off x="233462" y="1377950"/>
            <a:ext cx="8893472"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102657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ALT Secure">
    <p:spTree>
      <p:nvGrpSpPr>
        <p:cNvPr id="1" name=""/>
        <p:cNvGrpSpPr/>
        <p:nvPr/>
      </p:nvGrpSpPr>
      <p:grpSpPr>
        <a:xfrm>
          <a:off x="0" y="0"/>
          <a:ext cx="0" cy="0"/>
          <a:chOff x="0" y="0"/>
          <a:chExt cx="0" cy="0"/>
        </a:xfrm>
      </p:grpSpPr>
      <p:sp>
        <p:nvSpPr>
          <p:cNvPr id="10" name="Rectangle 9"/>
          <p:cNvSpPr/>
          <p:nvPr/>
        </p:nvSpPr>
        <p:spPr>
          <a:xfrm>
            <a:off x="1" y="6381936"/>
            <a:ext cx="9901644"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11" name="Pentagon 10"/>
          <p:cNvSpPr/>
          <p:nvPr/>
        </p:nvSpPr>
        <p:spPr>
          <a:xfrm>
            <a:off x="91090" y="6444943"/>
            <a:ext cx="2281500" cy="358139"/>
          </a:xfrm>
          <a:prstGeom prst="homePlate">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RETRIEVE</a:t>
            </a:r>
            <a:endParaRPr lang="en-GB" sz="1300" b="0" dirty="0">
              <a:solidFill>
                <a:schemeClr val="bg1"/>
              </a:solidFill>
            </a:endParaRPr>
          </a:p>
        </p:txBody>
      </p:sp>
      <p:sp>
        <p:nvSpPr>
          <p:cNvPr id="12" name="Chevron 11"/>
          <p:cNvSpPr/>
          <p:nvPr/>
        </p:nvSpPr>
        <p:spPr>
          <a:xfrm>
            <a:off x="2324043"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INSTRUCT</a:t>
            </a:r>
          </a:p>
        </p:txBody>
      </p:sp>
      <p:sp>
        <p:nvSpPr>
          <p:cNvPr id="13" name="Chevron 12"/>
          <p:cNvSpPr/>
          <p:nvPr/>
        </p:nvSpPr>
        <p:spPr>
          <a:xfrm>
            <a:off x="4550401"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PRACTISE</a:t>
            </a:r>
            <a:endParaRPr lang="en-GB" sz="1300" b="0" dirty="0">
              <a:solidFill>
                <a:schemeClr val="bg1"/>
              </a:solidFill>
            </a:endParaRPr>
          </a:p>
        </p:txBody>
      </p:sp>
      <p:sp>
        <p:nvSpPr>
          <p:cNvPr id="14" name="Chevron 13"/>
          <p:cNvSpPr/>
          <p:nvPr/>
        </p:nvSpPr>
        <p:spPr>
          <a:xfrm>
            <a:off x="6773432" y="6444943"/>
            <a:ext cx="2281500" cy="358139"/>
          </a:xfrm>
          <a:prstGeom prst="chevron">
            <a:avLst/>
          </a:prstGeom>
          <a:solidFill>
            <a:srgbClr val="FFFFFF"/>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SECURE</a:t>
            </a:r>
            <a:endParaRPr lang="en-GB" sz="1300" b="1" dirty="0">
              <a:solidFill>
                <a:srgbClr val="0B5196"/>
              </a:solidFill>
            </a:endParaRPr>
          </a:p>
        </p:txBody>
      </p:sp>
      <p:pic>
        <p:nvPicPr>
          <p:cNvPr id="22" name="Picture 21"/>
          <p:cNvPicPr>
            <a:picLocks noChangeAspect="1"/>
          </p:cNvPicPr>
          <p:nvPr/>
        </p:nvPicPr>
        <p:blipFill rotWithShape="1">
          <a:blip r:embed="rId2"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8" name="Text Placeholder 4"/>
          <p:cNvSpPr>
            <a:spLocks noGrp="1"/>
          </p:cNvSpPr>
          <p:nvPr>
            <p:ph type="body" sz="quarter" idx="10"/>
          </p:nvPr>
        </p:nvSpPr>
        <p:spPr>
          <a:xfrm>
            <a:off x="221039" y="304516"/>
            <a:ext cx="9446740" cy="750661"/>
          </a:xfrm>
          <a:prstGeom prst="rect">
            <a:avLst/>
          </a:prstGeom>
        </p:spPr>
        <p:txBody>
          <a:bodyPr/>
          <a:lstStyle>
            <a:lvl1pPr marL="0" indent="0">
              <a:buNone/>
              <a:defRPr sz="2925"/>
            </a:lvl1pPr>
          </a:lstStyle>
          <a:p>
            <a:pPr lvl="0"/>
            <a:r>
              <a:rPr lang="en-US"/>
              <a:t>Edit Master text styles</a:t>
            </a:r>
          </a:p>
        </p:txBody>
      </p:sp>
      <p:sp>
        <p:nvSpPr>
          <p:cNvPr id="9" name="Content Placeholder 6"/>
          <p:cNvSpPr>
            <a:spLocks noGrp="1"/>
          </p:cNvSpPr>
          <p:nvPr>
            <p:ph sz="quarter" idx="11"/>
          </p:nvPr>
        </p:nvSpPr>
        <p:spPr>
          <a:xfrm>
            <a:off x="233462" y="1377950"/>
            <a:ext cx="9446739"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272121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LT Secure - Ruler">
    <p:spTree>
      <p:nvGrpSpPr>
        <p:cNvPr id="1" name=""/>
        <p:cNvGrpSpPr/>
        <p:nvPr/>
      </p:nvGrpSpPr>
      <p:grpSpPr>
        <a:xfrm>
          <a:off x="0" y="0"/>
          <a:ext cx="0" cy="0"/>
          <a:chOff x="0" y="0"/>
          <a:chExt cx="0" cy="0"/>
        </a:xfrm>
      </p:grpSpPr>
      <p:sp>
        <p:nvSpPr>
          <p:cNvPr id="10" name="Rectangle 9"/>
          <p:cNvSpPr/>
          <p:nvPr/>
        </p:nvSpPr>
        <p:spPr>
          <a:xfrm>
            <a:off x="1" y="6381936"/>
            <a:ext cx="9901644"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11" name="Pentagon 10"/>
          <p:cNvSpPr/>
          <p:nvPr/>
        </p:nvSpPr>
        <p:spPr>
          <a:xfrm>
            <a:off x="91090" y="6444943"/>
            <a:ext cx="2281500" cy="358139"/>
          </a:xfrm>
          <a:prstGeom prst="homePlate">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RETRIEVE</a:t>
            </a:r>
            <a:endParaRPr lang="en-GB" sz="1300" b="0" dirty="0">
              <a:solidFill>
                <a:schemeClr val="bg1"/>
              </a:solidFill>
            </a:endParaRPr>
          </a:p>
        </p:txBody>
      </p:sp>
      <p:sp>
        <p:nvSpPr>
          <p:cNvPr id="12" name="Chevron 11"/>
          <p:cNvSpPr/>
          <p:nvPr/>
        </p:nvSpPr>
        <p:spPr>
          <a:xfrm>
            <a:off x="2324043"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INSTRUCT</a:t>
            </a:r>
          </a:p>
        </p:txBody>
      </p:sp>
      <p:sp>
        <p:nvSpPr>
          <p:cNvPr id="13" name="Chevron 12"/>
          <p:cNvSpPr/>
          <p:nvPr/>
        </p:nvSpPr>
        <p:spPr>
          <a:xfrm>
            <a:off x="4550401"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PRACTISE</a:t>
            </a:r>
            <a:endParaRPr lang="en-GB" sz="1300" b="0" dirty="0">
              <a:solidFill>
                <a:schemeClr val="bg1"/>
              </a:solidFill>
            </a:endParaRPr>
          </a:p>
        </p:txBody>
      </p:sp>
      <p:sp>
        <p:nvSpPr>
          <p:cNvPr id="14" name="Chevron 13"/>
          <p:cNvSpPr/>
          <p:nvPr/>
        </p:nvSpPr>
        <p:spPr>
          <a:xfrm>
            <a:off x="6773432" y="6444943"/>
            <a:ext cx="2281500" cy="358139"/>
          </a:xfrm>
          <a:prstGeom prst="chevron">
            <a:avLst/>
          </a:prstGeom>
          <a:solidFill>
            <a:srgbClr val="FFFFFF"/>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SECURE</a:t>
            </a:r>
            <a:endParaRPr lang="en-GB" sz="1300" b="1" dirty="0">
              <a:solidFill>
                <a:srgbClr val="0B5196"/>
              </a:solidFill>
            </a:endParaRPr>
          </a:p>
        </p:txBody>
      </p:sp>
      <p:sp>
        <p:nvSpPr>
          <p:cNvPr id="15" name="Rectangle 14"/>
          <p:cNvSpPr/>
          <p:nvPr/>
        </p:nvSpPr>
        <p:spPr>
          <a:xfrm>
            <a:off x="9335551" y="-12902"/>
            <a:ext cx="566093" cy="6394837"/>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latin typeface="+mn-lt"/>
            </a:endParaRPr>
          </a:p>
        </p:txBody>
      </p:sp>
      <p:graphicFrame>
        <p:nvGraphicFramePr>
          <p:cNvPr id="16" name="Table 15"/>
          <p:cNvGraphicFramePr>
            <a:graphicFrameLocks noGrp="1"/>
          </p:cNvGraphicFramePr>
          <p:nvPr>
            <p:extLst>
              <p:ext uri="{D42A27DB-BD31-4B8C-83A1-F6EECF244321}">
                <p14:modId xmlns:p14="http://schemas.microsoft.com/office/powerpoint/2010/main" val="4096163034"/>
              </p:ext>
            </p:extLst>
          </p:nvPr>
        </p:nvGraphicFramePr>
        <p:xfrm>
          <a:off x="9392111" y="529722"/>
          <a:ext cx="497378" cy="5581320"/>
        </p:xfrm>
        <a:graphic>
          <a:graphicData uri="http://schemas.openxmlformats.org/drawingml/2006/table">
            <a:tbl>
              <a:tblPr firstRow="1" bandRow="1">
                <a:tableStyleId>{5C22544A-7EE6-4342-B048-85BDC9FD1C3A}</a:tableStyleId>
              </a:tblPr>
              <a:tblGrid>
                <a:gridCol w="497378">
                  <a:extLst>
                    <a:ext uri="{9D8B030D-6E8A-4147-A177-3AD203B41FA5}">
                      <a16:colId xmlns:a16="http://schemas.microsoft.com/office/drawing/2014/main" val="1173439250"/>
                    </a:ext>
                  </a:extLst>
                </a:gridCol>
              </a:tblGrid>
              <a:tr h="670794">
                <a:tc>
                  <a:txBody>
                    <a:bodyPr/>
                    <a:lstStyle/>
                    <a:p>
                      <a:pPr algn="ctr"/>
                      <a:r>
                        <a:rPr lang="en-GB" sz="800" b="1" dirty="0">
                          <a:solidFill>
                            <a:schemeClr val="bg1"/>
                          </a:solidFill>
                          <a:latin typeface="Lato" panose="020F0502020204030203" pitchFamily="34" charset="0"/>
                        </a:rPr>
                        <a:t>RETRIEVE</a:t>
                      </a:r>
                      <a:r>
                        <a:rPr lang="en-GB" sz="600" b="1" dirty="0">
                          <a:solidFill>
                            <a:schemeClr val="bg1"/>
                          </a:solidFill>
                          <a:latin typeface="Lato" panose="020F0502020204030203" pitchFamily="34" charset="0"/>
                        </a:rPr>
                        <a:t> </a:t>
                      </a:r>
                    </a:p>
                  </a:txBody>
                  <a:tcPr marL="0" marR="0" marT="0"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8570316"/>
                  </a:ext>
                </a:extLst>
              </a:tr>
              <a:tr h="670794">
                <a:tc>
                  <a:txBody>
                    <a:bodyPr/>
                    <a:lstStyle/>
                    <a:p>
                      <a:pPr algn="ctr"/>
                      <a:r>
                        <a:rPr lang="en-GB" sz="800" b="1" dirty="0">
                          <a:solidFill>
                            <a:schemeClr val="bg1"/>
                          </a:solidFill>
                          <a:latin typeface="Lato" panose="020F0502020204030203" pitchFamily="34" charset="0"/>
                        </a:rPr>
                        <a:t>DECODE</a:t>
                      </a:r>
                      <a:r>
                        <a:rPr lang="en-GB" sz="600" b="1"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9255851"/>
                  </a:ext>
                </a:extLst>
              </a:tr>
              <a:tr h="804952">
                <a:tc>
                  <a:txBody>
                    <a:bodyPr/>
                    <a:lstStyle/>
                    <a:p>
                      <a:pPr algn="ctr"/>
                      <a:r>
                        <a:rPr lang="en-GB" sz="800" b="1" dirty="0">
                          <a:solidFill>
                            <a:schemeClr val="bg1"/>
                          </a:solidFill>
                          <a:effectLst/>
                          <a:latin typeface="Lato" panose="020F0502020204030203" pitchFamily="34" charset="0"/>
                        </a:rPr>
                        <a:t>CONNECT</a:t>
                      </a:r>
                      <a:r>
                        <a:rPr lang="en-GB" sz="600" b="0"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0917632"/>
                  </a:ext>
                </a:extLst>
              </a:tr>
              <a:tr h="675292">
                <a:tc>
                  <a:txBody>
                    <a:bodyPr/>
                    <a:lstStyle/>
                    <a:p>
                      <a:pPr algn="ctr"/>
                      <a:r>
                        <a:rPr lang="en-GB" sz="800" b="1" dirty="0">
                          <a:solidFill>
                            <a:schemeClr val="bg1"/>
                          </a:solidFill>
                          <a:latin typeface="Lato" panose="020F0502020204030203" pitchFamily="34" charset="0"/>
                        </a:rPr>
                        <a:t>VISUALISE</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9845"/>
                  </a:ext>
                </a:extLst>
              </a:tr>
              <a:tr h="670794">
                <a:tc>
                  <a:txBody>
                    <a:bodyPr/>
                    <a:lstStyle/>
                    <a:p>
                      <a:pPr algn="ctr"/>
                      <a:r>
                        <a:rPr lang="en-GB" sz="800" b="1" dirty="0">
                          <a:solidFill>
                            <a:schemeClr val="bg1"/>
                          </a:solidFill>
                          <a:latin typeface="Lato" panose="020F0502020204030203" pitchFamily="34" charset="0"/>
                        </a:rPr>
                        <a:t>SUMMARISE</a:t>
                      </a:r>
                      <a:r>
                        <a:rPr lang="en-GB" sz="600" b="0"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1290061"/>
                  </a:ext>
                </a:extLst>
              </a:tr>
              <a:tr h="670794">
                <a:tc>
                  <a:txBody>
                    <a:bodyPr/>
                    <a:lstStyle/>
                    <a:p>
                      <a:pPr algn="ctr"/>
                      <a:r>
                        <a:rPr lang="en-GB" sz="800" b="1" dirty="0">
                          <a:solidFill>
                            <a:schemeClr val="bg1"/>
                          </a:solidFill>
                          <a:latin typeface="Lato" panose="020F0502020204030203" pitchFamily="34" charset="0"/>
                        </a:rPr>
                        <a:t>INFER</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6069001"/>
                  </a:ext>
                </a:extLst>
              </a:tr>
              <a:tr h="747106">
                <a:tc>
                  <a:txBody>
                    <a:bodyPr/>
                    <a:lstStyle/>
                    <a:p>
                      <a:pPr algn="ctr"/>
                      <a:r>
                        <a:rPr lang="en-GB" sz="800" b="1" dirty="0">
                          <a:solidFill>
                            <a:schemeClr val="bg1"/>
                          </a:solidFill>
                          <a:latin typeface="Lato" panose="020F0502020204030203" pitchFamily="34" charset="0"/>
                        </a:rPr>
                        <a:t>PREDICT</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4082905"/>
                  </a:ext>
                </a:extLst>
              </a:tr>
              <a:tr h="670794">
                <a:tc>
                  <a:txBody>
                    <a:bodyPr/>
                    <a:lstStyle/>
                    <a:p>
                      <a:pPr algn="ctr"/>
                      <a:r>
                        <a:rPr lang="en-GB" sz="800" b="1" dirty="0">
                          <a:solidFill>
                            <a:schemeClr val="bg1"/>
                          </a:solidFill>
                          <a:latin typeface="Lato" panose="020F0502020204030203" pitchFamily="34" charset="0"/>
                        </a:rPr>
                        <a:t>EXAMINE</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42804185"/>
                  </a:ext>
                </a:extLst>
              </a:tr>
            </a:tbl>
          </a:graphicData>
        </a:graphic>
      </p:graphicFrame>
      <p:grpSp>
        <p:nvGrpSpPr>
          <p:cNvPr id="26" name="Group 25"/>
          <p:cNvGrpSpPr/>
          <p:nvPr/>
        </p:nvGrpSpPr>
        <p:grpSpPr>
          <a:xfrm>
            <a:off x="9449312" y="2865412"/>
            <a:ext cx="313716" cy="318172"/>
            <a:chOff x="3206569" y="2423806"/>
            <a:chExt cx="752955" cy="707366"/>
          </a:xfrm>
        </p:grpSpPr>
        <p:pic>
          <p:nvPicPr>
            <p:cNvPr id="27" name="Picture 2" descr="Image result for imagine icon"/>
            <p:cNvPicPr>
              <a:picLocks noChangeAspect="1" noChangeArrowheads="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06569" y="2423806"/>
              <a:ext cx="752955" cy="707366"/>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descr="Image result for picture icon"/>
            <p:cNvPicPr>
              <a:picLocks noChangeAspect="1" noChangeArrowheads="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rot="21375469">
              <a:off x="3330060" y="2576503"/>
              <a:ext cx="178047" cy="157846"/>
            </a:xfrm>
            <a:prstGeom prst="rect">
              <a:avLst/>
            </a:prstGeom>
            <a:noFill/>
            <a:extLst>
              <a:ext uri="{909E8E84-426E-40DD-AFC4-6F175D3DCCD1}">
                <a14:hiddenFill xmlns:a14="http://schemas.microsoft.com/office/drawing/2010/main">
                  <a:solidFill>
                    <a:srgbClr val="FFFFFF"/>
                  </a:solidFill>
                </a14:hiddenFill>
              </a:ext>
            </a:extLst>
          </p:spPr>
        </p:pic>
      </p:grpSp>
      <p:pic>
        <p:nvPicPr>
          <p:cNvPr id="29" name="Picture 28"/>
          <p:cNvPicPr>
            <a:picLocks noChangeAspect="1"/>
          </p:cNvPicPr>
          <p:nvPr/>
        </p:nvPicPr>
        <p:blipFill>
          <a:blip r:embed="rId5" cstate="print">
            <a:duotone>
              <a:schemeClr val="bg2">
                <a:shade val="45000"/>
                <a:satMod val="135000"/>
              </a:schemeClr>
              <a:prstClr val="white"/>
            </a:duotone>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526699" y="4247201"/>
            <a:ext cx="217280" cy="314182"/>
          </a:xfrm>
          <a:prstGeom prst="rect">
            <a:avLst/>
          </a:prstGeom>
        </p:spPr>
      </p:pic>
      <p:pic>
        <p:nvPicPr>
          <p:cNvPr id="30" name="Picture 4" descr="Image result for writing list icon"/>
          <p:cNvPicPr>
            <a:picLocks noChangeAspect="1" noChangeArrowheads="1"/>
          </p:cNvPicPr>
          <p:nvPr/>
        </p:nvPicPr>
        <p:blipFill>
          <a:blip r:embed="rId7" cstate="print">
            <a:duotone>
              <a:schemeClr val="bg2">
                <a:shade val="45000"/>
                <a:satMod val="135000"/>
              </a:schemeClr>
              <a:prstClr val="white"/>
            </a:duotone>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9539958" y="3561335"/>
            <a:ext cx="168156" cy="29102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p:cNvPicPr>
            <a:picLocks noChangeAspect="1"/>
          </p:cNvPicPr>
          <p:nvPr/>
        </p:nvPicPr>
        <p:blipFill>
          <a:blip r:embed="rId9" cstate="print">
            <a:duotone>
              <a:schemeClr val="bg2">
                <a:shade val="45000"/>
                <a:satMod val="135000"/>
              </a:schemeClr>
              <a:prstClr val="white"/>
            </a:duotone>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462530" y="2166177"/>
            <a:ext cx="306975" cy="361612"/>
          </a:xfrm>
          <a:prstGeom prst="rect">
            <a:avLst/>
          </a:prstGeom>
        </p:spPr>
      </p:pic>
      <p:pic>
        <p:nvPicPr>
          <p:cNvPr id="32" name="Picture 31"/>
          <p:cNvPicPr>
            <a:picLocks noChangeAspect="1"/>
          </p:cNvPicPr>
          <p:nvPr/>
        </p:nvPicPr>
        <p:blipFill rotWithShape="1">
          <a:blip r:embed="rId11">
            <a:duotone>
              <a:schemeClr val="bg2">
                <a:shade val="45000"/>
                <a:satMod val="135000"/>
              </a:schemeClr>
              <a:prstClr val="white"/>
            </a:duotone>
            <a:extLst>
              <a:ext uri="{BEBA8EAE-BF5A-486C-A8C5-ECC9F3942E4B}">
                <a14:imgProps xmlns:a14="http://schemas.microsoft.com/office/drawing/2010/main">
                  <a14:imgLayer r:embed="rId12">
                    <a14:imgEffect>
                      <a14:brightnessContrast bright="100000"/>
                    </a14:imgEffect>
                  </a14:imgLayer>
                </a14:imgProps>
              </a:ext>
            </a:extLst>
          </a:blip>
          <a:srcRect r="5491" b="17816"/>
          <a:stretch/>
        </p:blipFill>
        <p:spPr>
          <a:xfrm>
            <a:off x="9445347" y="1378198"/>
            <a:ext cx="338176" cy="361939"/>
          </a:xfrm>
          <a:prstGeom prst="rect">
            <a:avLst/>
          </a:prstGeom>
        </p:spPr>
      </p:pic>
      <p:pic>
        <p:nvPicPr>
          <p:cNvPr id="33" name="Picture 32"/>
          <p:cNvPicPr>
            <a:picLocks noChangeAspect="1"/>
          </p:cNvPicPr>
          <p:nvPr/>
        </p:nvPicPr>
        <p:blipFill rotWithShape="1">
          <a:blip r:embed="rId13">
            <a:duotone>
              <a:schemeClr val="bg2">
                <a:shade val="45000"/>
                <a:satMod val="135000"/>
              </a:schemeClr>
              <a:prstClr val="white"/>
            </a:duotone>
            <a:extLst>
              <a:ext uri="{BEBA8EAE-BF5A-486C-A8C5-ECC9F3942E4B}">
                <a14:imgProps xmlns:a14="http://schemas.microsoft.com/office/drawing/2010/main">
                  <a14:imgLayer r:embed="rId14">
                    <a14:imgEffect>
                      <a14:brightnessContrast bright="100000"/>
                    </a14:imgEffect>
                  </a14:imgLayer>
                </a14:imgProps>
              </a:ext>
            </a:extLst>
          </a:blip>
          <a:srcRect b="19186"/>
          <a:stretch/>
        </p:blipFill>
        <p:spPr>
          <a:xfrm>
            <a:off x="9450211" y="733844"/>
            <a:ext cx="323065" cy="321332"/>
          </a:xfrm>
          <a:prstGeom prst="rect">
            <a:avLst/>
          </a:prstGeom>
        </p:spPr>
      </p:pic>
      <p:pic>
        <p:nvPicPr>
          <p:cNvPr id="34" name="Picture 33"/>
          <p:cNvPicPr>
            <a:picLocks noChangeAspect="1"/>
          </p:cNvPicPr>
          <p:nvPr/>
        </p:nvPicPr>
        <p:blipFill rotWithShape="1">
          <a:blip r:embed="rId15">
            <a:duotone>
              <a:schemeClr val="bg2">
                <a:shade val="45000"/>
                <a:satMod val="135000"/>
              </a:schemeClr>
              <a:prstClr val="white"/>
            </a:duotone>
            <a:extLst>
              <a:ext uri="{BEBA8EAE-BF5A-486C-A8C5-ECC9F3942E4B}">
                <a14:imgProps xmlns:a14="http://schemas.microsoft.com/office/drawing/2010/main">
                  <a14:imgLayer r:embed="rId16">
                    <a14:imgEffect>
                      <a14:brightnessContrast bright="100000"/>
                    </a14:imgEffect>
                  </a14:imgLayer>
                </a14:imgProps>
              </a:ext>
            </a:extLst>
          </a:blip>
          <a:srcRect l="9752" t="14781" r="9444" b="31513"/>
          <a:stretch/>
        </p:blipFill>
        <p:spPr>
          <a:xfrm>
            <a:off x="9462529" y="5004136"/>
            <a:ext cx="320000" cy="291102"/>
          </a:xfrm>
          <a:prstGeom prst="rect">
            <a:avLst/>
          </a:prstGeom>
        </p:spPr>
      </p:pic>
      <p:pic>
        <p:nvPicPr>
          <p:cNvPr id="35" name="Picture 34"/>
          <p:cNvPicPr>
            <a:picLocks noChangeAspect="1"/>
          </p:cNvPicPr>
          <p:nvPr/>
        </p:nvPicPr>
        <p:blipFill rotWithShape="1">
          <a:blip r:embed="rId17">
            <a:duotone>
              <a:schemeClr val="bg2">
                <a:shade val="45000"/>
                <a:satMod val="135000"/>
              </a:schemeClr>
              <a:prstClr val="white"/>
            </a:duotone>
            <a:extLst>
              <a:ext uri="{BEBA8EAE-BF5A-486C-A8C5-ECC9F3942E4B}">
                <a14:imgProps xmlns:a14="http://schemas.microsoft.com/office/drawing/2010/main">
                  <a14:imgLayer r:embed="rId18">
                    <a14:imgEffect>
                      <a14:saturation sat="400000"/>
                    </a14:imgEffect>
                    <a14:imgEffect>
                      <a14:brightnessContrast bright="100000"/>
                    </a14:imgEffect>
                  </a14:imgLayer>
                </a14:imgProps>
              </a:ext>
            </a:extLst>
          </a:blip>
          <a:srcRect l="19250" r="21985" b="21255"/>
          <a:stretch/>
        </p:blipFill>
        <p:spPr>
          <a:xfrm>
            <a:off x="9535933" y="5610060"/>
            <a:ext cx="192675" cy="317761"/>
          </a:xfrm>
          <a:prstGeom prst="rect">
            <a:avLst/>
          </a:prstGeom>
        </p:spPr>
      </p:pic>
      <p:sp>
        <p:nvSpPr>
          <p:cNvPr id="36" name="Pentagon 35"/>
          <p:cNvSpPr/>
          <p:nvPr/>
        </p:nvSpPr>
        <p:spPr>
          <a:xfrm rot="5400000">
            <a:off x="9342120" y="59860"/>
            <a:ext cx="552955" cy="489313"/>
          </a:xfrm>
          <a:prstGeom prst="homePlate">
            <a:avLst>
              <a:gd name="adj" fmla="val 192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37" name="Rectangle 36"/>
          <p:cNvSpPr/>
          <p:nvPr/>
        </p:nvSpPr>
        <p:spPr>
          <a:xfrm>
            <a:off x="9335551" y="-6595"/>
            <a:ext cx="572650" cy="492699"/>
          </a:xfrm>
          <a:prstGeom prst="rect">
            <a:avLst/>
          </a:prstGeom>
        </p:spPr>
        <p:txBody>
          <a:bodyPr wrap="square">
            <a:spAutoFit/>
          </a:bodyPr>
          <a:lstStyle/>
          <a:p>
            <a:pPr algn="ctr"/>
            <a:r>
              <a:rPr lang="en-GB" sz="813" b="1" i="0" dirty="0">
                <a:solidFill>
                  <a:srgbClr val="0B5196"/>
                </a:solidFill>
                <a:latin typeface="+mn-lt"/>
              </a:rPr>
              <a:t>EVERY CHILD A READER</a:t>
            </a:r>
          </a:p>
          <a:p>
            <a:pPr algn="ctr"/>
            <a:endParaRPr lang="en-GB" sz="163" b="0" i="1" dirty="0">
              <a:solidFill>
                <a:srgbClr val="002060"/>
              </a:solidFill>
              <a:latin typeface="+mn-lt"/>
            </a:endParaRPr>
          </a:p>
        </p:txBody>
      </p:sp>
      <p:pic>
        <p:nvPicPr>
          <p:cNvPr id="22" name="Picture 21"/>
          <p:cNvPicPr>
            <a:picLocks noChangeAspect="1"/>
          </p:cNvPicPr>
          <p:nvPr/>
        </p:nvPicPr>
        <p:blipFill rotWithShape="1">
          <a:blip r:embed="rId19"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23" name="Text Placeholder 4"/>
          <p:cNvSpPr>
            <a:spLocks noGrp="1"/>
          </p:cNvSpPr>
          <p:nvPr>
            <p:ph type="body" sz="quarter" idx="10"/>
          </p:nvPr>
        </p:nvSpPr>
        <p:spPr>
          <a:xfrm>
            <a:off x="221039" y="304516"/>
            <a:ext cx="8893473" cy="750661"/>
          </a:xfrm>
          <a:prstGeom prst="rect">
            <a:avLst/>
          </a:prstGeom>
        </p:spPr>
        <p:txBody>
          <a:bodyPr/>
          <a:lstStyle>
            <a:lvl1pPr marL="0" indent="0">
              <a:buNone/>
              <a:defRPr sz="2925"/>
            </a:lvl1pPr>
          </a:lstStyle>
          <a:p>
            <a:pPr lvl="0"/>
            <a:r>
              <a:rPr lang="en-US"/>
              <a:t>Edit Master text styles</a:t>
            </a:r>
          </a:p>
        </p:txBody>
      </p:sp>
      <p:sp>
        <p:nvSpPr>
          <p:cNvPr id="24" name="Content Placeholder 6"/>
          <p:cNvSpPr>
            <a:spLocks noGrp="1"/>
          </p:cNvSpPr>
          <p:nvPr>
            <p:ph sz="quarter" idx="11"/>
          </p:nvPr>
        </p:nvSpPr>
        <p:spPr>
          <a:xfrm>
            <a:off x="233462" y="1377950"/>
            <a:ext cx="8893472"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22123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55052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39882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913049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Rolling Recall Questions">
    <p:spTree>
      <p:nvGrpSpPr>
        <p:cNvPr id="1" name=""/>
        <p:cNvGrpSpPr/>
        <p:nvPr/>
      </p:nvGrpSpPr>
      <p:grpSpPr>
        <a:xfrm>
          <a:off x="0" y="0"/>
          <a:ext cx="0" cy="0"/>
          <a:chOff x="0" y="0"/>
          <a:chExt cx="0" cy="0"/>
        </a:xfrm>
      </p:grpSpPr>
      <p:sp>
        <p:nvSpPr>
          <p:cNvPr id="2" name="Rectangle 1"/>
          <p:cNvSpPr/>
          <p:nvPr/>
        </p:nvSpPr>
        <p:spPr>
          <a:xfrm>
            <a:off x="0" y="6273800"/>
            <a:ext cx="9906000" cy="584200"/>
          </a:xfrm>
          <a:prstGeom prst="rect">
            <a:avLst/>
          </a:prstGeom>
          <a:solidFill>
            <a:srgbClr val="0B519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51" name="Chevron 50"/>
          <p:cNvSpPr/>
          <p:nvPr/>
        </p:nvSpPr>
        <p:spPr>
          <a:xfrm>
            <a:off x="2454649" y="6281396"/>
            <a:ext cx="4377252" cy="521686"/>
          </a:xfrm>
          <a:prstGeom prst="chevron">
            <a:avLst/>
          </a:prstGeom>
          <a:solidFill>
            <a:srgbClr val="0B519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ROLLING</a:t>
            </a:r>
            <a:r>
              <a:rPr lang="en-GB" sz="2275" b="0" baseline="0" dirty="0">
                <a:solidFill>
                  <a:schemeClr val="bg1"/>
                </a:solidFill>
              </a:rPr>
              <a:t> RECALL</a:t>
            </a:r>
            <a:endParaRPr lang="en-GB" sz="1300" b="0" dirty="0">
              <a:solidFill>
                <a:schemeClr val="bg1"/>
              </a:solidFill>
            </a:endParaRPr>
          </a:p>
        </p:txBody>
      </p:sp>
      <p:pic>
        <p:nvPicPr>
          <p:cNvPr id="50" name="Picture 49"/>
          <p:cNvPicPr>
            <a:picLocks noChangeAspect="1"/>
          </p:cNvPicPr>
          <p:nvPr/>
        </p:nvPicPr>
        <p:blipFill rotWithShape="1">
          <a:blip r:embed="rId2"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1573227575"/>
              </p:ext>
            </p:extLst>
          </p:nvPr>
        </p:nvGraphicFramePr>
        <p:xfrm>
          <a:off x="131108" y="719667"/>
          <a:ext cx="9585513" cy="5376335"/>
        </p:xfrm>
        <a:graphic>
          <a:graphicData uri="http://schemas.openxmlformats.org/drawingml/2006/table">
            <a:tbl>
              <a:tblPr firstRow="1" bandRow="1">
                <a:tableStyleId>{5C22544A-7EE6-4342-B048-85BDC9FD1C3A}</a:tableStyleId>
              </a:tblPr>
              <a:tblGrid>
                <a:gridCol w="4792756">
                  <a:extLst>
                    <a:ext uri="{9D8B030D-6E8A-4147-A177-3AD203B41FA5}">
                      <a16:colId xmlns:a16="http://schemas.microsoft.com/office/drawing/2014/main" val="418042168"/>
                    </a:ext>
                  </a:extLst>
                </a:gridCol>
                <a:gridCol w="4792756">
                  <a:extLst>
                    <a:ext uri="{9D8B030D-6E8A-4147-A177-3AD203B41FA5}">
                      <a16:colId xmlns:a16="http://schemas.microsoft.com/office/drawing/2014/main" val="2680029786"/>
                    </a:ext>
                  </a:extLst>
                </a:gridCol>
              </a:tblGrid>
              <a:tr h="370840">
                <a:tc>
                  <a:txBody>
                    <a:bodyPr/>
                    <a:lstStyle/>
                    <a:p>
                      <a:r>
                        <a:rPr lang="en-GB" b="0" dirty="0"/>
                        <a:t>QUESTION</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B5196"/>
                    </a:solidFill>
                  </a:tcPr>
                </a:tc>
                <a:tc>
                  <a:txBody>
                    <a:bodyPr/>
                    <a:lstStyle/>
                    <a:p>
                      <a:r>
                        <a:rPr lang="en-GB" b="0" dirty="0"/>
                        <a:t>QUESTION</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B5196"/>
                    </a:solidFill>
                  </a:tcPr>
                </a:tc>
                <a:extLst>
                  <a:ext uri="{0D108BD9-81ED-4DB2-BD59-A6C34878D82A}">
                    <a16:rowId xmlns:a16="http://schemas.microsoft.com/office/drawing/2014/main" val="2257525519"/>
                  </a:ext>
                </a:extLst>
              </a:tr>
              <a:tr h="1001099">
                <a:tc>
                  <a:txBody>
                    <a:bodyPr/>
                    <a:lstStyle/>
                    <a:p>
                      <a:pPr algn="l"/>
                      <a:r>
                        <a:rPr lang="en-GB" b="1" dirty="0">
                          <a:solidFill>
                            <a:srgbClr val="002060"/>
                          </a:solidFill>
                        </a:rPr>
                        <a:t>1</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dirty="0">
                          <a:solidFill>
                            <a:srgbClr val="002060"/>
                          </a:solidFill>
                        </a:rPr>
                        <a:t>6</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126023326"/>
                  </a:ext>
                </a:extLst>
              </a:tr>
              <a:tr h="1001099">
                <a:tc>
                  <a:txBody>
                    <a:bodyPr/>
                    <a:lstStyle/>
                    <a:p>
                      <a:pPr algn="l"/>
                      <a:r>
                        <a:rPr lang="en-GB" b="1" dirty="0">
                          <a:solidFill>
                            <a:srgbClr val="002060"/>
                          </a:solidFill>
                        </a:rPr>
                        <a:t>2</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dirty="0">
                          <a:solidFill>
                            <a:srgbClr val="002060"/>
                          </a:solidFill>
                        </a:rPr>
                        <a:t>7</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3448073315"/>
                  </a:ext>
                </a:extLst>
              </a:tr>
              <a:tr h="1001099">
                <a:tc>
                  <a:txBody>
                    <a:bodyPr/>
                    <a:lstStyle/>
                    <a:p>
                      <a:pPr algn="l"/>
                      <a:r>
                        <a:rPr lang="en-GB" b="1" dirty="0">
                          <a:solidFill>
                            <a:srgbClr val="002060"/>
                          </a:solidFill>
                        </a:rPr>
                        <a:t>3</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dirty="0">
                          <a:solidFill>
                            <a:srgbClr val="002060"/>
                          </a:solidFill>
                        </a:rPr>
                        <a:t>8</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3955255883"/>
                  </a:ext>
                </a:extLst>
              </a:tr>
              <a:tr h="1001099">
                <a:tc>
                  <a:txBody>
                    <a:bodyPr/>
                    <a:lstStyle/>
                    <a:p>
                      <a:pPr algn="l"/>
                      <a:r>
                        <a:rPr lang="en-GB" b="1" dirty="0">
                          <a:solidFill>
                            <a:srgbClr val="002060"/>
                          </a:solidFill>
                        </a:rPr>
                        <a:t>4</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dirty="0">
                          <a:solidFill>
                            <a:srgbClr val="002060"/>
                          </a:solidFill>
                        </a:rPr>
                        <a:t>9</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3946852366"/>
                  </a:ext>
                </a:extLst>
              </a:tr>
              <a:tr h="1001099">
                <a:tc>
                  <a:txBody>
                    <a:bodyPr/>
                    <a:lstStyle/>
                    <a:p>
                      <a:pPr algn="l"/>
                      <a:r>
                        <a:rPr lang="en-GB" b="1" dirty="0">
                          <a:solidFill>
                            <a:srgbClr val="002060"/>
                          </a:solidFill>
                        </a:rPr>
                        <a:t>5</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dirty="0">
                          <a:solidFill>
                            <a:srgbClr val="002060"/>
                          </a:solidFill>
                        </a:rPr>
                        <a:t>10</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1408234736"/>
                  </a:ext>
                </a:extLst>
              </a:tr>
            </a:tbl>
          </a:graphicData>
        </a:graphic>
      </p:graphicFrame>
      <p:sp>
        <p:nvSpPr>
          <p:cNvPr id="4" name="TextBox 3"/>
          <p:cNvSpPr txBox="1"/>
          <p:nvPr/>
        </p:nvSpPr>
        <p:spPr>
          <a:xfrm>
            <a:off x="182096" y="179295"/>
            <a:ext cx="9534525" cy="342401"/>
          </a:xfrm>
          <a:prstGeom prst="rect">
            <a:avLst/>
          </a:prstGeom>
          <a:noFill/>
        </p:spPr>
        <p:txBody>
          <a:bodyPr wrap="square" rtlCol="0">
            <a:spAutoFit/>
          </a:bodyPr>
          <a:lstStyle/>
          <a:p>
            <a:r>
              <a:rPr lang="en-GB" sz="1625" b="1" i="1" dirty="0">
                <a:solidFill>
                  <a:srgbClr val="002060"/>
                </a:solidFill>
              </a:rPr>
              <a:t>How much have you</a:t>
            </a:r>
            <a:r>
              <a:rPr lang="en-GB" sz="1625" b="1" i="1" baseline="0" dirty="0">
                <a:solidFill>
                  <a:srgbClr val="002060"/>
                </a:solidFill>
              </a:rPr>
              <a:t> remembered from recent lessons? Answer all these questions from memory, in silence.</a:t>
            </a:r>
            <a:endParaRPr lang="en-GB" sz="1625" b="1" i="1" dirty="0">
              <a:solidFill>
                <a:srgbClr val="002060"/>
              </a:solidFill>
            </a:endParaRPr>
          </a:p>
        </p:txBody>
      </p:sp>
      <p:sp>
        <p:nvSpPr>
          <p:cNvPr id="6" name="Text Placeholder 5"/>
          <p:cNvSpPr>
            <a:spLocks noGrp="1"/>
          </p:cNvSpPr>
          <p:nvPr>
            <p:ph type="body" sz="quarter" idx="10" hasCustomPrompt="1"/>
          </p:nvPr>
        </p:nvSpPr>
        <p:spPr>
          <a:xfrm>
            <a:off x="386043" y="1165413"/>
            <a:ext cx="4494726" cy="887227"/>
          </a:xfrm>
        </p:spPr>
        <p:txBody>
          <a:bodyPr>
            <a:normAutofit/>
          </a:bodyPr>
          <a:lstStyle>
            <a:lvl1pPr marL="0" indent="0">
              <a:buNone/>
              <a:defRPr sz="1625" baseline="0"/>
            </a:lvl1pPr>
          </a:lstStyle>
          <a:p>
            <a:pPr lvl="0"/>
            <a:r>
              <a:rPr lang="en-US" dirty="0"/>
              <a:t>Type question here</a:t>
            </a:r>
          </a:p>
        </p:txBody>
      </p:sp>
      <p:sp>
        <p:nvSpPr>
          <p:cNvPr id="52" name="Text Placeholder 5"/>
          <p:cNvSpPr>
            <a:spLocks noGrp="1"/>
          </p:cNvSpPr>
          <p:nvPr>
            <p:ph type="body" sz="quarter" idx="11" hasCustomPrompt="1"/>
          </p:nvPr>
        </p:nvSpPr>
        <p:spPr>
          <a:xfrm>
            <a:off x="386043" y="2145055"/>
            <a:ext cx="4494726" cy="887227"/>
          </a:xfrm>
        </p:spPr>
        <p:txBody>
          <a:bodyPr>
            <a:normAutofit/>
          </a:bodyPr>
          <a:lstStyle>
            <a:lvl1pPr marL="0" indent="0">
              <a:buNone/>
              <a:defRPr sz="1625"/>
            </a:lvl1pPr>
          </a:lstStyle>
          <a:p>
            <a:pPr lvl="0"/>
            <a:r>
              <a:rPr lang="en-US" dirty="0"/>
              <a:t>Type question here</a:t>
            </a:r>
          </a:p>
        </p:txBody>
      </p:sp>
      <p:sp>
        <p:nvSpPr>
          <p:cNvPr id="53" name="Text Placeholder 5"/>
          <p:cNvSpPr>
            <a:spLocks noGrp="1"/>
          </p:cNvSpPr>
          <p:nvPr>
            <p:ph type="body" sz="quarter" idx="12" hasCustomPrompt="1"/>
          </p:nvPr>
        </p:nvSpPr>
        <p:spPr>
          <a:xfrm>
            <a:off x="386043" y="3172544"/>
            <a:ext cx="4494726" cy="887227"/>
          </a:xfrm>
        </p:spPr>
        <p:txBody>
          <a:bodyPr>
            <a:normAutofit/>
          </a:bodyPr>
          <a:lstStyle>
            <a:lvl1pPr marL="0" indent="0">
              <a:buNone/>
              <a:defRPr sz="1625"/>
            </a:lvl1pPr>
          </a:lstStyle>
          <a:p>
            <a:pPr lvl="0"/>
            <a:r>
              <a:rPr lang="en-US" dirty="0"/>
              <a:t>Type question here</a:t>
            </a:r>
          </a:p>
        </p:txBody>
      </p:sp>
      <p:sp>
        <p:nvSpPr>
          <p:cNvPr id="54" name="Text Placeholder 5"/>
          <p:cNvSpPr>
            <a:spLocks noGrp="1"/>
          </p:cNvSpPr>
          <p:nvPr>
            <p:ph type="body" sz="quarter" idx="13" hasCustomPrompt="1"/>
          </p:nvPr>
        </p:nvSpPr>
        <p:spPr>
          <a:xfrm>
            <a:off x="386043" y="4152186"/>
            <a:ext cx="4494726" cy="887227"/>
          </a:xfrm>
        </p:spPr>
        <p:txBody>
          <a:bodyPr>
            <a:normAutofit/>
          </a:bodyPr>
          <a:lstStyle>
            <a:lvl1pPr marL="0" indent="0">
              <a:buNone/>
              <a:defRPr sz="1625"/>
            </a:lvl1pPr>
          </a:lstStyle>
          <a:p>
            <a:pPr lvl="0"/>
            <a:r>
              <a:rPr lang="en-US" dirty="0"/>
              <a:t>Type question here</a:t>
            </a:r>
          </a:p>
        </p:txBody>
      </p:sp>
      <p:sp>
        <p:nvSpPr>
          <p:cNvPr id="55" name="Text Placeholder 5"/>
          <p:cNvSpPr>
            <a:spLocks noGrp="1"/>
          </p:cNvSpPr>
          <p:nvPr>
            <p:ph type="body" sz="quarter" idx="14" hasCustomPrompt="1"/>
          </p:nvPr>
        </p:nvSpPr>
        <p:spPr>
          <a:xfrm>
            <a:off x="386042" y="5131828"/>
            <a:ext cx="4494726" cy="887227"/>
          </a:xfrm>
        </p:spPr>
        <p:txBody>
          <a:bodyPr>
            <a:normAutofit/>
          </a:bodyPr>
          <a:lstStyle>
            <a:lvl1pPr marL="0" indent="0">
              <a:buNone/>
              <a:defRPr sz="1625"/>
            </a:lvl1pPr>
          </a:lstStyle>
          <a:p>
            <a:pPr lvl="0"/>
            <a:r>
              <a:rPr lang="en-US" dirty="0"/>
              <a:t>Type question here</a:t>
            </a:r>
          </a:p>
        </p:txBody>
      </p:sp>
      <p:sp>
        <p:nvSpPr>
          <p:cNvPr id="56" name="Text Placeholder 5"/>
          <p:cNvSpPr>
            <a:spLocks noGrp="1"/>
          </p:cNvSpPr>
          <p:nvPr>
            <p:ph type="body" sz="quarter" idx="15" hasCustomPrompt="1"/>
          </p:nvPr>
        </p:nvSpPr>
        <p:spPr>
          <a:xfrm>
            <a:off x="5135702" y="1165413"/>
            <a:ext cx="4494726" cy="887227"/>
          </a:xfrm>
        </p:spPr>
        <p:txBody>
          <a:bodyPr>
            <a:normAutofit/>
          </a:bodyPr>
          <a:lstStyle>
            <a:lvl1pPr marL="0" indent="0">
              <a:buNone/>
              <a:defRPr sz="1625"/>
            </a:lvl1pPr>
          </a:lstStyle>
          <a:p>
            <a:pPr lvl="0"/>
            <a:r>
              <a:rPr lang="en-US" dirty="0"/>
              <a:t>Type question here</a:t>
            </a:r>
          </a:p>
        </p:txBody>
      </p:sp>
      <p:sp>
        <p:nvSpPr>
          <p:cNvPr id="57" name="Text Placeholder 5"/>
          <p:cNvSpPr>
            <a:spLocks noGrp="1"/>
          </p:cNvSpPr>
          <p:nvPr>
            <p:ph type="body" sz="quarter" idx="16" hasCustomPrompt="1"/>
          </p:nvPr>
        </p:nvSpPr>
        <p:spPr>
          <a:xfrm>
            <a:off x="5135702" y="2145055"/>
            <a:ext cx="4494726" cy="887227"/>
          </a:xfrm>
        </p:spPr>
        <p:txBody>
          <a:bodyPr>
            <a:normAutofit/>
          </a:bodyPr>
          <a:lstStyle>
            <a:lvl1pPr marL="0" indent="0">
              <a:buNone/>
              <a:defRPr sz="1625"/>
            </a:lvl1pPr>
          </a:lstStyle>
          <a:p>
            <a:pPr lvl="0"/>
            <a:r>
              <a:rPr lang="en-US" dirty="0"/>
              <a:t>Type question here</a:t>
            </a:r>
          </a:p>
        </p:txBody>
      </p:sp>
      <p:sp>
        <p:nvSpPr>
          <p:cNvPr id="58" name="Text Placeholder 5"/>
          <p:cNvSpPr>
            <a:spLocks noGrp="1"/>
          </p:cNvSpPr>
          <p:nvPr>
            <p:ph type="body" sz="quarter" idx="17" hasCustomPrompt="1"/>
          </p:nvPr>
        </p:nvSpPr>
        <p:spPr>
          <a:xfrm>
            <a:off x="5135702" y="3172544"/>
            <a:ext cx="4494726" cy="887227"/>
          </a:xfrm>
        </p:spPr>
        <p:txBody>
          <a:bodyPr>
            <a:normAutofit/>
          </a:bodyPr>
          <a:lstStyle>
            <a:lvl1pPr marL="0" indent="0">
              <a:buNone/>
              <a:defRPr sz="1625"/>
            </a:lvl1pPr>
          </a:lstStyle>
          <a:p>
            <a:pPr lvl="0"/>
            <a:r>
              <a:rPr lang="en-US" dirty="0"/>
              <a:t>Type question here</a:t>
            </a:r>
          </a:p>
        </p:txBody>
      </p:sp>
      <p:sp>
        <p:nvSpPr>
          <p:cNvPr id="59" name="Text Placeholder 5"/>
          <p:cNvSpPr>
            <a:spLocks noGrp="1"/>
          </p:cNvSpPr>
          <p:nvPr>
            <p:ph type="body" sz="quarter" idx="18" hasCustomPrompt="1"/>
          </p:nvPr>
        </p:nvSpPr>
        <p:spPr>
          <a:xfrm>
            <a:off x="5135702" y="4152186"/>
            <a:ext cx="4494726" cy="887227"/>
          </a:xfrm>
        </p:spPr>
        <p:txBody>
          <a:bodyPr>
            <a:normAutofit/>
          </a:bodyPr>
          <a:lstStyle>
            <a:lvl1pPr marL="0" indent="0">
              <a:buNone/>
              <a:defRPr sz="1625"/>
            </a:lvl1pPr>
          </a:lstStyle>
          <a:p>
            <a:pPr lvl="0"/>
            <a:r>
              <a:rPr lang="en-US" dirty="0"/>
              <a:t>Type question here</a:t>
            </a:r>
          </a:p>
        </p:txBody>
      </p:sp>
      <p:sp>
        <p:nvSpPr>
          <p:cNvPr id="60" name="Text Placeholder 5"/>
          <p:cNvSpPr>
            <a:spLocks noGrp="1"/>
          </p:cNvSpPr>
          <p:nvPr>
            <p:ph type="body" sz="quarter" idx="19" hasCustomPrompt="1"/>
          </p:nvPr>
        </p:nvSpPr>
        <p:spPr>
          <a:xfrm>
            <a:off x="5215217" y="5131828"/>
            <a:ext cx="4415210" cy="887227"/>
          </a:xfrm>
        </p:spPr>
        <p:txBody>
          <a:bodyPr>
            <a:normAutofit/>
          </a:bodyPr>
          <a:lstStyle>
            <a:lvl1pPr marL="0" indent="0">
              <a:buNone/>
              <a:defRPr sz="1625"/>
            </a:lvl1pPr>
          </a:lstStyle>
          <a:p>
            <a:pPr lvl="0"/>
            <a:r>
              <a:rPr lang="en-US" dirty="0"/>
              <a:t>Type question here</a:t>
            </a:r>
          </a:p>
        </p:txBody>
      </p:sp>
    </p:spTree>
    <p:extLst>
      <p:ext uri="{BB962C8B-B14F-4D97-AF65-F5344CB8AC3E}">
        <p14:creationId xmlns:p14="http://schemas.microsoft.com/office/powerpoint/2010/main" val="31360033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Rolling Recall Answers">
    <p:spTree>
      <p:nvGrpSpPr>
        <p:cNvPr id="1" name=""/>
        <p:cNvGrpSpPr/>
        <p:nvPr/>
      </p:nvGrpSpPr>
      <p:grpSpPr>
        <a:xfrm>
          <a:off x="0" y="0"/>
          <a:ext cx="0" cy="0"/>
          <a:chOff x="0" y="0"/>
          <a:chExt cx="0" cy="0"/>
        </a:xfrm>
      </p:grpSpPr>
      <p:sp>
        <p:nvSpPr>
          <p:cNvPr id="2" name="Rectangle 1"/>
          <p:cNvSpPr/>
          <p:nvPr/>
        </p:nvSpPr>
        <p:spPr>
          <a:xfrm>
            <a:off x="0" y="6273800"/>
            <a:ext cx="9906000" cy="584200"/>
          </a:xfrm>
          <a:prstGeom prst="rect">
            <a:avLst/>
          </a:prstGeom>
          <a:solidFill>
            <a:srgbClr val="0B519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51" name="Chevron 50"/>
          <p:cNvSpPr/>
          <p:nvPr/>
        </p:nvSpPr>
        <p:spPr>
          <a:xfrm>
            <a:off x="2454649" y="6281396"/>
            <a:ext cx="4377252" cy="521686"/>
          </a:xfrm>
          <a:prstGeom prst="chevron">
            <a:avLst/>
          </a:prstGeom>
          <a:solidFill>
            <a:srgbClr val="0B519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ROLLING</a:t>
            </a:r>
            <a:r>
              <a:rPr lang="en-GB" sz="2275" b="0" baseline="0" dirty="0">
                <a:solidFill>
                  <a:schemeClr val="bg1"/>
                </a:solidFill>
              </a:rPr>
              <a:t> RECALL</a:t>
            </a:r>
            <a:endParaRPr lang="en-GB" sz="1300" b="0" dirty="0">
              <a:solidFill>
                <a:schemeClr val="bg1"/>
              </a:solidFill>
            </a:endParaRPr>
          </a:p>
        </p:txBody>
      </p:sp>
      <p:pic>
        <p:nvPicPr>
          <p:cNvPr id="50" name="Picture 49"/>
          <p:cNvPicPr>
            <a:picLocks noChangeAspect="1"/>
          </p:cNvPicPr>
          <p:nvPr/>
        </p:nvPicPr>
        <p:blipFill rotWithShape="1">
          <a:blip r:embed="rId2"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765309336"/>
              </p:ext>
            </p:extLst>
          </p:nvPr>
        </p:nvGraphicFramePr>
        <p:xfrm>
          <a:off x="131108" y="719667"/>
          <a:ext cx="9585513" cy="5376335"/>
        </p:xfrm>
        <a:graphic>
          <a:graphicData uri="http://schemas.openxmlformats.org/drawingml/2006/table">
            <a:tbl>
              <a:tblPr firstRow="1" bandRow="1">
                <a:tableStyleId>{5C22544A-7EE6-4342-B048-85BDC9FD1C3A}</a:tableStyleId>
              </a:tblPr>
              <a:tblGrid>
                <a:gridCol w="1544171">
                  <a:extLst>
                    <a:ext uri="{9D8B030D-6E8A-4147-A177-3AD203B41FA5}">
                      <a16:colId xmlns:a16="http://schemas.microsoft.com/office/drawing/2014/main" val="418042168"/>
                    </a:ext>
                  </a:extLst>
                </a:gridCol>
                <a:gridCol w="3241301">
                  <a:extLst>
                    <a:ext uri="{9D8B030D-6E8A-4147-A177-3AD203B41FA5}">
                      <a16:colId xmlns:a16="http://schemas.microsoft.com/office/drawing/2014/main" val="2454823211"/>
                    </a:ext>
                  </a:extLst>
                </a:gridCol>
                <a:gridCol w="1566022">
                  <a:extLst>
                    <a:ext uri="{9D8B030D-6E8A-4147-A177-3AD203B41FA5}">
                      <a16:colId xmlns:a16="http://schemas.microsoft.com/office/drawing/2014/main" val="2680029786"/>
                    </a:ext>
                  </a:extLst>
                </a:gridCol>
                <a:gridCol w="3234018">
                  <a:extLst>
                    <a:ext uri="{9D8B030D-6E8A-4147-A177-3AD203B41FA5}">
                      <a16:colId xmlns:a16="http://schemas.microsoft.com/office/drawing/2014/main" val="3766910894"/>
                    </a:ext>
                  </a:extLst>
                </a:gridCol>
              </a:tblGrid>
              <a:tr h="370840">
                <a:tc>
                  <a:txBody>
                    <a:bodyPr/>
                    <a:lstStyle/>
                    <a:p>
                      <a:r>
                        <a:rPr lang="en-GB" b="0" dirty="0"/>
                        <a:t>QUESTION</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B5196"/>
                    </a:solidFill>
                  </a:tcPr>
                </a:tc>
                <a:tc>
                  <a:txBody>
                    <a:bodyPr/>
                    <a:lstStyle/>
                    <a:p>
                      <a:r>
                        <a:rPr lang="en-GB" b="0" dirty="0"/>
                        <a:t>ANSWER</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B5196"/>
                    </a:solidFill>
                  </a:tcPr>
                </a:tc>
                <a:tc>
                  <a:txBody>
                    <a:bodyPr/>
                    <a:lstStyle/>
                    <a:p>
                      <a:r>
                        <a:rPr lang="en-GB" b="0" dirty="0"/>
                        <a:t>QUESTION</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B5196"/>
                    </a:solidFill>
                  </a:tcPr>
                </a:tc>
                <a:tc>
                  <a:txBody>
                    <a:bodyPr/>
                    <a:lstStyle/>
                    <a:p>
                      <a:r>
                        <a:rPr lang="en-GB" b="0" dirty="0"/>
                        <a:t>ANSWER</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B5196"/>
                    </a:solidFill>
                  </a:tcPr>
                </a:tc>
                <a:extLst>
                  <a:ext uri="{0D108BD9-81ED-4DB2-BD59-A6C34878D82A}">
                    <a16:rowId xmlns:a16="http://schemas.microsoft.com/office/drawing/2014/main" val="2257525519"/>
                  </a:ext>
                </a:extLst>
              </a:tr>
              <a:tr h="1001099">
                <a:tc>
                  <a:txBody>
                    <a:bodyPr/>
                    <a:lstStyle/>
                    <a:p>
                      <a:pPr algn="l"/>
                      <a:r>
                        <a:rPr lang="en-GB" b="1" dirty="0">
                          <a:solidFill>
                            <a:srgbClr val="002060"/>
                          </a:solidFill>
                        </a:rPr>
                        <a:t>1</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b="1" dirty="0">
                        <a:solidFill>
                          <a:srgbClr val="002060"/>
                        </a:solidFill>
                      </a:endParaRP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dirty="0">
                          <a:solidFill>
                            <a:srgbClr val="002060"/>
                          </a:solidFill>
                        </a:rPr>
                        <a:t>6</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dirty="0"/>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126023326"/>
                  </a:ext>
                </a:extLst>
              </a:tr>
              <a:tr h="1001099">
                <a:tc>
                  <a:txBody>
                    <a:bodyPr/>
                    <a:lstStyle/>
                    <a:p>
                      <a:pPr algn="l"/>
                      <a:r>
                        <a:rPr lang="en-GB" b="1" dirty="0">
                          <a:solidFill>
                            <a:srgbClr val="002060"/>
                          </a:solidFill>
                        </a:rPr>
                        <a:t>2</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b="1" dirty="0">
                        <a:solidFill>
                          <a:srgbClr val="002060"/>
                        </a:solidFill>
                      </a:endParaRP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dirty="0">
                          <a:solidFill>
                            <a:srgbClr val="002060"/>
                          </a:solidFill>
                        </a:rPr>
                        <a:t>7</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dirty="0"/>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3448073315"/>
                  </a:ext>
                </a:extLst>
              </a:tr>
              <a:tr h="1001099">
                <a:tc>
                  <a:txBody>
                    <a:bodyPr/>
                    <a:lstStyle/>
                    <a:p>
                      <a:pPr algn="l"/>
                      <a:r>
                        <a:rPr lang="en-GB" b="1" dirty="0">
                          <a:solidFill>
                            <a:srgbClr val="002060"/>
                          </a:solidFill>
                        </a:rPr>
                        <a:t>3</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b="1" dirty="0">
                        <a:solidFill>
                          <a:srgbClr val="002060"/>
                        </a:solidFill>
                      </a:endParaRP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dirty="0">
                          <a:solidFill>
                            <a:srgbClr val="002060"/>
                          </a:solidFill>
                        </a:rPr>
                        <a:t>8</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dirty="0"/>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3955255883"/>
                  </a:ext>
                </a:extLst>
              </a:tr>
              <a:tr h="1001099">
                <a:tc>
                  <a:txBody>
                    <a:bodyPr/>
                    <a:lstStyle/>
                    <a:p>
                      <a:pPr algn="l"/>
                      <a:r>
                        <a:rPr lang="en-GB" b="1" dirty="0">
                          <a:solidFill>
                            <a:srgbClr val="002060"/>
                          </a:solidFill>
                        </a:rPr>
                        <a:t>4</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b="1" dirty="0">
                        <a:solidFill>
                          <a:srgbClr val="002060"/>
                        </a:solidFill>
                      </a:endParaRP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dirty="0">
                          <a:solidFill>
                            <a:srgbClr val="002060"/>
                          </a:solidFill>
                        </a:rPr>
                        <a:t>9</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dirty="0"/>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3946852366"/>
                  </a:ext>
                </a:extLst>
              </a:tr>
              <a:tr h="1001099">
                <a:tc>
                  <a:txBody>
                    <a:bodyPr/>
                    <a:lstStyle/>
                    <a:p>
                      <a:pPr algn="l"/>
                      <a:r>
                        <a:rPr lang="en-GB" b="1" dirty="0">
                          <a:solidFill>
                            <a:srgbClr val="002060"/>
                          </a:solidFill>
                        </a:rPr>
                        <a:t>5</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b="1" dirty="0">
                        <a:solidFill>
                          <a:srgbClr val="002060"/>
                        </a:solidFill>
                      </a:endParaRP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dirty="0">
                          <a:solidFill>
                            <a:srgbClr val="002060"/>
                          </a:solidFill>
                        </a:rPr>
                        <a:t>10</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dirty="0"/>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1408234736"/>
                  </a:ext>
                </a:extLst>
              </a:tr>
            </a:tbl>
          </a:graphicData>
        </a:graphic>
      </p:graphicFrame>
      <p:sp>
        <p:nvSpPr>
          <p:cNvPr id="4" name="TextBox 3"/>
          <p:cNvSpPr txBox="1"/>
          <p:nvPr/>
        </p:nvSpPr>
        <p:spPr>
          <a:xfrm>
            <a:off x="182096" y="179295"/>
            <a:ext cx="9534525" cy="342401"/>
          </a:xfrm>
          <a:prstGeom prst="rect">
            <a:avLst/>
          </a:prstGeom>
          <a:noFill/>
        </p:spPr>
        <p:txBody>
          <a:bodyPr wrap="square" rtlCol="0">
            <a:spAutoFit/>
          </a:bodyPr>
          <a:lstStyle/>
          <a:p>
            <a:r>
              <a:rPr lang="en-GB" sz="1625" b="1" i="1" dirty="0">
                <a:solidFill>
                  <a:srgbClr val="002060"/>
                </a:solidFill>
              </a:rPr>
              <a:t>How much have you</a:t>
            </a:r>
            <a:r>
              <a:rPr lang="en-GB" sz="1625" b="1" i="1" baseline="0" dirty="0">
                <a:solidFill>
                  <a:srgbClr val="002060"/>
                </a:solidFill>
              </a:rPr>
              <a:t> remembered from recent lessons? Answer all these questions from memory, in silence.</a:t>
            </a:r>
            <a:endParaRPr lang="en-GB" sz="1625" b="1" i="1" dirty="0">
              <a:solidFill>
                <a:srgbClr val="002060"/>
              </a:solidFill>
            </a:endParaRPr>
          </a:p>
        </p:txBody>
      </p:sp>
      <p:sp>
        <p:nvSpPr>
          <p:cNvPr id="7" name="Text Placeholder 5"/>
          <p:cNvSpPr>
            <a:spLocks noGrp="1"/>
          </p:cNvSpPr>
          <p:nvPr>
            <p:ph type="body" sz="quarter" idx="10" hasCustomPrompt="1"/>
          </p:nvPr>
        </p:nvSpPr>
        <p:spPr>
          <a:xfrm>
            <a:off x="1740834" y="1165413"/>
            <a:ext cx="3139935" cy="887227"/>
          </a:xfrm>
        </p:spPr>
        <p:txBody>
          <a:bodyPr>
            <a:normAutofit/>
          </a:bodyPr>
          <a:lstStyle>
            <a:lvl1pPr marL="0" indent="0">
              <a:buNone/>
              <a:defRPr sz="1625"/>
            </a:lvl1pPr>
          </a:lstStyle>
          <a:p>
            <a:pPr lvl="0"/>
            <a:r>
              <a:rPr lang="en-US" dirty="0"/>
              <a:t>Type answer here</a:t>
            </a:r>
          </a:p>
        </p:txBody>
      </p:sp>
      <p:sp>
        <p:nvSpPr>
          <p:cNvPr id="8" name="Text Placeholder 5"/>
          <p:cNvSpPr>
            <a:spLocks noGrp="1"/>
          </p:cNvSpPr>
          <p:nvPr>
            <p:ph type="body" sz="quarter" idx="11" hasCustomPrompt="1"/>
          </p:nvPr>
        </p:nvSpPr>
        <p:spPr>
          <a:xfrm>
            <a:off x="1740834" y="2157472"/>
            <a:ext cx="3139935" cy="887227"/>
          </a:xfrm>
        </p:spPr>
        <p:txBody>
          <a:bodyPr>
            <a:normAutofit/>
          </a:bodyPr>
          <a:lstStyle>
            <a:lvl1pPr marL="0" indent="0">
              <a:buNone/>
              <a:defRPr sz="1625"/>
            </a:lvl1pPr>
          </a:lstStyle>
          <a:p>
            <a:pPr lvl="0"/>
            <a:r>
              <a:rPr lang="en-US" dirty="0"/>
              <a:t>Type answer here</a:t>
            </a:r>
          </a:p>
        </p:txBody>
      </p:sp>
      <p:sp>
        <p:nvSpPr>
          <p:cNvPr id="9" name="Text Placeholder 5"/>
          <p:cNvSpPr>
            <a:spLocks noGrp="1"/>
          </p:cNvSpPr>
          <p:nvPr>
            <p:ph type="body" sz="quarter" idx="12" hasCustomPrompt="1"/>
          </p:nvPr>
        </p:nvSpPr>
        <p:spPr>
          <a:xfrm>
            <a:off x="1740834" y="3134678"/>
            <a:ext cx="3139935" cy="887227"/>
          </a:xfrm>
        </p:spPr>
        <p:txBody>
          <a:bodyPr>
            <a:normAutofit/>
          </a:bodyPr>
          <a:lstStyle>
            <a:lvl1pPr marL="0" indent="0">
              <a:buNone/>
              <a:defRPr sz="1625"/>
            </a:lvl1pPr>
          </a:lstStyle>
          <a:p>
            <a:pPr lvl="0"/>
            <a:r>
              <a:rPr lang="en-US" dirty="0"/>
              <a:t>Type answer here</a:t>
            </a:r>
          </a:p>
        </p:txBody>
      </p:sp>
      <p:sp>
        <p:nvSpPr>
          <p:cNvPr id="10" name="Text Placeholder 5"/>
          <p:cNvSpPr>
            <a:spLocks noGrp="1"/>
          </p:cNvSpPr>
          <p:nvPr>
            <p:ph type="body" sz="quarter" idx="13" hasCustomPrompt="1"/>
          </p:nvPr>
        </p:nvSpPr>
        <p:spPr>
          <a:xfrm>
            <a:off x="1740833" y="4171726"/>
            <a:ext cx="3139935" cy="887227"/>
          </a:xfrm>
        </p:spPr>
        <p:txBody>
          <a:bodyPr>
            <a:normAutofit/>
          </a:bodyPr>
          <a:lstStyle>
            <a:lvl1pPr marL="0" indent="0">
              <a:buNone/>
              <a:defRPr sz="1625"/>
            </a:lvl1pPr>
          </a:lstStyle>
          <a:p>
            <a:pPr lvl="0"/>
            <a:r>
              <a:rPr lang="en-US" dirty="0"/>
              <a:t>Type answer here</a:t>
            </a:r>
          </a:p>
        </p:txBody>
      </p:sp>
      <p:sp>
        <p:nvSpPr>
          <p:cNvPr id="11" name="Text Placeholder 5"/>
          <p:cNvSpPr>
            <a:spLocks noGrp="1"/>
          </p:cNvSpPr>
          <p:nvPr>
            <p:ph type="body" sz="quarter" idx="14" hasCustomPrompt="1"/>
          </p:nvPr>
        </p:nvSpPr>
        <p:spPr>
          <a:xfrm>
            <a:off x="1740833" y="5163785"/>
            <a:ext cx="3139935" cy="887227"/>
          </a:xfrm>
        </p:spPr>
        <p:txBody>
          <a:bodyPr>
            <a:normAutofit/>
          </a:bodyPr>
          <a:lstStyle>
            <a:lvl1pPr marL="0" indent="0">
              <a:buNone/>
              <a:defRPr sz="1625"/>
            </a:lvl1pPr>
          </a:lstStyle>
          <a:p>
            <a:pPr lvl="0"/>
            <a:r>
              <a:rPr lang="en-US" dirty="0"/>
              <a:t>Type answer here</a:t>
            </a:r>
          </a:p>
        </p:txBody>
      </p:sp>
      <p:sp>
        <p:nvSpPr>
          <p:cNvPr id="12" name="Text Placeholder 5"/>
          <p:cNvSpPr>
            <a:spLocks noGrp="1"/>
          </p:cNvSpPr>
          <p:nvPr>
            <p:ph type="body" sz="quarter" idx="15" hasCustomPrompt="1"/>
          </p:nvPr>
        </p:nvSpPr>
        <p:spPr>
          <a:xfrm>
            <a:off x="6532982" y="1165413"/>
            <a:ext cx="3139935" cy="887227"/>
          </a:xfrm>
        </p:spPr>
        <p:txBody>
          <a:bodyPr>
            <a:normAutofit/>
          </a:bodyPr>
          <a:lstStyle>
            <a:lvl1pPr marL="0" indent="0">
              <a:buNone/>
              <a:defRPr sz="1625"/>
            </a:lvl1pPr>
          </a:lstStyle>
          <a:p>
            <a:pPr lvl="0"/>
            <a:r>
              <a:rPr lang="en-US" dirty="0"/>
              <a:t>Type answer here</a:t>
            </a:r>
          </a:p>
        </p:txBody>
      </p:sp>
      <p:sp>
        <p:nvSpPr>
          <p:cNvPr id="13" name="Text Placeholder 5"/>
          <p:cNvSpPr>
            <a:spLocks noGrp="1"/>
          </p:cNvSpPr>
          <p:nvPr>
            <p:ph type="body" sz="quarter" idx="16" hasCustomPrompt="1"/>
          </p:nvPr>
        </p:nvSpPr>
        <p:spPr>
          <a:xfrm>
            <a:off x="6532982" y="2157472"/>
            <a:ext cx="3139935" cy="887227"/>
          </a:xfrm>
        </p:spPr>
        <p:txBody>
          <a:bodyPr>
            <a:normAutofit/>
          </a:bodyPr>
          <a:lstStyle>
            <a:lvl1pPr marL="0" indent="0">
              <a:buNone/>
              <a:defRPr sz="1625"/>
            </a:lvl1pPr>
          </a:lstStyle>
          <a:p>
            <a:pPr lvl="0"/>
            <a:r>
              <a:rPr lang="en-US" dirty="0"/>
              <a:t>Type answer here</a:t>
            </a:r>
          </a:p>
        </p:txBody>
      </p:sp>
      <p:sp>
        <p:nvSpPr>
          <p:cNvPr id="14" name="Text Placeholder 5"/>
          <p:cNvSpPr>
            <a:spLocks noGrp="1"/>
          </p:cNvSpPr>
          <p:nvPr>
            <p:ph type="body" sz="quarter" idx="17" hasCustomPrompt="1"/>
          </p:nvPr>
        </p:nvSpPr>
        <p:spPr>
          <a:xfrm>
            <a:off x="6532981" y="3134678"/>
            <a:ext cx="3139935" cy="887227"/>
          </a:xfrm>
        </p:spPr>
        <p:txBody>
          <a:bodyPr>
            <a:normAutofit/>
          </a:bodyPr>
          <a:lstStyle>
            <a:lvl1pPr marL="0" indent="0">
              <a:buNone/>
              <a:defRPr sz="1625"/>
            </a:lvl1pPr>
          </a:lstStyle>
          <a:p>
            <a:pPr lvl="0"/>
            <a:r>
              <a:rPr lang="en-US" dirty="0"/>
              <a:t>Type answer here</a:t>
            </a:r>
          </a:p>
        </p:txBody>
      </p:sp>
      <p:sp>
        <p:nvSpPr>
          <p:cNvPr id="15" name="Text Placeholder 5"/>
          <p:cNvSpPr>
            <a:spLocks noGrp="1"/>
          </p:cNvSpPr>
          <p:nvPr>
            <p:ph type="body" sz="quarter" idx="18" hasCustomPrompt="1"/>
          </p:nvPr>
        </p:nvSpPr>
        <p:spPr>
          <a:xfrm>
            <a:off x="6532980" y="4171726"/>
            <a:ext cx="3139935" cy="887227"/>
          </a:xfrm>
        </p:spPr>
        <p:txBody>
          <a:bodyPr>
            <a:normAutofit/>
          </a:bodyPr>
          <a:lstStyle>
            <a:lvl1pPr marL="0" indent="0">
              <a:buNone/>
              <a:defRPr sz="1625"/>
            </a:lvl1pPr>
          </a:lstStyle>
          <a:p>
            <a:pPr lvl="0"/>
            <a:r>
              <a:rPr lang="en-US" dirty="0"/>
              <a:t>Type answer here</a:t>
            </a:r>
          </a:p>
        </p:txBody>
      </p:sp>
      <p:sp>
        <p:nvSpPr>
          <p:cNvPr id="16" name="Text Placeholder 5"/>
          <p:cNvSpPr>
            <a:spLocks noGrp="1"/>
          </p:cNvSpPr>
          <p:nvPr>
            <p:ph type="body" sz="quarter" idx="19" hasCustomPrompt="1"/>
          </p:nvPr>
        </p:nvSpPr>
        <p:spPr>
          <a:xfrm>
            <a:off x="6532980" y="5163785"/>
            <a:ext cx="3139935" cy="887227"/>
          </a:xfrm>
        </p:spPr>
        <p:txBody>
          <a:bodyPr>
            <a:normAutofit/>
          </a:bodyPr>
          <a:lstStyle>
            <a:lvl1pPr marL="0" indent="0">
              <a:buNone/>
              <a:defRPr sz="1625"/>
            </a:lvl1pPr>
          </a:lstStyle>
          <a:p>
            <a:pPr lvl="0"/>
            <a:r>
              <a:rPr lang="en-US" dirty="0"/>
              <a:t>Type answer here</a:t>
            </a:r>
          </a:p>
        </p:txBody>
      </p:sp>
      <p:sp>
        <p:nvSpPr>
          <p:cNvPr id="17" name="Text Placeholder 5"/>
          <p:cNvSpPr>
            <a:spLocks noGrp="1"/>
          </p:cNvSpPr>
          <p:nvPr>
            <p:ph type="body" sz="quarter" idx="20" hasCustomPrompt="1"/>
          </p:nvPr>
        </p:nvSpPr>
        <p:spPr>
          <a:xfrm>
            <a:off x="371476" y="1165413"/>
            <a:ext cx="1238249" cy="887227"/>
          </a:xfrm>
        </p:spPr>
        <p:txBody>
          <a:bodyPr>
            <a:normAutofit/>
          </a:bodyPr>
          <a:lstStyle>
            <a:lvl1pPr marL="0" indent="0">
              <a:buNone/>
              <a:defRPr sz="1300"/>
            </a:lvl1pPr>
          </a:lstStyle>
          <a:p>
            <a:pPr lvl="0"/>
            <a:r>
              <a:rPr lang="en-US" dirty="0"/>
              <a:t>Type question keyword here</a:t>
            </a:r>
          </a:p>
        </p:txBody>
      </p:sp>
      <p:sp>
        <p:nvSpPr>
          <p:cNvPr id="18" name="Text Placeholder 5"/>
          <p:cNvSpPr>
            <a:spLocks noGrp="1"/>
          </p:cNvSpPr>
          <p:nvPr>
            <p:ph type="body" sz="quarter" idx="21" hasCustomPrompt="1"/>
          </p:nvPr>
        </p:nvSpPr>
        <p:spPr>
          <a:xfrm>
            <a:off x="371476" y="2157472"/>
            <a:ext cx="1238249" cy="887227"/>
          </a:xfrm>
        </p:spPr>
        <p:txBody>
          <a:bodyPr>
            <a:normAutofit/>
          </a:bodyPr>
          <a:lstStyle>
            <a:lvl1pPr marL="0" indent="0">
              <a:buNone/>
              <a:defRPr sz="1300"/>
            </a:lvl1pPr>
          </a:lstStyle>
          <a:p>
            <a:pPr lvl="0"/>
            <a:r>
              <a:rPr lang="en-US" dirty="0"/>
              <a:t>Type question Keyword here</a:t>
            </a:r>
          </a:p>
        </p:txBody>
      </p:sp>
      <p:sp>
        <p:nvSpPr>
          <p:cNvPr id="19" name="Text Placeholder 5"/>
          <p:cNvSpPr>
            <a:spLocks noGrp="1"/>
          </p:cNvSpPr>
          <p:nvPr>
            <p:ph type="body" sz="quarter" idx="22" hasCustomPrompt="1"/>
          </p:nvPr>
        </p:nvSpPr>
        <p:spPr>
          <a:xfrm>
            <a:off x="371476" y="3134678"/>
            <a:ext cx="1238249" cy="887227"/>
          </a:xfrm>
        </p:spPr>
        <p:txBody>
          <a:bodyPr>
            <a:normAutofit/>
          </a:bodyPr>
          <a:lstStyle>
            <a:lvl1pPr marL="0" indent="0">
              <a:buNone/>
              <a:defRPr sz="1300"/>
            </a:lvl1pPr>
          </a:lstStyle>
          <a:p>
            <a:pPr lvl="0"/>
            <a:r>
              <a:rPr lang="en-US" dirty="0"/>
              <a:t>Type question Keyword here</a:t>
            </a:r>
          </a:p>
        </p:txBody>
      </p:sp>
      <p:sp>
        <p:nvSpPr>
          <p:cNvPr id="20" name="Text Placeholder 5"/>
          <p:cNvSpPr>
            <a:spLocks noGrp="1"/>
          </p:cNvSpPr>
          <p:nvPr>
            <p:ph type="body" sz="quarter" idx="23" hasCustomPrompt="1"/>
          </p:nvPr>
        </p:nvSpPr>
        <p:spPr>
          <a:xfrm>
            <a:off x="371475" y="4171726"/>
            <a:ext cx="1238249" cy="887227"/>
          </a:xfrm>
        </p:spPr>
        <p:txBody>
          <a:bodyPr>
            <a:normAutofit/>
          </a:bodyPr>
          <a:lstStyle>
            <a:lvl1pPr marL="0" indent="0">
              <a:buNone/>
              <a:defRPr sz="1300"/>
            </a:lvl1pPr>
          </a:lstStyle>
          <a:p>
            <a:pPr lvl="0"/>
            <a:r>
              <a:rPr lang="en-US" dirty="0"/>
              <a:t>Type question Keyword here</a:t>
            </a:r>
          </a:p>
        </p:txBody>
      </p:sp>
      <p:sp>
        <p:nvSpPr>
          <p:cNvPr id="21" name="Text Placeholder 5"/>
          <p:cNvSpPr>
            <a:spLocks noGrp="1"/>
          </p:cNvSpPr>
          <p:nvPr>
            <p:ph type="body" sz="quarter" idx="24" hasCustomPrompt="1"/>
          </p:nvPr>
        </p:nvSpPr>
        <p:spPr>
          <a:xfrm>
            <a:off x="371475" y="5163785"/>
            <a:ext cx="1238249" cy="887227"/>
          </a:xfrm>
        </p:spPr>
        <p:txBody>
          <a:bodyPr>
            <a:normAutofit/>
          </a:bodyPr>
          <a:lstStyle>
            <a:lvl1pPr marL="0" indent="0">
              <a:buNone/>
              <a:defRPr sz="1300"/>
            </a:lvl1pPr>
          </a:lstStyle>
          <a:p>
            <a:pPr lvl="0"/>
            <a:r>
              <a:rPr lang="en-US" dirty="0"/>
              <a:t>Type question Keyword here</a:t>
            </a:r>
          </a:p>
        </p:txBody>
      </p:sp>
      <p:sp>
        <p:nvSpPr>
          <p:cNvPr id="22" name="Text Placeholder 5"/>
          <p:cNvSpPr>
            <a:spLocks noGrp="1"/>
          </p:cNvSpPr>
          <p:nvPr>
            <p:ph type="body" sz="quarter" idx="25" hasCustomPrompt="1"/>
          </p:nvPr>
        </p:nvSpPr>
        <p:spPr>
          <a:xfrm>
            <a:off x="5149665" y="1165413"/>
            <a:ext cx="1238249" cy="887227"/>
          </a:xfrm>
        </p:spPr>
        <p:txBody>
          <a:bodyPr>
            <a:normAutofit/>
          </a:bodyPr>
          <a:lstStyle>
            <a:lvl1pPr marL="0" indent="0">
              <a:buNone/>
              <a:defRPr sz="1300"/>
            </a:lvl1pPr>
          </a:lstStyle>
          <a:p>
            <a:pPr lvl="0"/>
            <a:r>
              <a:rPr lang="en-US" dirty="0"/>
              <a:t>Type question Keyword here</a:t>
            </a:r>
          </a:p>
        </p:txBody>
      </p:sp>
      <p:sp>
        <p:nvSpPr>
          <p:cNvPr id="23" name="Text Placeholder 5"/>
          <p:cNvSpPr>
            <a:spLocks noGrp="1"/>
          </p:cNvSpPr>
          <p:nvPr>
            <p:ph type="body" sz="quarter" idx="26" hasCustomPrompt="1"/>
          </p:nvPr>
        </p:nvSpPr>
        <p:spPr>
          <a:xfrm>
            <a:off x="5149665" y="2157472"/>
            <a:ext cx="1238249" cy="887227"/>
          </a:xfrm>
        </p:spPr>
        <p:txBody>
          <a:bodyPr>
            <a:normAutofit/>
          </a:bodyPr>
          <a:lstStyle>
            <a:lvl1pPr marL="0" indent="0">
              <a:buNone/>
              <a:defRPr sz="1300"/>
            </a:lvl1pPr>
          </a:lstStyle>
          <a:p>
            <a:pPr lvl="0"/>
            <a:r>
              <a:rPr lang="en-US" dirty="0"/>
              <a:t>Type question Keyword here</a:t>
            </a:r>
          </a:p>
        </p:txBody>
      </p:sp>
      <p:sp>
        <p:nvSpPr>
          <p:cNvPr id="24" name="Text Placeholder 5"/>
          <p:cNvSpPr>
            <a:spLocks noGrp="1"/>
          </p:cNvSpPr>
          <p:nvPr>
            <p:ph type="body" sz="quarter" idx="27" hasCustomPrompt="1"/>
          </p:nvPr>
        </p:nvSpPr>
        <p:spPr>
          <a:xfrm>
            <a:off x="5149664" y="3134678"/>
            <a:ext cx="1238249" cy="887227"/>
          </a:xfrm>
        </p:spPr>
        <p:txBody>
          <a:bodyPr>
            <a:normAutofit/>
          </a:bodyPr>
          <a:lstStyle>
            <a:lvl1pPr marL="0" indent="0">
              <a:buNone/>
              <a:defRPr sz="1300"/>
            </a:lvl1pPr>
          </a:lstStyle>
          <a:p>
            <a:pPr lvl="0"/>
            <a:r>
              <a:rPr lang="en-US" dirty="0"/>
              <a:t>Type question Keyword here</a:t>
            </a:r>
          </a:p>
        </p:txBody>
      </p:sp>
      <p:sp>
        <p:nvSpPr>
          <p:cNvPr id="25" name="Text Placeholder 5"/>
          <p:cNvSpPr>
            <a:spLocks noGrp="1"/>
          </p:cNvSpPr>
          <p:nvPr>
            <p:ph type="body" sz="quarter" idx="28" hasCustomPrompt="1"/>
          </p:nvPr>
        </p:nvSpPr>
        <p:spPr>
          <a:xfrm>
            <a:off x="5149663" y="4171726"/>
            <a:ext cx="1238249" cy="887227"/>
          </a:xfrm>
        </p:spPr>
        <p:txBody>
          <a:bodyPr>
            <a:normAutofit/>
          </a:bodyPr>
          <a:lstStyle>
            <a:lvl1pPr marL="0" indent="0">
              <a:buNone/>
              <a:defRPr sz="1300"/>
            </a:lvl1pPr>
          </a:lstStyle>
          <a:p>
            <a:pPr lvl="0"/>
            <a:r>
              <a:rPr lang="en-US" dirty="0"/>
              <a:t>Type question Keyword here</a:t>
            </a:r>
          </a:p>
        </p:txBody>
      </p:sp>
      <p:sp>
        <p:nvSpPr>
          <p:cNvPr id="26" name="Text Placeholder 5"/>
          <p:cNvSpPr>
            <a:spLocks noGrp="1"/>
          </p:cNvSpPr>
          <p:nvPr>
            <p:ph type="body" sz="quarter" idx="29" hasCustomPrompt="1"/>
          </p:nvPr>
        </p:nvSpPr>
        <p:spPr>
          <a:xfrm>
            <a:off x="5149663" y="5163785"/>
            <a:ext cx="1238249" cy="887227"/>
          </a:xfrm>
        </p:spPr>
        <p:txBody>
          <a:bodyPr>
            <a:normAutofit/>
          </a:bodyPr>
          <a:lstStyle>
            <a:lvl1pPr marL="0" indent="0">
              <a:buNone/>
              <a:defRPr sz="1300"/>
            </a:lvl1pPr>
          </a:lstStyle>
          <a:p>
            <a:pPr lvl="0"/>
            <a:r>
              <a:rPr lang="en-US" dirty="0"/>
              <a:t>Type question Keyword here</a:t>
            </a:r>
          </a:p>
        </p:txBody>
      </p:sp>
    </p:spTree>
    <p:extLst>
      <p:ext uri="{BB962C8B-B14F-4D97-AF65-F5344CB8AC3E}">
        <p14:creationId xmlns:p14="http://schemas.microsoft.com/office/powerpoint/2010/main" val="34466014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LT Revision Lesson">
    <p:spTree>
      <p:nvGrpSpPr>
        <p:cNvPr id="1" name=""/>
        <p:cNvGrpSpPr/>
        <p:nvPr/>
      </p:nvGrpSpPr>
      <p:grpSpPr>
        <a:xfrm>
          <a:off x="0" y="0"/>
          <a:ext cx="0" cy="0"/>
          <a:chOff x="0" y="0"/>
          <a:chExt cx="0" cy="0"/>
        </a:xfrm>
      </p:grpSpPr>
      <p:sp>
        <p:nvSpPr>
          <p:cNvPr id="40" name="Rectangle 39"/>
          <p:cNvSpPr/>
          <p:nvPr/>
        </p:nvSpPr>
        <p:spPr>
          <a:xfrm>
            <a:off x="1" y="6381936"/>
            <a:ext cx="9901644"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41" name="Pentagon 40"/>
          <p:cNvSpPr/>
          <p:nvPr/>
        </p:nvSpPr>
        <p:spPr>
          <a:xfrm>
            <a:off x="91090" y="6444943"/>
            <a:ext cx="2281500" cy="358139"/>
          </a:xfrm>
          <a:prstGeom prst="homePlat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REVISE</a:t>
            </a:r>
            <a:endParaRPr lang="en-GB" sz="1300" b="0" dirty="0">
              <a:solidFill>
                <a:schemeClr val="bg1"/>
              </a:solidFill>
            </a:endParaRPr>
          </a:p>
        </p:txBody>
      </p:sp>
      <p:sp>
        <p:nvSpPr>
          <p:cNvPr id="42" name="Chevron 41"/>
          <p:cNvSpPr/>
          <p:nvPr/>
        </p:nvSpPr>
        <p:spPr>
          <a:xfrm>
            <a:off x="2324043"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PRACTICE</a:t>
            </a:r>
          </a:p>
        </p:txBody>
      </p:sp>
      <p:sp>
        <p:nvSpPr>
          <p:cNvPr id="43" name="Chevron 42"/>
          <p:cNvSpPr/>
          <p:nvPr/>
        </p:nvSpPr>
        <p:spPr>
          <a:xfrm>
            <a:off x="4550401"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CHECK</a:t>
            </a:r>
            <a:endParaRPr lang="en-GB" sz="1300" b="0" dirty="0">
              <a:solidFill>
                <a:schemeClr val="bg1"/>
              </a:solidFill>
            </a:endParaRPr>
          </a:p>
        </p:txBody>
      </p:sp>
      <p:sp>
        <p:nvSpPr>
          <p:cNvPr id="44" name="Chevron 43"/>
          <p:cNvSpPr/>
          <p:nvPr/>
        </p:nvSpPr>
        <p:spPr>
          <a:xfrm>
            <a:off x="6773432"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pic>
        <p:nvPicPr>
          <p:cNvPr id="47" name="Picture 46"/>
          <p:cNvPicPr>
            <a:picLocks noChangeAspect="1"/>
          </p:cNvPicPr>
          <p:nvPr/>
        </p:nvPicPr>
        <p:blipFill rotWithShape="1">
          <a:blip r:embed="rId2"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8" name="Text Placeholder 4"/>
          <p:cNvSpPr>
            <a:spLocks noGrp="1"/>
          </p:cNvSpPr>
          <p:nvPr>
            <p:ph type="body" sz="quarter" idx="10"/>
          </p:nvPr>
        </p:nvSpPr>
        <p:spPr>
          <a:xfrm>
            <a:off x="221039" y="304516"/>
            <a:ext cx="9446740" cy="750661"/>
          </a:xfrm>
          <a:prstGeom prst="rect">
            <a:avLst/>
          </a:prstGeom>
        </p:spPr>
        <p:txBody>
          <a:bodyPr/>
          <a:lstStyle>
            <a:lvl1pPr marL="0" indent="0">
              <a:buNone/>
              <a:defRPr sz="2925"/>
            </a:lvl1pPr>
          </a:lstStyle>
          <a:p>
            <a:pPr lvl="0"/>
            <a:r>
              <a:rPr lang="en-US"/>
              <a:t>Edit Master text styles</a:t>
            </a:r>
          </a:p>
        </p:txBody>
      </p:sp>
      <p:sp>
        <p:nvSpPr>
          <p:cNvPr id="9" name="Content Placeholder 6"/>
          <p:cNvSpPr>
            <a:spLocks noGrp="1"/>
          </p:cNvSpPr>
          <p:nvPr>
            <p:ph sz="quarter" idx="11"/>
          </p:nvPr>
        </p:nvSpPr>
        <p:spPr>
          <a:xfrm>
            <a:off x="233462" y="1377950"/>
            <a:ext cx="9446739"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908100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9876909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5_ALT Lesson Structure">
    <p:spTree>
      <p:nvGrpSpPr>
        <p:cNvPr id="1" name=""/>
        <p:cNvGrpSpPr/>
        <p:nvPr/>
      </p:nvGrpSpPr>
      <p:grpSpPr>
        <a:xfrm>
          <a:off x="0" y="0"/>
          <a:ext cx="0" cy="0"/>
          <a:chOff x="0" y="0"/>
          <a:chExt cx="0" cy="0"/>
        </a:xfrm>
      </p:grpSpPr>
      <p:sp>
        <p:nvSpPr>
          <p:cNvPr id="20" name="TextBox 19"/>
          <p:cNvSpPr txBox="1"/>
          <p:nvPr/>
        </p:nvSpPr>
        <p:spPr>
          <a:xfrm>
            <a:off x="2739259" y="496540"/>
            <a:ext cx="1987919" cy="593752"/>
          </a:xfrm>
          <a:prstGeom prst="rect">
            <a:avLst/>
          </a:prstGeom>
          <a:solidFill>
            <a:srgbClr val="DAE3F3"/>
          </a:solidFill>
        </p:spPr>
        <p:txBody>
          <a:bodyPr wrap="square" rtlCol="0">
            <a:spAutoFit/>
          </a:bodyPr>
          <a:lstStyle/>
          <a:p>
            <a:pPr marL="0" indent="0" algn="ctr">
              <a:spcAft>
                <a:spcPts val="244"/>
              </a:spcAft>
              <a:buFont typeface="Arial" panose="020B0604020202020204" pitchFamily="34" charset="0"/>
              <a:buNone/>
            </a:pPr>
            <a:r>
              <a:rPr lang="en-GB" sz="975" dirty="0">
                <a:solidFill>
                  <a:srgbClr val="0B5196"/>
                </a:solidFill>
                <a:latin typeface="+mn-lt"/>
              </a:rPr>
              <a:t>Clear instruction and modelling</a:t>
            </a:r>
          </a:p>
          <a:p>
            <a:pPr marL="0" indent="0" algn="ctr">
              <a:spcAft>
                <a:spcPts val="244"/>
              </a:spcAft>
              <a:buFont typeface="Arial" panose="020B0604020202020204" pitchFamily="34" charset="0"/>
              <a:buNone/>
            </a:pPr>
            <a:r>
              <a:rPr lang="en-GB" sz="975" dirty="0">
                <a:solidFill>
                  <a:srgbClr val="0B5196"/>
                </a:solidFill>
                <a:latin typeface="+mn-lt"/>
              </a:rPr>
              <a:t>Model Reading Strategies </a:t>
            </a:r>
          </a:p>
          <a:p>
            <a:pPr marL="0" indent="0" algn="ctr">
              <a:spcAft>
                <a:spcPts val="244"/>
              </a:spcAft>
              <a:buFont typeface="Arial" panose="020B0604020202020204" pitchFamily="34" charset="0"/>
              <a:buNone/>
            </a:pPr>
            <a:r>
              <a:rPr lang="en-GB" sz="975" dirty="0">
                <a:solidFill>
                  <a:srgbClr val="0B5196"/>
                </a:solidFill>
                <a:latin typeface="+mn-lt"/>
              </a:rPr>
              <a:t>Use Knowledge Organiser</a:t>
            </a:r>
          </a:p>
        </p:txBody>
      </p:sp>
      <p:sp>
        <p:nvSpPr>
          <p:cNvPr id="19" name="TextBox 18"/>
          <p:cNvSpPr txBox="1"/>
          <p:nvPr/>
        </p:nvSpPr>
        <p:spPr>
          <a:xfrm>
            <a:off x="7354918" y="488379"/>
            <a:ext cx="2184669" cy="593752"/>
          </a:xfrm>
          <a:prstGeom prst="rect">
            <a:avLst/>
          </a:prstGeom>
          <a:solidFill>
            <a:srgbClr val="DAE3F3"/>
          </a:solidFill>
        </p:spPr>
        <p:txBody>
          <a:bodyPr wrap="square" rtlCol="0">
            <a:spAutoFit/>
          </a:bodyPr>
          <a:lstStyle/>
          <a:p>
            <a:pPr marL="0" marR="0" lvl="0" indent="0" algn="ctr" defTabSz="742950" rtl="0" eaLnBrk="1" fontAlgn="auto" latinLnBrk="0" hangingPunct="1">
              <a:lnSpc>
                <a:spcPct val="100000"/>
              </a:lnSpc>
              <a:spcBef>
                <a:spcPts val="0"/>
              </a:spcBef>
              <a:spcAft>
                <a:spcPts val="244"/>
              </a:spcAft>
              <a:buClrTx/>
              <a:buSzTx/>
              <a:buFont typeface="Arial" panose="020B0604020202020204" pitchFamily="34" charset="0"/>
              <a:buNone/>
              <a:tabLst/>
              <a:defRPr/>
            </a:pPr>
            <a:r>
              <a:rPr lang="en-GB" sz="975" dirty="0">
                <a:solidFill>
                  <a:srgbClr val="0B5196"/>
                </a:solidFill>
                <a:latin typeface="+mn-lt"/>
              </a:rPr>
              <a:t>Remove scaffolding when</a:t>
            </a:r>
            <a:r>
              <a:rPr lang="en-GB" sz="975" baseline="0" dirty="0">
                <a:solidFill>
                  <a:srgbClr val="0B5196"/>
                </a:solidFill>
                <a:latin typeface="+mn-lt"/>
              </a:rPr>
              <a:t> appropriate</a:t>
            </a:r>
            <a:endParaRPr lang="en-GB" sz="975" dirty="0">
              <a:solidFill>
                <a:srgbClr val="0B5196"/>
              </a:solidFill>
              <a:latin typeface="+mn-lt"/>
            </a:endParaRPr>
          </a:p>
          <a:p>
            <a:pPr marL="0" indent="0" algn="ctr">
              <a:spcAft>
                <a:spcPts val="244"/>
              </a:spcAft>
              <a:buFont typeface="Arial" panose="020B0604020202020204" pitchFamily="34" charset="0"/>
              <a:buNone/>
            </a:pPr>
            <a:r>
              <a:rPr lang="en-GB" sz="975" dirty="0">
                <a:solidFill>
                  <a:srgbClr val="0B5196"/>
                </a:solidFill>
                <a:latin typeface="+mn-lt"/>
              </a:rPr>
              <a:t>Connect with existing knowledge</a:t>
            </a:r>
          </a:p>
          <a:p>
            <a:pPr marL="0" indent="0" algn="ctr">
              <a:spcAft>
                <a:spcPts val="244"/>
              </a:spcAft>
              <a:buFont typeface="Arial" panose="020B0604020202020204" pitchFamily="34" charset="0"/>
              <a:buNone/>
            </a:pPr>
            <a:r>
              <a:rPr lang="en-GB" sz="975" dirty="0">
                <a:solidFill>
                  <a:srgbClr val="0B5196"/>
                </a:solidFill>
                <a:latin typeface="+mn-lt"/>
              </a:rPr>
              <a:t>Capture in writing or performance</a:t>
            </a:r>
          </a:p>
        </p:txBody>
      </p:sp>
      <p:sp>
        <p:nvSpPr>
          <p:cNvPr id="11" name="Pentagon 10"/>
          <p:cNvSpPr/>
          <p:nvPr/>
        </p:nvSpPr>
        <p:spPr>
          <a:xfrm>
            <a:off x="138014" y="130891"/>
            <a:ext cx="2427750" cy="358139"/>
          </a:xfrm>
          <a:prstGeom prst="homePlate">
            <a:avLst/>
          </a:prstGeom>
          <a:solidFill>
            <a:srgbClr val="0B5196"/>
          </a:solidFill>
          <a:ln w="19050">
            <a:solidFill>
              <a:srgbClr val="0B5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RETRIEVE</a:t>
            </a:r>
            <a:endParaRPr lang="en-GB" sz="1300" b="0" dirty="0">
              <a:solidFill>
                <a:schemeClr val="bg1"/>
              </a:solidFill>
            </a:endParaRPr>
          </a:p>
        </p:txBody>
      </p:sp>
      <p:sp>
        <p:nvSpPr>
          <p:cNvPr id="12" name="Chevron 11"/>
          <p:cNvSpPr/>
          <p:nvPr/>
        </p:nvSpPr>
        <p:spPr>
          <a:xfrm>
            <a:off x="2487512" y="130891"/>
            <a:ext cx="2427750" cy="358139"/>
          </a:xfrm>
          <a:prstGeom prst="chevron">
            <a:avLst/>
          </a:prstGeom>
          <a:solidFill>
            <a:srgbClr val="0B5196"/>
          </a:solidFill>
          <a:ln w="19050">
            <a:solidFill>
              <a:srgbClr val="0B5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INSTRUCT</a:t>
            </a:r>
          </a:p>
        </p:txBody>
      </p:sp>
      <p:sp>
        <p:nvSpPr>
          <p:cNvPr id="13" name="Chevron 12"/>
          <p:cNvSpPr/>
          <p:nvPr/>
        </p:nvSpPr>
        <p:spPr>
          <a:xfrm>
            <a:off x="4844982" y="130891"/>
            <a:ext cx="2427750" cy="358139"/>
          </a:xfrm>
          <a:prstGeom prst="chevron">
            <a:avLst/>
          </a:prstGeom>
          <a:solidFill>
            <a:srgbClr val="0B5196"/>
          </a:solidFill>
          <a:ln w="19050">
            <a:solidFill>
              <a:srgbClr val="0B5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PRACTISE</a:t>
            </a:r>
            <a:endParaRPr lang="en-GB" sz="1300" b="0" dirty="0">
              <a:solidFill>
                <a:schemeClr val="bg1"/>
              </a:solidFill>
            </a:endParaRPr>
          </a:p>
        </p:txBody>
      </p:sp>
      <p:sp>
        <p:nvSpPr>
          <p:cNvPr id="14" name="Chevron 13"/>
          <p:cNvSpPr/>
          <p:nvPr/>
        </p:nvSpPr>
        <p:spPr>
          <a:xfrm>
            <a:off x="7199127" y="130891"/>
            <a:ext cx="2427750" cy="358139"/>
          </a:xfrm>
          <a:prstGeom prst="chevron">
            <a:avLst/>
          </a:prstGeom>
          <a:solidFill>
            <a:srgbClr val="0B5196"/>
          </a:solidFill>
          <a:ln w="19050">
            <a:solidFill>
              <a:srgbClr val="0B5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sp>
        <p:nvSpPr>
          <p:cNvPr id="17" name="TextBox 16"/>
          <p:cNvSpPr txBox="1"/>
          <p:nvPr/>
        </p:nvSpPr>
        <p:spPr>
          <a:xfrm>
            <a:off x="209892" y="475131"/>
            <a:ext cx="2166521" cy="593752"/>
          </a:xfrm>
          <a:prstGeom prst="rect">
            <a:avLst/>
          </a:prstGeom>
          <a:noFill/>
        </p:spPr>
        <p:txBody>
          <a:bodyPr wrap="square" rtlCol="0">
            <a:spAutoFit/>
          </a:bodyPr>
          <a:lstStyle/>
          <a:p>
            <a:pPr marL="0" marR="0" lvl="0" indent="0" algn="ctr" defTabSz="742950" rtl="0" eaLnBrk="1" fontAlgn="auto" latinLnBrk="0" hangingPunct="1">
              <a:lnSpc>
                <a:spcPct val="100000"/>
              </a:lnSpc>
              <a:spcBef>
                <a:spcPts val="0"/>
              </a:spcBef>
              <a:spcAft>
                <a:spcPts val="244"/>
              </a:spcAft>
              <a:buClrTx/>
              <a:buSzTx/>
              <a:buFont typeface="Arial" panose="020B0604020202020204" pitchFamily="34" charset="0"/>
              <a:buNone/>
              <a:tabLst/>
              <a:defRPr/>
            </a:pPr>
            <a:r>
              <a:rPr lang="en-GB" sz="975" dirty="0">
                <a:solidFill>
                  <a:srgbClr val="0B5196"/>
                </a:solidFill>
                <a:latin typeface="+mn-lt"/>
              </a:rPr>
              <a:t>Space recent and long term knowledge </a:t>
            </a:r>
          </a:p>
          <a:p>
            <a:pPr marL="0" marR="0" lvl="0" indent="0" algn="ctr" defTabSz="742950" rtl="0" eaLnBrk="1" fontAlgn="auto" latinLnBrk="0" hangingPunct="1">
              <a:lnSpc>
                <a:spcPct val="100000"/>
              </a:lnSpc>
              <a:spcBef>
                <a:spcPts val="0"/>
              </a:spcBef>
              <a:spcAft>
                <a:spcPts val="244"/>
              </a:spcAft>
              <a:buClrTx/>
              <a:buSzTx/>
              <a:buFont typeface="Arial" panose="020B0604020202020204" pitchFamily="34" charset="0"/>
              <a:buNone/>
              <a:tabLst/>
              <a:defRPr/>
            </a:pPr>
            <a:r>
              <a:rPr lang="en-GB" sz="975" dirty="0">
                <a:solidFill>
                  <a:srgbClr val="0B5196"/>
                </a:solidFill>
                <a:latin typeface="+mn-lt"/>
              </a:rPr>
              <a:t>Misconceptions from Track &amp; Transfer</a:t>
            </a:r>
          </a:p>
          <a:p>
            <a:pPr marL="0" marR="0" lvl="0" indent="0" algn="ctr" defTabSz="742950" rtl="0" eaLnBrk="1" fontAlgn="auto" latinLnBrk="0" hangingPunct="1">
              <a:lnSpc>
                <a:spcPct val="100000"/>
              </a:lnSpc>
              <a:spcBef>
                <a:spcPts val="0"/>
              </a:spcBef>
              <a:spcAft>
                <a:spcPts val="244"/>
              </a:spcAft>
              <a:buClrTx/>
              <a:buSzTx/>
              <a:buFont typeface="Arial" panose="020B0604020202020204" pitchFamily="34" charset="0"/>
              <a:buNone/>
              <a:tabLst/>
              <a:defRPr/>
            </a:pPr>
            <a:r>
              <a:rPr lang="en-GB" sz="975" dirty="0">
                <a:solidFill>
                  <a:srgbClr val="0B5196"/>
                </a:solidFill>
                <a:latin typeface="+mn-lt"/>
              </a:rPr>
              <a:t>Connect to KO &amp; home learning</a:t>
            </a:r>
          </a:p>
        </p:txBody>
      </p:sp>
      <p:sp>
        <p:nvSpPr>
          <p:cNvPr id="21" name="TextBox 20"/>
          <p:cNvSpPr txBox="1"/>
          <p:nvPr/>
        </p:nvSpPr>
        <p:spPr>
          <a:xfrm>
            <a:off x="5111875" y="496542"/>
            <a:ext cx="2027144" cy="593752"/>
          </a:xfrm>
          <a:prstGeom prst="rect">
            <a:avLst/>
          </a:prstGeom>
          <a:noFill/>
        </p:spPr>
        <p:txBody>
          <a:bodyPr wrap="square" rtlCol="0">
            <a:spAutoFit/>
          </a:bodyPr>
          <a:lstStyle/>
          <a:p>
            <a:pPr marL="0" indent="0" algn="ctr">
              <a:spcAft>
                <a:spcPts val="244"/>
              </a:spcAft>
              <a:buFont typeface="Arial" panose="020B0604020202020204" pitchFamily="34" charset="0"/>
              <a:buNone/>
            </a:pPr>
            <a:r>
              <a:rPr lang="en-GB" sz="975" dirty="0">
                <a:solidFill>
                  <a:srgbClr val="0B5196"/>
                </a:solidFill>
                <a:latin typeface="+mn-lt"/>
              </a:rPr>
              <a:t>Add scaffolding where required</a:t>
            </a:r>
          </a:p>
          <a:p>
            <a:pPr marL="0" indent="0" algn="ctr">
              <a:spcAft>
                <a:spcPts val="244"/>
              </a:spcAft>
              <a:buFont typeface="Arial" panose="020B0604020202020204" pitchFamily="34" charset="0"/>
              <a:buNone/>
            </a:pPr>
            <a:r>
              <a:rPr lang="en-GB" sz="975" dirty="0">
                <a:solidFill>
                  <a:srgbClr val="0B5196"/>
                </a:solidFill>
                <a:latin typeface="+mn-lt"/>
              </a:rPr>
              <a:t>Use whiteboards &amp; visualisers</a:t>
            </a:r>
          </a:p>
          <a:p>
            <a:pPr marL="0" indent="0" algn="ctr">
              <a:spcAft>
                <a:spcPts val="244"/>
              </a:spcAft>
              <a:buFont typeface="Arial" panose="020B0604020202020204" pitchFamily="34" charset="0"/>
              <a:buNone/>
            </a:pPr>
            <a:r>
              <a:rPr lang="en-GB" sz="975" dirty="0">
                <a:solidFill>
                  <a:srgbClr val="0B5196"/>
                </a:solidFill>
                <a:latin typeface="+mn-lt"/>
              </a:rPr>
              <a:t>Make thinking visible </a:t>
            </a:r>
          </a:p>
        </p:txBody>
      </p:sp>
      <p:sp>
        <p:nvSpPr>
          <p:cNvPr id="25" name="Donut 24"/>
          <p:cNvSpPr/>
          <p:nvPr/>
        </p:nvSpPr>
        <p:spPr>
          <a:xfrm>
            <a:off x="1959770" y="2254578"/>
            <a:ext cx="2544750" cy="3132000"/>
          </a:xfrm>
          <a:prstGeom prst="donut">
            <a:avLst>
              <a:gd name="adj" fmla="val 1922"/>
            </a:avLst>
          </a:prstGeom>
          <a:noFill/>
          <a:ln w="19050">
            <a:solidFill>
              <a:srgbClr val="0B5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solidFill>
                <a:schemeClr val="tx1"/>
              </a:solidFill>
            </a:endParaRPr>
          </a:p>
        </p:txBody>
      </p:sp>
      <p:sp>
        <p:nvSpPr>
          <p:cNvPr id="26" name="Chevron 25"/>
          <p:cNvSpPr/>
          <p:nvPr/>
        </p:nvSpPr>
        <p:spPr>
          <a:xfrm>
            <a:off x="2568621" y="5086282"/>
            <a:ext cx="1345500" cy="360000"/>
          </a:xfrm>
          <a:prstGeom prst="chevron">
            <a:avLst>
              <a:gd name="adj" fmla="val 0"/>
            </a:avLst>
          </a:prstGeom>
          <a:solidFill>
            <a:srgbClr val="0B5196"/>
          </a:solidFill>
          <a:ln w="19050">
            <a:solidFill>
              <a:srgbClr val="0B5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950" b="0" dirty="0">
                <a:solidFill>
                  <a:schemeClr val="bg1"/>
                </a:solidFill>
              </a:rPr>
              <a:t>PRACTISE</a:t>
            </a:r>
          </a:p>
        </p:txBody>
      </p:sp>
      <p:sp>
        <p:nvSpPr>
          <p:cNvPr id="27" name="Chevron 26"/>
          <p:cNvSpPr/>
          <p:nvPr/>
        </p:nvSpPr>
        <p:spPr>
          <a:xfrm>
            <a:off x="2576442" y="2199660"/>
            <a:ext cx="1345500" cy="360000"/>
          </a:xfrm>
          <a:prstGeom prst="chevron">
            <a:avLst>
              <a:gd name="adj" fmla="val 0"/>
            </a:avLst>
          </a:prstGeom>
          <a:solidFill>
            <a:srgbClr val="0B5196"/>
          </a:solidFill>
          <a:ln w="19050">
            <a:solidFill>
              <a:srgbClr val="0B5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950" b="0" dirty="0">
                <a:solidFill>
                  <a:schemeClr val="bg1"/>
                </a:solidFill>
              </a:rPr>
              <a:t>RETRIEVE</a:t>
            </a:r>
          </a:p>
        </p:txBody>
      </p:sp>
      <p:sp>
        <p:nvSpPr>
          <p:cNvPr id="28" name="Chevron 27"/>
          <p:cNvSpPr/>
          <p:nvPr/>
        </p:nvSpPr>
        <p:spPr>
          <a:xfrm>
            <a:off x="4342188" y="3633423"/>
            <a:ext cx="1345500" cy="360000"/>
          </a:xfrm>
          <a:prstGeom prst="chevron">
            <a:avLst>
              <a:gd name="adj" fmla="val 0"/>
            </a:avLst>
          </a:prstGeom>
          <a:solidFill>
            <a:srgbClr val="0B5196"/>
          </a:solidFill>
          <a:ln w="19050">
            <a:solidFill>
              <a:srgbClr val="0B5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950" b="0" dirty="0">
                <a:solidFill>
                  <a:schemeClr val="bg1"/>
                </a:solidFill>
              </a:rPr>
              <a:t>INSTRUCT</a:t>
            </a:r>
          </a:p>
        </p:txBody>
      </p:sp>
      <p:sp>
        <p:nvSpPr>
          <p:cNvPr id="29" name="Chevron 28"/>
          <p:cNvSpPr/>
          <p:nvPr/>
        </p:nvSpPr>
        <p:spPr>
          <a:xfrm>
            <a:off x="772020" y="3633423"/>
            <a:ext cx="1345500" cy="360000"/>
          </a:xfrm>
          <a:prstGeom prst="chevron">
            <a:avLst>
              <a:gd name="adj" fmla="val 0"/>
            </a:avLst>
          </a:prstGeom>
          <a:solidFill>
            <a:srgbClr val="0B5196"/>
          </a:solidFill>
          <a:ln w="19050">
            <a:solidFill>
              <a:srgbClr val="0B5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950" b="0" dirty="0">
                <a:solidFill>
                  <a:schemeClr val="bg1"/>
                </a:solidFill>
              </a:rPr>
              <a:t>SECURE</a:t>
            </a:r>
          </a:p>
        </p:txBody>
      </p:sp>
      <p:cxnSp>
        <p:nvCxnSpPr>
          <p:cNvPr id="30" name="Straight Connector 29"/>
          <p:cNvCxnSpPr/>
          <p:nvPr/>
        </p:nvCxnSpPr>
        <p:spPr>
          <a:xfrm flipV="1">
            <a:off x="4660574" y="5052928"/>
            <a:ext cx="1508089"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1" name="Straight Connector 30"/>
          <p:cNvCxnSpPr>
            <a:endCxn id="8" idx="4"/>
          </p:cNvCxnSpPr>
          <p:nvPr/>
        </p:nvCxnSpPr>
        <p:spPr>
          <a:xfrm flipH="1" flipV="1">
            <a:off x="3225020" y="4648579"/>
            <a:ext cx="0" cy="437705"/>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2" name="TextBox 31"/>
          <p:cNvSpPr txBox="1"/>
          <p:nvPr/>
        </p:nvSpPr>
        <p:spPr>
          <a:xfrm>
            <a:off x="4691410" y="4215441"/>
            <a:ext cx="1832275" cy="705899"/>
          </a:xfrm>
          <a:prstGeom prst="rect">
            <a:avLst/>
          </a:prstGeom>
          <a:noFill/>
        </p:spPr>
        <p:txBody>
          <a:bodyPr wrap="square" rtlCol="0">
            <a:spAutoFit/>
          </a:bodyPr>
          <a:lstStyle/>
          <a:p>
            <a:pPr marL="0" indent="0" algn="l">
              <a:spcAft>
                <a:spcPts val="244"/>
              </a:spcAft>
              <a:buFont typeface="Arial" panose="020B0604020202020204" pitchFamily="34" charset="0"/>
              <a:buNone/>
            </a:pPr>
            <a:r>
              <a:rPr lang="en-GB" sz="1138" b="1" baseline="0" dirty="0" err="1">
                <a:solidFill>
                  <a:srgbClr val="0B5196"/>
                </a:solidFill>
                <a:latin typeface="+mn-lt"/>
              </a:rPr>
              <a:t>AfL</a:t>
            </a:r>
            <a:r>
              <a:rPr lang="en-GB" sz="1138" b="1" baseline="0" dirty="0">
                <a:solidFill>
                  <a:srgbClr val="0B5196"/>
                </a:solidFill>
                <a:latin typeface="+mn-lt"/>
              </a:rPr>
              <a:t> - Hinge Point Questions</a:t>
            </a:r>
          </a:p>
          <a:p>
            <a:pPr marL="0" indent="0" algn="l">
              <a:spcAft>
                <a:spcPts val="244"/>
              </a:spcAft>
              <a:buFont typeface="Arial" panose="020B0604020202020204" pitchFamily="34" charset="0"/>
              <a:buNone/>
            </a:pPr>
            <a:r>
              <a:rPr lang="en-GB" sz="894" baseline="0" dirty="0">
                <a:solidFill>
                  <a:srgbClr val="0B5196"/>
                </a:solidFill>
                <a:latin typeface="+mn-lt"/>
              </a:rPr>
              <a:t>Know whether to move forward into practice, or give more instruction</a:t>
            </a:r>
            <a:endParaRPr lang="en-GB" sz="894" dirty="0">
              <a:solidFill>
                <a:srgbClr val="0B5196"/>
              </a:solidFill>
              <a:latin typeface="+mn-lt"/>
            </a:endParaRPr>
          </a:p>
        </p:txBody>
      </p:sp>
      <p:cxnSp>
        <p:nvCxnSpPr>
          <p:cNvPr id="33" name="Straight Connector 32"/>
          <p:cNvCxnSpPr/>
          <p:nvPr/>
        </p:nvCxnSpPr>
        <p:spPr>
          <a:xfrm>
            <a:off x="4634737" y="2747693"/>
            <a:ext cx="1153654"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Connector 33"/>
          <p:cNvCxnSpPr/>
          <p:nvPr/>
        </p:nvCxnSpPr>
        <p:spPr>
          <a:xfrm flipH="1">
            <a:off x="4364325" y="2747693"/>
            <a:ext cx="270411" cy="28961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5" name="TextBox 34"/>
          <p:cNvSpPr txBox="1"/>
          <p:nvPr/>
        </p:nvSpPr>
        <p:spPr>
          <a:xfrm>
            <a:off x="4651620" y="2073044"/>
            <a:ext cx="1416911" cy="568297"/>
          </a:xfrm>
          <a:prstGeom prst="rect">
            <a:avLst/>
          </a:prstGeom>
          <a:noFill/>
        </p:spPr>
        <p:txBody>
          <a:bodyPr wrap="square" rtlCol="0">
            <a:spAutoFit/>
          </a:bodyPr>
          <a:lstStyle/>
          <a:p>
            <a:pPr marL="0" indent="0" algn="l">
              <a:spcAft>
                <a:spcPts val="244"/>
              </a:spcAft>
              <a:buFont typeface="Arial" panose="020B0604020202020204" pitchFamily="34" charset="0"/>
              <a:buNone/>
            </a:pPr>
            <a:r>
              <a:rPr lang="en-GB" sz="1138" b="1" baseline="0" dirty="0" err="1">
                <a:solidFill>
                  <a:srgbClr val="0B5196"/>
                </a:solidFill>
                <a:latin typeface="+mn-lt"/>
              </a:rPr>
              <a:t>AfL</a:t>
            </a:r>
            <a:r>
              <a:rPr lang="en-GB" sz="1138" b="1" baseline="0" dirty="0">
                <a:solidFill>
                  <a:srgbClr val="0B5196"/>
                </a:solidFill>
                <a:latin typeface="+mn-lt"/>
              </a:rPr>
              <a:t> - Show Me</a:t>
            </a:r>
          </a:p>
          <a:p>
            <a:pPr marL="0" indent="0" algn="l">
              <a:spcAft>
                <a:spcPts val="244"/>
              </a:spcAft>
              <a:buFont typeface="Arial" panose="020B0604020202020204" pitchFamily="34" charset="0"/>
              <a:buNone/>
            </a:pPr>
            <a:r>
              <a:rPr lang="en-GB" sz="894" baseline="0" dirty="0">
                <a:solidFill>
                  <a:srgbClr val="0B5196"/>
                </a:solidFill>
                <a:latin typeface="+mn-lt"/>
              </a:rPr>
              <a:t>All the pupils must show their retrieval work </a:t>
            </a:r>
            <a:endParaRPr lang="en-GB" sz="894" dirty="0">
              <a:solidFill>
                <a:srgbClr val="0B5196"/>
              </a:solidFill>
              <a:latin typeface="+mn-lt"/>
            </a:endParaRPr>
          </a:p>
        </p:txBody>
      </p:sp>
      <p:cxnSp>
        <p:nvCxnSpPr>
          <p:cNvPr id="36" name="Straight Connector 35"/>
          <p:cNvCxnSpPr/>
          <p:nvPr/>
        </p:nvCxnSpPr>
        <p:spPr>
          <a:xfrm flipV="1">
            <a:off x="332728" y="5147348"/>
            <a:ext cx="1508089"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7" name="Straight Connector 36"/>
          <p:cNvCxnSpPr/>
          <p:nvPr/>
        </p:nvCxnSpPr>
        <p:spPr>
          <a:xfrm flipV="1">
            <a:off x="1839116" y="4687227"/>
            <a:ext cx="346677" cy="437412"/>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8" name="Straight Connector 37"/>
          <p:cNvCxnSpPr/>
          <p:nvPr/>
        </p:nvCxnSpPr>
        <p:spPr>
          <a:xfrm>
            <a:off x="468489" y="2766313"/>
            <a:ext cx="1292305" cy="17606"/>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9" name="Straight Connector 38"/>
          <p:cNvCxnSpPr/>
          <p:nvPr/>
        </p:nvCxnSpPr>
        <p:spPr>
          <a:xfrm flipH="1" flipV="1">
            <a:off x="1740281" y="2778893"/>
            <a:ext cx="341831" cy="309582"/>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0" name="TextBox 39"/>
          <p:cNvSpPr txBox="1"/>
          <p:nvPr/>
        </p:nvSpPr>
        <p:spPr>
          <a:xfrm>
            <a:off x="140775" y="4440591"/>
            <a:ext cx="1622561" cy="568297"/>
          </a:xfrm>
          <a:prstGeom prst="rect">
            <a:avLst/>
          </a:prstGeom>
          <a:noFill/>
        </p:spPr>
        <p:txBody>
          <a:bodyPr wrap="square" rtlCol="0">
            <a:spAutoFit/>
          </a:bodyPr>
          <a:lstStyle/>
          <a:p>
            <a:pPr marL="0" indent="0" algn="r">
              <a:spcAft>
                <a:spcPts val="244"/>
              </a:spcAft>
              <a:buFont typeface="Arial" panose="020B0604020202020204" pitchFamily="34" charset="0"/>
              <a:buNone/>
            </a:pPr>
            <a:r>
              <a:rPr lang="en-GB" sz="1138" b="1" baseline="0" dirty="0" err="1">
                <a:solidFill>
                  <a:srgbClr val="0B5196"/>
                </a:solidFill>
                <a:latin typeface="+mn-lt"/>
              </a:rPr>
              <a:t>AfL</a:t>
            </a:r>
            <a:r>
              <a:rPr lang="en-GB" sz="1138" b="1" baseline="0" dirty="0">
                <a:solidFill>
                  <a:srgbClr val="0B5196"/>
                </a:solidFill>
                <a:latin typeface="+mn-lt"/>
              </a:rPr>
              <a:t> - Live Marking</a:t>
            </a:r>
          </a:p>
          <a:p>
            <a:pPr marL="0" indent="0" algn="r">
              <a:spcAft>
                <a:spcPts val="244"/>
              </a:spcAft>
              <a:buFont typeface="Arial" panose="020B0604020202020204" pitchFamily="34" charset="0"/>
              <a:buNone/>
            </a:pPr>
            <a:r>
              <a:rPr lang="en-GB" sz="894" baseline="0" dirty="0">
                <a:solidFill>
                  <a:srgbClr val="0B5196"/>
                </a:solidFill>
                <a:latin typeface="+mn-lt"/>
              </a:rPr>
              <a:t>Circulate the room to find and solve problems as they happen</a:t>
            </a:r>
            <a:endParaRPr lang="en-GB" sz="894" dirty="0">
              <a:solidFill>
                <a:srgbClr val="0B5196"/>
              </a:solidFill>
              <a:latin typeface="+mn-lt"/>
            </a:endParaRPr>
          </a:p>
        </p:txBody>
      </p:sp>
      <p:sp>
        <p:nvSpPr>
          <p:cNvPr id="41" name="TextBox 40"/>
          <p:cNvSpPr txBox="1"/>
          <p:nvPr/>
        </p:nvSpPr>
        <p:spPr>
          <a:xfrm>
            <a:off x="140775" y="2110042"/>
            <a:ext cx="1671897" cy="568297"/>
          </a:xfrm>
          <a:prstGeom prst="rect">
            <a:avLst/>
          </a:prstGeom>
          <a:noFill/>
        </p:spPr>
        <p:txBody>
          <a:bodyPr wrap="square" rtlCol="0">
            <a:spAutoFit/>
          </a:bodyPr>
          <a:lstStyle/>
          <a:p>
            <a:pPr marL="0" indent="0" algn="r">
              <a:spcAft>
                <a:spcPts val="244"/>
              </a:spcAft>
              <a:buFont typeface="Arial" panose="020B0604020202020204" pitchFamily="34" charset="0"/>
              <a:buNone/>
            </a:pPr>
            <a:r>
              <a:rPr lang="en-GB" sz="1138" b="1" baseline="0" dirty="0" err="1">
                <a:solidFill>
                  <a:srgbClr val="0B5196"/>
                </a:solidFill>
                <a:latin typeface="+mn-lt"/>
              </a:rPr>
              <a:t>AfL</a:t>
            </a:r>
            <a:r>
              <a:rPr lang="en-GB" sz="1138" b="1" baseline="0" dirty="0">
                <a:solidFill>
                  <a:srgbClr val="0B5196"/>
                </a:solidFill>
                <a:latin typeface="+mn-lt"/>
              </a:rPr>
              <a:t> - Track &amp; Transfer</a:t>
            </a:r>
          </a:p>
          <a:p>
            <a:pPr marL="0" indent="0" algn="r">
              <a:spcAft>
                <a:spcPts val="244"/>
              </a:spcAft>
              <a:buFont typeface="Arial" panose="020B0604020202020204" pitchFamily="34" charset="0"/>
              <a:buNone/>
            </a:pPr>
            <a:r>
              <a:rPr lang="en-GB" sz="894" baseline="0" dirty="0">
                <a:solidFill>
                  <a:srgbClr val="0B5196"/>
                </a:solidFill>
                <a:latin typeface="+mn-lt"/>
              </a:rPr>
              <a:t>Monitor learning to inform panning and retrieval</a:t>
            </a:r>
            <a:endParaRPr lang="en-GB" sz="894" dirty="0">
              <a:solidFill>
                <a:srgbClr val="0B5196"/>
              </a:solidFill>
              <a:latin typeface="+mn-lt"/>
            </a:endParaRPr>
          </a:p>
        </p:txBody>
      </p:sp>
      <p:sp>
        <p:nvSpPr>
          <p:cNvPr id="81" name="Rectangle 80"/>
          <p:cNvSpPr/>
          <p:nvPr/>
        </p:nvSpPr>
        <p:spPr>
          <a:xfrm>
            <a:off x="0" y="6273800"/>
            <a:ext cx="9906000" cy="584200"/>
          </a:xfrm>
          <a:prstGeom prst="rect">
            <a:avLst/>
          </a:prstGeom>
          <a:solidFill>
            <a:srgbClr val="0B519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82" name="Chevron 81"/>
          <p:cNvSpPr/>
          <p:nvPr/>
        </p:nvSpPr>
        <p:spPr>
          <a:xfrm>
            <a:off x="2454649" y="6281396"/>
            <a:ext cx="4377252" cy="521686"/>
          </a:xfrm>
          <a:prstGeom prst="chevron">
            <a:avLst/>
          </a:prstGeom>
          <a:solidFill>
            <a:srgbClr val="0B519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ALT LESSON CYCLE</a:t>
            </a:r>
            <a:endParaRPr lang="en-GB" sz="1300" b="0" dirty="0">
              <a:solidFill>
                <a:schemeClr val="bg1"/>
              </a:solidFill>
            </a:endParaRPr>
          </a:p>
        </p:txBody>
      </p:sp>
      <p:pic>
        <p:nvPicPr>
          <p:cNvPr id="83" name="Picture 82"/>
          <p:cNvPicPr>
            <a:picLocks noChangeAspect="1"/>
          </p:cNvPicPr>
          <p:nvPr/>
        </p:nvPicPr>
        <p:blipFill rotWithShape="1">
          <a:blip r:embed="rId2"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91" name="Rectangle 90"/>
          <p:cNvSpPr/>
          <p:nvPr/>
        </p:nvSpPr>
        <p:spPr>
          <a:xfrm>
            <a:off x="138013" y="1316916"/>
            <a:ext cx="9488863" cy="45719"/>
          </a:xfrm>
          <a:prstGeom prst="rect">
            <a:avLst/>
          </a:prstGeom>
          <a:solidFill>
            <a:srgbClr val="0B519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cxnSp>
        <p:nvCxnSpPr>
          <p:cNvPr id="43" name="Straight Connector 42"/>
          <p:cNvCxnSpPr/>
          <p:nvPr/>
        </p:nvCxnSpPr>
        <p:spPr>
          <a:xfrm flipH="1" flipV="1">
            <a:off x="4349757" y="4624552"/>
            <a:ext cx="327085" cy="410447"/>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4" name="Straight Connector 43"/>
          <p:cNvCxnSpPr>
            <a:stCxn id="8" idx="0"/>
          </p:cNvCxnSpPr>
          <p:nvPr/>
        </p:nvCxnSpPr>
        <p:spPr>
          <a:xfrm flipV="1">
            <a:off x="3225020" y="2559660"/>
            <a:ext cx="0" cy="432918"/>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5" name="Straight Connector 44"/>
          <p:cNvCxnSpPr>
            <a:stCxn id="8" idx="6"/>
            <a:endCxn id="28" idx="1"/>
          </p:cNvCxnSpPr>
          <p:nvPr/>
        </p:nvCxnSpPr>
        <p:spPr>
          <a:xfrm flipV="1">
            <a:off x="3897770" y="3813423"/>
            <a:ext cx="444418"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6" name="Straight Connector 45"/>
          <p:cNvCxnSpPr>
            <a:stCxn id="29" idx="3"/>
            <a:endCxn id="8" idx="2"/>
          </p:cNvCxnSpPr>
          <p:nvPr/>
        </p:nvCxnSpPr>
        <p:spPr>
          <a:xfrm>
            <a:off x="2117520" y="3813423"/>
            <a:ext cx="434750"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9" name="Chevron 48"/>
          <p:cNvSpPr/>
          <p:nvPr/>
        </p:nvSpPr>
        <p:spPr>
          <a:xfrm>
            <a:off x="7938499" y="2044275"/>
            <a:ext cx="1188041" cy="360000"/>
          </a:xfrm>
          <a:prstGeom prst="chevron">
            <a:avLst>
              <a:gd name="adj" fmla="val 0"/>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950" b="0" dirty="0">
              <a:solidFill>
                <a:schemeClr val="bg1"/>
              </a:solidFill>
            </a:endParaRPr>
          </a:p>
        </p:txBody>
      </p:sp>
      <p:sp>
        <p:nvSpPr>
          <p:cNvPr id="50" name="TextBox 49"/>
          <p:cNvSpPr txBox="1"/>
          <p:nvPr/>
        </p:nvSpPr>
        <p:spPr>
          <a:xfrm>
            <a:off x="7079877" y="2098877"/>
            <a:ext cx="2651312" cy="1622239"/>
          </a:xfrm>
          <a:prstGeom prst="rect">
            <a:avLst/>
          </a:prstGeom>
          <a:noFill/>
        </p:spPr>
        <p:txBody>
          <a:bodyPr wrap="square" rtlCol="0">
            <a:spAutoFit/>
          </a:bodyPr>
          <a:lstStyle/>
          <a:p>
            <a:pPr marL="0" marR="0" lvl="0" indent="0" algn="l" defTabSz="742950" rtl="0" eaLnBrk="1" fontAlgn="auto" latinLnBrk="0" hangingPunct="1">
              <a:lnSpc>
                <a:spcPct val="100000"/>
              </a:lnSpc>
              <a:spcBef>
                <a:spcPts val="0"/>
              </a:spcBef>
              <a:spcAft>
                <a:spcPts val="244"/>
              </a:spcAft>
              <a:buClrTx/>
              <a:buSzTx/>
              <a:buFont typeface="Arial" panose="020B0604020202020204" pitchFamily="34" charset="0"/>
              <a:buNone/>
              <a:tabLst/>
              <a:defRPr/>
            </a:pPr>
            <a:r>
              <a:rPr lang="en-GB" sz="1950" b="1" dirty="0">
                <a:solidFill>
                  <a:srgbClr val="0B5196"/>
                </a:solidFill>
                <a:latin typeface="+mn-lt"/>
              </a:rPr>
              <a:t>CONNECT</a:t>
            </a:r>
          </a:p>
          <a:p>
            <a:pPr marL="139303" marR="0" lvl="0" indent="-139303" algn="l" defTabSz="742950" rtl="0" eaLnBrk="1" fontAlgn="auto" latinLnBrk="0" hangingPunct="1">
              <a:lnSpc>
                <a:spcPct val="100000"/>
              </a:lnSpc>
              <a:spcBef>
                <a:spcPts val="0"/>
              </a:spcBef>
              <a:spcAft>
                <a:spcPts val="244"/>
              </a:spcAft>
              <a:buClrTx/>
              <a:buSzTx/>
              <a:buFont typeface="Arial" panose="020B0604020202020204" pitchFamily="34" charset="0"/>
              <a:buChar char="•"/>
              <a:tabLst/>
              <a:defRPr/>
            </a:pPr>
            <a:r>
              <a:rPr lang="en-GB" sz="975" baseline="0" dirty="0">
                <a:solidFill>
                  <a:srgbClr val="0B5196"/>
                </a:solidFill>
                <a:latin typeface="+mn-lt"/>
              </a:rPr>
              <a:t>With Core Knowledge and Concepts</a:t>
            </a:r>
          </a:p>
          <a:p>
            <a:pPr marL="139303" marR="0" lvl="0" indent="-139303" algn="l" defTabSz="742950" rtl="0" eaLnBrk="1" fontAlgn="auto" latinLnBrk="0" hangingPunct="1">
              <a:lnSpc>
                <a:spcPct val="100000"/>
              </a:lnSpc>
              <a:spcBef>
                <a:spcPts val="0"/>
              </a:spcBef>
              <a:spcAft>
                <a:spcPts val="244"/>
              </a:spcAft>
              <a:buClrTx/>
              <a:buSzTx/>
              <a:buFont typeface="Arial" panose="020B0604020202020204" pitchFamily="34" charset="0"/>
              <a:buChar char="•"/>
              <a:tabLst/>
              <a:defRPr/>
            </a:pPr>
            <a:r>
              <a:rPr lang="en-GB" sz="975" dirty="0">
                <a:solidFill>
                  <a:srgbClr val="0B5196"/>
                </a:solidFill>
                <a:latin typeface="+mn-lt"/>
              </a:rPr>
              <a:t>With Knowledge</a:t>
            </a:r>
            <a:r>
              <a:rPr lang="en-GB" sz="975" baseline="0" dirty="0">
                <a:solidFill>
                  <a:srgbClr val="0B5196"/>
                </a:solidFill>
                <a:latin typeface="+mn-lt"/>
              </a:rPr>
              <a:t> Organiser</a:t>
            </a:r>
          </a:p>
          <a:p>
            <a:pPr marL="139303" marR="0" lvl="0" indent="-139303" algn="l" defTabSz="742950" rtl="0" eaLnBrk="1" fontAlgn="auto" latinLnBrk="0" hangingPunct="1">
              <a:lnSpc>
                <a:spcPct val="100000"/>
              </a:lnSpc>
              <a:spcBef>
                <a:spcPts val="0"/>
              </a:spcBef>
              <a:spcAft>
                <a:spcPts val="244"/>
              </a:spcAft>
              <a:buClrTx/>
              <a:buSzTx/>
              <a:buFont typeface="Arial" panose="020B0604020202020204" pitchFamily="34" charset="0"/>
              <a:buChar char="•"/>
              <a:tabLst/>
              <a:defRPr/>
            </a:pPr>
            <a:r>
              <a:rPr lang="en-GB" sz="975" baseline="0" dirty="0">
                <a:solidFill>
                  <a:srgbClr val="0B5196"/>
                </a:solidFill>
                <a:latin typeface="+mn-lt"/>
              </a:rPr>
              <a:t>With Home Learning</a:t>
            </a:r>
          </a:p>
          <a:p>
            <a:pPr marL="139303" marR="0" lvl="0" indent="-139303" algn="l" defTabSz="742950" rtl="0" eaLnBrk="1" fontAlgn="auto" latinLnBrk="0" hangingPunct="1">
              <a:lnSpc>
                <a:spcPct val="100000"/>
              </a:lnSpc>
              <a:spcBef>
                <a:spcPts val="0"/>
              </a:spcBef>
              <a:spcAft>
                <a:spcPts val="244"/>
              </a:spcAft>
              <a:buClrTx/>
              <a:buSzTx/>
              <a:buFont typeface="Arial" panose="020B0604020202020204" pitchFamily="34" charset="0"/>
              <a:buChar char="•"/>
              <a:tabLst/>
              <a:defRPr/>
            </a:pPr>
            <a:r>
              <a:rPr lang="en-GB" sz="975" baseline="0" dirty="0">
                <a:solidFill>
                  <a:srgbClr val="0B5196"/>
                </a:solidFill>
                <a:latin typeface="+mn-lt"/>
              </a:rPr>
              <a:t>With the Curriculum Journey</a:t>
            </a:r>
          </a:p>
          <a:p>
            <a:pPr marL="139303" marR="0" lvl="0" indent="-139303" algn="l" defTabSz="742950" rtl="0" eaLnBrk="1" fontAlgn="auto" latinLnBrk="0" hangingPunct="1">
              <a:lnSpc>
                <a:spcPct val="100000"/>
              </a:lnSpc>
              <a:spcBef>
                <a:spcPts val="0"/>
              </a:spcBef>
              <a:spcAft>
                <a:spcPts val="244"/>
              </a:spcAft>
              <a:buClrTx/>
              <a:buSzTx/>
              <a:buFont typeface="Arial" panose="020B0604020202020204" pitchFamily="34" charset="0"/>
              <a:buChar char="•"/>
              <a:tabLst/>
              <a:defRPr/>
            </a:pPr>
            <a:r>
              <a:rPr lang="en-GB" sz="975" baseline="0" dirty="0">
                <a:solidFill>
                  <a:srgbClr val="0B5196"/>
                </a:solidFill>
                <a:latin typeface="+mn-lt"/>
              </a:rPr>
              <a:t>With other Curriculum Subjects</a:t>
            </a:r>
          </a:p>
          <a:p>
            <a:pPr marL="139303" marR="0" lvl="0" indent="-139303" algn="l" defTabSz="742950" rtl="0" eaLnBrk="1" fontAlgn="auto" latinLnBrk="0" hangingPunct="1">
              <a:lnSpc>
                <a:spcPct val="100000"/>
              </a:lnSpc>
              <a:spcBef>
                <a:spcPts val="0"/>
              </a:spcBef>
              <a:spcAft>
                <a:spcPts val="244"/>
              </a:spcAft>
              <a:buClrTx/>
              <a:buSzTx/>
              <a:buFont typeface="Arial" panose="020B0604020202020204" pitchFamily="34" charset="0"/>
              <a:buChar char="•"/>
              <a:tabLst/>
              <a:defRPr/>
            </a:pPr>
            <a:r>
              <a:rPr lang="en-GB" sz="975" baseline="0" dirty="0">
                <a:solidFill>
                  <a:srgbClr val="0B5196"/>
                </a:solidFill>
                <a:latin typeface="+mn-lt"/>
              </a:rPr>
              <a:t>With Personal Development and safeguarding</a:t>
            </a:r>
          </a:p>
          <a:p>
            <a:pPr marL="139303" marR="0" lvl="0" indent="-139303" algn="l" defTabSz="742950" rtl="0" eaLnBrk="1" fontAlgn="auto" latinLnBrk="0" hangingPunct="1">
              <a:lnSpc>
                <a:spcPct val="100000"/>
              </a:lnSpc>
              <a:spcBef>
                <a:spcPts val="0"/>
              </a:spcBef>
              <a:spcAft>
                <a:spcPts val="244"/>
              </a:spcAft>
              <a:buClrTx/>
              <a:buSzTx/>
              <a:buFont typeface="Arial" panose="020B0604020202020204" pitchFamily="34" charset="0"/>
              <a:buChar char="•"/>
              <a:tabLst/>
              <a:defRPr/>
            </a:pPr>
            <a:r>
              <a:rPr lang="en-GB" sz="975" baseline="0" dirty="0">
                <a:solidFill>
                  <a:srgbClr val="0B5196"/>
                </a:solidFill>
                <a:latin typeface="+mn-lt"/>
              </a:rPr>
              <a:t>With Gatsby Benchmarks (Careers)</a:t>
            </a:r>
            <a:endParaRPr lang="en-GB" sz="975" dirty="0">
              <a:solidFill>
                <a:srgbClr val="0B5196"/>
              </a:solidFill>
              <a:latin typeface="+mn-lt"/>
            </a:endParaRPr>
          </a:p>
        </p:txBody>
      </p:sp>
      <p:sp>
        <p:nvSpPr>
          <p:cNvPr id="51" name="Chevron 50"/>
          <p:cNvSpPr/>
          <p:nvPr/>
        </p:nvSpPr>
        <p:spPr>
          <a:xfrm rot="3350193">
            <a:off x="4065357" y="2694754"/>
            <a:ext cx="268941" cy="308826"/>
          </a:xfrm>
          <a:prstGeom prst="chevron">
            <a:avLst>
              <a:gd name="adj" fmla="val 73333"/>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solidFill>
                <a:schemeClr val="tx1"/>
              </a:solidFill>
            </a:endParaRPr>
          </a:p>
        </p:txBody>
      </p:sp>
      <p:sp>
        <p:nvSpPr>
          <p:cNvPr id="8" name="Donut 7"/>
          <p:cNvSpPr/>
          <p:nvPr/>
        </p:nvSpPr>
        <p:spPr>
          <a:xfrm>
            <a:off x="2552270" y="2992578"/>
            <a:ext cx="1345500" cy="1656000"/>
          </a:xfrm>
          <a:prstGeom prst="donut">
            <a:avLst>
              <a:gd name="adj" fmla="val 4035"/>
            </a:avLst>
          </a:prstGeom>
          <a:solidFill>
            <a:srgbClr val="DAE3F3"/>
          </a:solidFill>
          <a:ln w="19050">
            <a:solidFill>
              <a:srgbClr val="0B5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solidFill>
                <a:schemeClr val="tx1"/>
              </a:solidFill>
            </a:endParaRPr>
          </a:p>
        </p:txBody>
      </p:sp>
      <p:sp>
        <p:nvSpPr>
          <p:cNvPr id="42" name="Chevron 41"/>
          <p:cNvSpPr/>
          <p:nvPr/>
        </p:nvSpPr>
        <p:spPr>
          <a:xfrm>
            <a:off x="2634661" y="3634849"/>
            <a:ext cx="1188041" cy="360000"/>
          </a:xfrm>
          <a:prstGeom prst="chevron">
            <a:avLst>
              <a:gd name="adj" fmla="val 0"/>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950" b="1" dirty="0">
                <a:solidFill>
                  <a:srgbClr val="0B5196"/>
                </a:solidFill>
              </a:rPr>
              <a:t>CONNECT</a:t>
            </a:r>
          </a:p>
        </p:txBody>
      </p:sp>
      <p:cxnSp>
        <p:nvCxnSpPr>
          <p:cNvPr id="47" name="Straight Connector 46"/>
          <p:cNvCxnSpPr/>
          <p:nvPr/>
        </p:nvCxnSpPr>
        <p:spPr>
          <a:xfrm>
            <a:off x="4388949" y="3173506"/>
            <a:ext cx="2690927"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8" name="Straight Connector 47"/>
          <p:cNvCxnSpPr/>
          <p:nvPr/>
        </p:nvCxnSpPr>
        <p:spPr>
          <a:xfrm flipH="1">
            <a:off x="3897770" y="3173507"/>
            <a:ext cx="491181" cy="425813"/>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9670331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ALT Assessment Pyramid">
    <p:spTree>
      <p:nvGrpSpPr>
        <p:cNvPr id="1" name=""/>
        <p:cNvGrpSpPr/>
        <p:nvPr/>
      </p:nvGrpSpPr>
      <p:grpSpPr>
        <a:xfrm>
          <a:off x="0" y="0"/>
          <a:ext cx="0" cy="0"/>
          <a:chOff x="0" y="0"/>
          <a:chExt cx="0" cy="0"/>
        </a:xfrm>
      </p:grpSpPr>
      <p:sp>
        <p:nvSpPr>
          <p:cNvPr id="2" name="Rectangle 1"/>
          <p:cNvSpPr/>
          <p:nvPr/>
        </p:nvSpPr>
        <p:spPr>
          <a:xfrm>
            <a:off x="0" y="6273800"/>
            <a:ext cx="9906000" cy="584200"/>
          </a:xfrm>
          <a:prstGeom prst="rect">
            <a:avLst/>
          </a:prstGeom>
          <a:solidFill>
            <a:srgbClr val="0B519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14" name="Picture 13"/>
          <p:cNvPicPr>
            <a:picLocks noChangeAspect="1"/>
          </p:cNvPicPr>
          <p:nvPr/>
        </p:nvPicPr>
        <p:blipFill>
          <a:blip r:embed="rId2">
            <a:duotone>
              <a:prstClr val="black"/>
              <a:schemeClr val="accent1">
                <a:tint val="45000"/>
                <a:satMod val="400000"/>
              </a:schemeClr>
            </a:duotone>
            <a:lum bright="-40000"/>
          </a:blip>
          <a:stretch>
            <a:fillRect/>
          </a:stretch>
        </p:blipFill>
        <p:spPr>
          <a:xfrm>
            <a:off x="2966839" y="1467132"/>
            <a:ext cx="3536546" cy="4609876"/>
          </a:xfrm>
          <a:prstGeom prst="rect">
            <a:avLst/>
          </a:prstGeom>
        </p:spPr>
      </p:pic>
      <p:sp>
        <p:nvSpPr>
          <p:cNvPr id="17" name="TextBox 16"/>
          <p:cNvSpPr txBox="1"/>
          <p:nvPr/>
        </p:nvSpPr>
        <p:spPr>
          <a:xfrm rot="19391665">
            <a:off x="5388130" y="4889520"/>
            <a:ext cx="965487" cy="592470"/>
          </a:xfrm>
          <a:prstGeom prst="rect">
            <a:avLst/>
          </a:prstGeom>
          <a:noFill/>
        </p:spPr>
        <p:txBody>
          <a:bodyPr wrap="square" rtlCol="0">
            <a:spAutoFit/>
          </a:bodyPr>
          <a:lstStyle/>
          <a:p>
            <a:pPr algn="ctr"/>
            <a:r>
              <a:rPr lang="en-GB" sz="1625" b="0" dirty="0">
                <a:solidFill>
                  <a:srgbClr val="0B5196"/>
                </a:solidFill>
                <a:effectLst/>
                <a:latin typeface="Century Gothic" panose="020B0502020202020204" pitchFamily="34" charset="0"/>
              </a:rPr>
              <a:t>Every lesson</a:t>
            </a:r>
          </a:p>
        </p:txBody>
      </p:sp>
      <p:sp>
        <p:nvSpPr>
          <p:cNvPr id="18" name="TextBox 17"/>
          <p:cNvSpPr txBox="1"/>
          <p:nvPr/>
        </p:nvSpPr>
        <p:spPr>
          <a:xfrm rot="19817353">
            <a:off x="5207465" y="3840223"/>
            <a:ext cx="778201" cy="692497"/>
          </a:xfrm>
          <a:prstGeom prst="rect">
            <a:avLst/>
          </a:prstGeom>
          <a:noFill/>
        </p:spPr>
        <p:txBody>
          <a:bodyPr wrap="square" rtlCol="0">
            <a:spAutoFit/>
          </a:bodyPr>
          <a:lstStyle/>
          <a:p>
            <a:pPr algn="ctr"/>
            <a:r>
              <a:rPr lang="en-GB" sz="1300" b="0" dirty="0">
                <a:solidFill>
                  <a:srgbClr val="0B5196"/>
                </a:solidFill>
                <a:effectLst/>
                <a:latin typeface="Century Gothic" panose="020B0502020202020204" pitchFamily="34" charset="0"/>
              </a:rPr>
              <a:t>Every few weeks</a:t>
            </a:r>
          </a:p>
        </p:txBody>
      </p:sp>
      <p:sp>
        <p:nvSpPr>
          <p:cNvPr id="19" name="TextBox 18"/>
          <p:cNvSpPr txBox="1"/>
          <p:nvPr/>
        </p:nvSpPr>
        <p:spPr>
          <a:xfrm rot="19932370">
            <a:off x="5021948" y="2931389"/>
            <a:ext cx="567708" cy="617670"/>
          </a:xfrm>
          <a:prstGeom prst="rect">
            <a:avLst/>
          </a:prstGeom>
          <a:noFill/>
        </p:spPr>
        <p:txBody>
          <a:bodyPr wrap="square" rtlCol="0">
            <a:spAutoFit/>
          </a:bodyPr>
          <a:lstStyle/>
          <a:p>
            <a:pPr algn="ctr"/>
            <a:r>
              <a:rPr lang="en-GB" sz="1138" b="0" dirty="0">
                <a:solidFill>
                  <a:srgbClr val="0B5196"/>
                </a:solidFill>
                <a:effectLst/>
                <a:latin typeface="Century Gothic" panose="020B0502020202020204" pitchFamily="34" charset="0"/>
              </a:rPr>
              <a:t>One per unit</a:t>
            </a:r>
          </a:p>
        </p:txBody>
      </p:sp>
      <p:sp>
        <p:nvSpPr>
          <p:cNvPr id="20" name="TextBox 19"/>
          <p:cNvSpPr txBox="1"/>
          <p:nvPr/>
        </p:nvSpPr>
        <p:spPr>
          <a:xfrm>
            <a:off x="544286" y="4396421"/>
            <a:ext cx="2463219" cy="492443"/>
          </a:xfrm>
          <a:prstGeom prst="rect">
            <a:avLst/>
          </a:prstGeom>
          <a:noFill/>
        </p:spPr>
        <p:txBody>
          <a:bodyPr wrap="square" rtlCol="0">
            <a:spAutoFit/>
          </a:bodyPr>
          <a:lstStyle/>
          <a:p>
            <a:pPr algn="ctr"/>
            <a:r>
              <a:rPr lang="en-GB" sz="1300" dirty="0">
                <a:solidFill>
                  <a:srgbClr val="0B5196"/>
                </a:solidFill>
                <a:latin typeface="Century Gothic" panose="020B0502020202020204" pitchFamily="34" charset="0"/>
              </a:rPr>
              <a:t>Recent and long term selected for interleaving</a:t>
            </a:r>
          </a:p>
        </p:txBody>
      </p:sp>
      <p:sp>
        <p:nvSpPr>
          <p:cNvPr id="21" name="TextBox 20"/>
          <p:cNvSpPr txBox="1"/>
          <p:nvPr/>
        </p:nvSpPr>
        <p:spPr>
          <a:xfrm>
            <a:off x="693827" y="3386515"/>
            <a:ext cx="2770322" cy="492443"/>
          </a:xfrm>
          <a:prstGeom prst="rect">
            <a:avLst/>
          </a:prstGeom>
          <a:noFill/>
        </p:spPr>
        <p:txBody>
          <a:bodyPr wrap="square" rtlCol="0">
            <a:spAutoFit/>
          </a:bodyPr>
          <a:lstStyle/>
          <a:p>
            <a:pPr algn="ctr"/>
            <a:r>
              <a:rPr lang="en-GB" sz="1300" dirty="0">
                <a:solidFill>
                  <a:srgbClr val="0B5196"/>
                </a:solidFill>
                <a:latin typeface="Century Gothic" panose="020B0502020202020204" pitchFamily="34" charset="0"/>
              </a:rPr>
              <a:t>From the Knowledge Organiser – self studied homework</a:t>
            </a:r>
          </a:p>
        </p:txBody>
      </p:sp>
      <p:sp>
        <p:nvSpPr>
          <p:cNvPr id="22" name="TextBox 21"/>
          <p:cNvSpPr txBox="1"/>
          <p:nvPr/>
        </p:nvSpPr>
        <p:spPr>
          <a:xfrm>
            <a:off x="1118339" y="2369784"/>
            <a:ext cx="2886129" cy="492443"/>
          </a:xfrm>
          <a:prstGeom prst="rect">
            <a:avLst/>
          </a:prstGeom>
          <a:noFill/>
        </p:spPr>
        <p:txBody>
          <a:bodyPr wrap="square" rtlCol="0">
            <a:spAutoFit/>
          </a:bodyPr>
          <a:lstStyle/>
          <a:p>
            <a:pPr algn="ctr"/>
            <a:r>
              <a:rPr lang="en-GB" sz="1300" dirty="0">
                <a:solidFill>
                  <a:srgbClr val="0B5196"/>
                </a:solidFill>
                <a:latin typeface="Century Gothic" panose="020B0502020202020204" pitchFamily="34" charset="0"/>
              </a:rPr>
              <a:t>Key learning from the current unit</a:t>
            </a:r>
          </a:p>
          <a:p>
            <a:pPr algn="ctr"/>
            <a:r>
              <a:rPr lang="en-GB" sz="1300" dirty="0">
                <a:solidFill>
                  <a:srgbClr val="0B5196"/>
                </a:solidFill>
                <a:latin typeface="Century Gothic" panose="020B0502020202020204" pitchFamily="34" charset="0"/>
              </a:rPr>
              <a:t> - specific revision homework</a:t>
            </a:r>
          </a:p>
        </p:txBody>
      </p:sp>
      <p:sp>
        <p:nvSpPr>
          <p:cNvPr id="23" name="TextBox 22"/>
          <p:cNvSpPr txBox="1"/>
          <p:nvPr/>
        </p:nvSpPr>
        <p:spPr>
          <a:xfrm>
            <a:off x="909402" y="1474673"/>
            <a:ext cx="3635812" cy="492443"/>
          </a:xfrm>
          <a:prstGeom prst="rect">
            <a:avLst/>
          </a:prstGeom>
          <a:noFill/>
        </p:spPr>
        <p:txBody>
          <a:bodyPr wrap="square" rtlCol="0">
            <a:spAutoFit/>
          </a:bodyPr>
          <a:lstStyle/>
          <a:p>
            <a:pPr algn="ctr"/>
            <a:r>
              <a:rPr lang="en-GB" sz="1300" dirty="0">
                <a:solidFill>
                  <a:srgbClr val="0B5196"/>
                </a:solidFill>
                <a:latin typeface="Century Gothic" panose="020B0502020202020204" pitchFamily="34" charset="0"/>
              </a:rPr>
              <a:t>Key Assessment Point - Interleaved knowledge from the full course of study</a:t>
            </a:r>
          </a:p>
        </p:txBody>
      </p:sp>
      <p:sp>
        <p:nvSpPr>
          <p:cNvPr id="24" name="TextBox 23"/>
          <p:cNvSpPr txBox="1"/>
          <p:nvPr/>
        </p:nvSpPr>
        <p:spPr>
          <a:xfrm>
            <a:off x="6603786" y="3942809"/>
            <a:ext cx="2023874" cy="692497"/>
          </a:xfrm>
          <a:prstGeom prst="rect">
            <a:avLst/>
          </a:prstGeom>
          <a:noFill/>
        </p:spPr>
        <p:txBody>
          <a:bodyPr wrap="square" rtlCol="0">
            <a:spAutoFit/>
          </a:bodyPr>
          <a:lstStyle/>
          <a:p>
            <a:pPr algn="ctr"/>
            <a:r>
              <a:rPr lang="en-GB" sz="1300" dirty="0">
                <a:solidFill>
                  <a:srgbClr val="0B5196"/>
                </a:solidFill>
                <a:latin typeface="Century Gothic" panose="020B0502020202020204" pitchFamily="34" charset="0"/>
              </a:rPr>
              <a:t>Self marked – no stakes</a:t>
            </a:r>
          </a:p>
          <a:p>
            <a:pPr algn="ctr"/>
            <a:r>
              <a:rPr lang="en-GB" sz="1300" dirty="0">
                <a:solidFill>
                  <a:srgbClr val="0B5196"/>
                </a:solidFill>
                <a:latin typeface="Century Gothic" panose="020B0502020202020204" pitchFamily="34" charset="0"/>
              </a:rPr>
              <a:t>silent &amp; individual</a:t>
            </a:r>
          </a:p>
        </p:txBody>
      </p:sp>
      <p:sp>
        <p:nvSpPr>
          <p:cNvPr id="25" name="TextBox 24"/>
          <p:cNvSpPr txBox="1"/>
          <p:nvPr/>
        </p:nvSpPr>
        <p:spPr>
          <a:xfrm>
            <a:off x="6262067" y="3146481"/>
            <a:ext cx="2190241" cy="692497"/>
          </a:xfrm>
          <a:prstGeom prst="rect">
            <a:avLst/>
          </a:prstGeom>
          <a:noFill/>
        </p:spPr>
        <p:txBody>
          <a:bodyPr wrap="square" rtlCol="0">
            <a:spAutoFit/>
          </a:bodyPr>
          <a:lstStyle/>
          <a:p>
            <a:pPr algn="ctr"/>
            <a:r>
              <a:rPr lang="en-GB" sz="1300" dirty="0">
                <a:solidFill>
                  <a:srgbClr val="0B5196"/>
                </a:solidFill>
                <a:latin typeface="Century Gothic" panose="020B0502020202020204" pitchFamily="34" charset="0"/>
              </a:rPr>
              <a:t>Peer marked – low stakes</a:t>
            </a:r>
            <a:br>
              <a:rPr lang="en-GB" sz="1300" dirty="0">
                <a:solidFill>
                  <a:srgbClr val="0B5196"/>
                </a:solidFill>
                <a:latin typeface="Century Gothic" panose="020B0502020202020204" pitchFamily="34" charset="0"/>
              </a:rPr>
            </a:br>
            <a:r>
              <a:rPr lang="en-GB" sz="1300" dirty="0">
                <a:solidFill>
                  <a:srgbClr val="0B5196"/>
                </a:solidFill>
                <a:latin typeface="Century Gothic" panose="020B0502020202020204" pitchFamily="34" charset="0"/>
              </a:rPr>
              <a:t> – whole class feedback</a:t>
            </a:r>
          </a:p>
        </p:txBody>
      </p:sp>
      <p:sp>
        <p:nvSpPr>
          <p:cNvPr id="26" name="TextBox 25"/>
          <p:cNvSpPr txBox="1"/>
          <p:nvPr/>
        </p:nvSpPr>
        <p:spPr>
          <a:xfrm>
            <a:off x="5503747" y="2320708"/>
            <a:ext cx="3359647" cy="492443"/>
          </a:xfrm>
          <a:prstGeom prst="rect">
            <a:avLst/>
          </a:prstGeom>
          <a:noFill/>
        </p:spPr>
        <p:txBody>
          <a:bodyPr wrap="square" rtlCol="0">
            <a:spAutoFit/>
          </a:bodyPr>
          <a:lstStyle/>
          <a:p>
            <a:pPr algn="ctr"/>
            <a:r>
              <a:rPr lang="en-GB" sz="1300" dirty="0">
                <a:solidFill>
                  <a:srgbClr val="0B5196"/>
                </a:solidFill>
                <a:latin typeface="Century Gothic" panose="020B0502020202020204" pitchFamily="34" charset="0"/>
              </a:rPr>
              <a:t>Teacher marked – medium stakes personalised formative feedback</a:t>
            </a:r>
          </a:p>
        </p:txBody>
      </p:sp>
      <p:sp>
        <p:nvSpPr>
          <p:cNvPr id="27" name="TextBox 26"/>
          <p:cNvSpPr txBox="1"/>
          <p:nvPr/>
        </p:nvSpPr>
        <p:spPr>
          <a:xfrm>
            <a:off x="5270984" y="1413765"/>
            <a:ext cx="3809735" cy="492443"/>
          </a:xfrm>
          <a:prstGeom prst="rect">
            <a:avLst/>
          </a:prstGeom>
          <a:noFill/>
        </p:spPr>
        <p:txBody>
          <a:bodyPr wrap="square" rtlCol="0">
            <a:spAutoFit/>
          </a:bodyPr>
          <a:lstStyle/>
          <a:p>
            <a:pPr algn="ctr"/>
            <a:r>
              <a:rPr lang="en-GB" sz="1300" dirty="0">
                <a:solidFill>
                  <a:srgbClr val="0B5196"/>
                </a:solidFill>
                <a:latin typeface="Century Gothic" panose="020B0502020202020204" pitchFamily="34" charset="0"/>
              </a:rPr>
              <a:t>Teacher marked &amp; moderated – high stakes summative mark informs reports</a:t>
            </a:r>
          </a:p>
        </p:txBody>
      </p:sp>
      <p:cxnSp>
        <p:nvCxnSpPr>
          <p:cNvPr id="28" name="Straight Connector 27"/>
          <p:cNvCxnSpPr/>
          <p:nvPr/>
        </p:nvCxnSpPr>
        <p:spPr>
          <a:xfrm flipV="1">
            <a:off x="1285303" y="2060433"/>
            <a:ext cx="2790106"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9" name="Straight Connector 28"/>
          <p:cNvCxnSpPr/>
          <p:nvPr/>
        </p:nvCxnSpPr>
        <p:spPr>
          <a:xfrm>
            <a:off x="4081365" y="2077033"/>
            <a:ext cx="260765" cy="274505"/>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0" name="Straight Connector 29"/>
          <p:cNvCxnSpPr/>
          <p:nvPr/>
        </p:nvCxnSpPr>
        <p:spPr>
          <a:xfrm flipV="1">
            <a:off x="1508189" y="2948097"/>
            <a:ext cx="2094386"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1" name="Straight Connector 30"/>
          <p:cNvCxnSpPr/>
          <p:nvPr/>
        </p:nvCxnSpPr>
        <p:spPr>
          <a:xfrm>
            <a:off x="3652166" y="2964697"/>
            <a:ext cx="260765" cy="274505"/>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2" name="Straight Connector 31"/>
          <p:cNvCxnSpPr/>
          <p:nvPr/>
        </p:nvCxnSpPr>
        <p:spPr>
          <a:xfrm>
            <a:off x="1118339" y="3971289"/>
            <a:ext cx="2123364"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3" name="Straight Connector 32"/>
          <p:cNvCxnSpPr/>
          <p:nvPr/>
        </p:nvCxnSpPr>
        <p:spPr>
          <a:xfrm>
            <a:off x="3271160" y="3989874"/>
            <a:ext cx="260765" cy="274505"/>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Connector 33"/>
          <p:cNvCxnSpPr/>
          <p:nvPr/>
        </p:nvCxnSpPr>
        <p:spPr>
          <a:xfrm flipV="1">
            <a:off x="895554" y="4972491"/>
            <a:ext cx="1913789"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5" name="Straight Connector 34"/>
          <p:cNvCxnSpPr/>
          <p:nvPr/>
        </p:nvCxnSpPr>
        <p:spPr>
          <a:xfrm>
            <a:off x="2846949" y="4989091"/>
            <a:ext cx="260765" cy="274505"/>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6" name="Straight Connector 35"/>
          <p:cNvCxnSpPr/>
          <p:nvPr/>
        </p:nvCxnSpPr>
        <p:spPr>
          <a:xfrm flipH="1">
            <a:off x="6655283" y="4559789"/>
            <a:ext cx="2018250"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7" name="Straight Connector 36"/>
          <p:cNvCxnSpPr/>
          <p:nvPr/>
        </p:nvCxnSpPr>
        <p:spPr>
          <a:xfrm flipH="1">
            <a:off x="6390119" y="4576389"/>
            <a:ext cx="260765" cy="274505"/>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8" name="Straight Connector 37"/>
          <p:cNvCxnSpPr/>
          <p:nvPr/>
        </p:nvCxnSpPr>
        <p:spPr>
          <a:xfrm flipH="1">
            <a:off x="6250477" y="3740513"/>
            <a:ext cx="2193750"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9" name="Straight Connector 38"/>
          <p:cNvCxnSpPr/>
          <p:nvPr/>
        </p:nvCxnSpPr>
        <p:spPr>
          <a:xfrm flipH="1">
            <a:off x="5985313" y="3757113"/>
            <a:ext cx="260765" cy="274505"/>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0" name="Straight Connector 39"/>
          <p:cNvCxnSpPr/>
          <p:nvPr/>
        </p:nvCxnSpPr>
        <p:spPr>
          <a:xfrm flipH="1">
            <a:off x="5854529" y="2905483"/>
            <a:ext cx="2589698" cy="1187"/>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1" name="Straight Connector 40"/>
          <p:cNvCxnSpPr/>
          <p:nvPr/>
        </p:nvCxnSpPr>
        <p:spPr>
          <a:xfrm flipH="1">
            <a:off x="5589366" y="2923269"/>
            <a:ext cx="260765" cy="274505"/>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2" name="Straight Connector 41"/>
          <p:cNvCxnSpPr/>
          <p:nvPr/>
        </p:nvCxnSpPr>
        <p:spPr>
          <a:xfrm flipH="1">
            <a:off x="5436552" y="2006776"/>
            <a:ext cx="3139422"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3" name="Straight Connector 42"/>
          <p:cNvCxnSpPr/>
          <p:nvPr/>
        </p:nvCxnSpPr>
        <p:spPr>
          <a:xfrm flipH="1">
            <a:off x="5171388" y="2023376"/>
            <a:ext cx="260765" cy="274505"/>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4" name="TextBox 43"/>
          <p:cNvSpPr txBox="1"/>
          <p:nvPr/>
        </p:nvSpPr>
        <p:spPr>
          <a:xfrm>
            <a:off x="1853374" y="794101"/>
            <a:ext cx="2278326" cy="392415"/>
          </a:xfrm>
          <a:prstGeom prst="rect">
            <a:avLst/>
          </a:prstGeom>
          <a:noFill/>
        </p:spPr>
        <p:txBody>
          <a:bodyPr wrap="square" rtlCol="0">
            <a:spAutoFit/>
          </a:bodyPr>
          <a:lstStyle/>
          <a:p>
            <a:r>
              <a:rPr lang="en-GB" sz="1950" b="1" dirty="0">
                <a:solidFill>
                  <a:srgbClr val="0B5196"/>
                </a:solidFill>
                <a:latin typeface="Century Gothic" panose="020B0502020202020204" pitchFamily="34" charset="0"/>
              </a:rPr>
              <a:t>THE KNOWLEDGE</a:t>
            </a:r>
          </a:p>
        </p:txBody>
      </p:sp>
      <p:sp>
        <p:nvSpPr>
          <p:cNvPr id="45" name="TextBox 44"/>
          <p:cNvSpPr txBox="1"/>
          <p:nvPr/>
        </p:nvSpPr>
        <p:spPr>
          <a:xfrm>
            <a:off x="5897019" y="800301"/>
            <a:ext cx="1814802" cy="392415"/>
          </a:xfrm>
          <a:prstGeom prst="rect">
            <a:avLst/>
          </a:prstGeom>
          <a:noFill/>
        </p:spPr>
        <p:txBody>
          <a:bodyPr wrap="square" rtlCol="0">
            <a:spAutoFit/>
          </a:bodyPr>
          <a:lstStyle/>
          <a:p>
            <a:r>
              <a:rPr lang="en-GB" sz="1950" b="1" dirty="0">
                <a:solidFill>
                  <a:srgbClr val="0B5196"/>
                </a:solidFill>
                <a:latin typeface="Century Gothic" panose="020B0502020202020204" pitchFamily="34" charset="0"/>
              </a:rPr>
              <a:t>THE PROCESS</a:t>
            </a:r>
          </a:p>
        </p:txBody>
      </p:sp>
      <p:sp>
        <p:nvSpPr>
          <p:cNvPr id="46" name="TextBox 45"/>
          <p:cNvSpPr txBox="1"/>
          <p:nvPr/>
        </p:nvSpPr>
        <p:spPr>
          <a:xfrm rot="484968">
            <a:off x="3121790" y="5273127"/>
            <a:ext cx="2605321" cy="392415"/>
          </a:xfrm>
          <a:prstGeom prst="rect">
            <a:avLst/>
          </a:prstGeom>
          <a:noFill/>
        </p:spPr>
        <p:txBody>
          <a:bodyPr wrap="square" rtlCol="0">
            <a:spAutoFit/>
          </a:bodyPr>
          <a:lstStyle/>
          <a:p>
            <a:r>
              <a:rPr lang="en-GB" sz="1950" b="1" dirty="0">
                <a:solidFill>
                  <a:srgbClr val="0B5196"/>
                </a:solidFill>
                <a:latin typeface="Century Gothic" panose="020B0502020202020204" pitchFamily="34" charset="0"/>
              </a:rPr>
              <a:t>SPACED RETRIEVAL</a:t>
            </a:r>
          </a:p>
        </p:txBody>
      </p:sp>
      <p:sp>
        <p:nvSpPr>
          <p:cNvPr id="47" name="TextBox 46"/>
          <p:cNvSpPr txBox="1"/>
          <p:nvPr/>
        </p:nvSpPr>
        <p:spPr>
          <a:xfrm rot="406049">
            <a:off x="3519142" y="4224980"/>
            <a:ext cx="1848000" cy="342401"/>
          </a:xfrm>
          <a:prstGeom prst="rect">
            <a:avLst/>
          </a:prstGeom>
          <a:noFill/>
        </p:spPr>
        <p:txBody>
          <a:bodyPr wrap="square" rtlCol="0">
            <a:spAutoFit/>
          </a:bodyPr>
          <a:lstStyle/>
          <a:p>
            <a:r>
              <a:rPr lang="en-GB" sz="1625" b="1" dirty="0">
                <a:solidFill>
                  <a:srgbClr val="0B5196"/>
                </a:solidFill>
                <a:latin typeface="Century Gothic" panose="020B0502020202020204" pitchFamily="34" charset="0"/>
              </a:rPr>
              <a:t>ROLLING RECALL</a:t>
            </a:r>
          </a:p>
        </p:txBody>
      </p:sp>
      <p:sp>
        <p:nvSpPr>
          <p:cNvPr id="48" name="TextBox 47"/>
          <p:cNvSpPr txBox="1"/>
          <p:nvPr/>
        </p:nvSpPr>
        <p:spPr>
          <a:xfrm rot="416738">
            <a:off x="3963870" y="3048592"/>
            <a:ext cx="1056749" cy="542584"/>
          </a:xfrm>
          <a:prstGeom prst="rect">
            <a:avLst/>
          </a:prstGeom>
          <a:noFill/>
        </p:spPr>
        <p:txBody>
          <a:bodyPr wrap="square" rtlCol="0">
            <a:spAutoFit/>
          </a:bodyPr>
          <a:lstStyle/>
          <a:p>
            <a:pPr algn="ctr"/>
            <a:r>
              <a:rPr lang="en-GB" sz="1463" b="1" dirty="0">
                <a:solidFill>
                  <a:srgbClr val="0B5196"/>
                </a:solidFill>
                <a:latin typeface="Century Gothic" panose="020B0502020202020204" pitchFamily="34" charset="0"/>
              </a:rPr>
              <a:t>CHECK POINT</a:t>
            </a:r>
          </a:p>
        </p:txBody>
      </p:sp>
      <p:sp>
        <p:nvSpPr>
          <p:cNvPr id="49" name="TextBox 48"/>
          <p:cNvSpPr txBox="1"/>
          <p:nvPr/>
        </p:nvSpPr>
        <p:spPr>
          <a:xfrm rot="416738">
            <a:off x="4337631" y="2260496"/>
            <a:ext cx="570785" cy="317459"/>
          </a:xfrm>
          <a:prstGeom prst="rect">
            <a:avLst/>
          </a:prstGeom>
          <a:noFill/>
        </p:spPr>
        <p:txBody>
          <a:bodyPr wrap="square" rtlCol="0">
            <a:spAutoFit/>
          </a:bodyPr>
          <a:lstStyle/>
          <a:p>
            <a:pPr algn="ctr"/>
            <a:r>
              <a:rPr lang="en-GB" sz="1463" b="1" dirty="0">
                <a:solidFill>
                  <a:srgbClr val="0B5196"/>
                </a:solidFill>
                <a:latin typeface="Century Gothic" panose="020B0502020202020204" pitchFamily="34" charset="0"/>
              </a:rPr>
              <a:t>KAP</a:t>
            </a:r>
          </a:p>
        </p:txBody>
      </p:sp>
      <p:sp>
        <p:nvSpPr>
          <p:cNvPr id="51" name="Chevron 50"/>
          <p:cNvSpPr/>
          <p:nvPr/>
        </p:nvSpPr>
        <p:spPr>
          <a:xfrm>
            <a:off x="2454649" y="6281396"/>
            <a:ext cx="4377252" cy="521686"/>
          </a:xfrm>
          <a:prstGeom prst="chevron">
            <a:avLst/>
          </a:prstGeom>
          <a:solidFill>
            <a:srgbClr val="0B519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ALT ASSESSMENT PYRAMID</a:t>
            </a:r>
            <a:endParaRPr lang="en-GB" sz="1300" b="0" dirty="0">
              <a:solidFill>
                <a:schemeClr val="bg1"/>
              </a:solidFill>
            </a:endParaRPr>
          </a:p>
        </p:txBody>
      </p:sp>
      <p:pic>
        <p:nvPicPr>
          <p:cNvPr id="50" name="Picture 49"/>
          <p:cNvPicPr>
            <a:picLocks noChangeAspect="1"/>
          </p:cNvPicPr>
          <p:nvPr/>
        </p:nvPicPr>
        <p:blipFill rotWithShape="1">
          <a:blip r:embed="rId3"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Tree>
    <p:extLst>
      <p:ext uri="{BB962C8B-B14F-4D97-AF65-F5344CB8AC3E}">
        <p14:creationId xmlns:p14="http://schemas.microsoft.com/office/powerpoint/2010/main" val="34471307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ALT T&amp;L Framework">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40763" t="33990" b="15169"/>
          <a:stretch/>
        </p:blipFill>
        <p:spPr>
          <a:xfrm>
            <a:off x="10576" y="-1"/>
            <a:ext cx="6149718" cy="6451601"/>
          </a:xfrm>
          <a:prstGeom prst="rect">
            <a:avLst/>
          </a:prstGeom>
        </p:spPr>
      </p:pic>
      <p:sp>
        <p:nvSpPr>
          <p:cNvPr id="112" name="Rounded Rectangle 111"/>
          <p:cNvSpPr/>
          <p:nvPr/>
        </p:nvSpPr>
        <p:spPr>
          <a:xfrm>
            <a:off x="5156635" y="193871"/>
            <a:ext cx="3237764" cy="510285"/>
          </a:xfrm>
          <a:prstGeom prst="roundRect">
            <a:avLst>
              <a:gd name="adj" fmla="val 34537"/>
            </a:avLst>
          </a:prstGeom>
          <a:solidFill>
            <a:srgbClr val="233C7F"/>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63" b="1" dirty="0"/>
              <a:t>ARCHWAY KNOWLEDGE CURRICULUM</a:t>
            </a:r>
          </a:p>
        </p:txBody>
      </p:sp>
      <p:sp>
        <p:nvSpPr>
          <p:cNvPr id="113" name="Rounded Rectangle 112"/>
          <p:cNvSpPr/>
          <p:nvPr/>
        </p:nvSpPr>
        <p:spPr>
          <a:xfrm>
            <a:off x="5156635" y="2094389"/>
            <a:ext cx="3239208" cy="493776"/>
          </a:xfrm>
          <a:prstGeom prst="roundRect">
            <a:avLst>
              <a:gd name="adj" fmla="val 34537"/>
            </a:avLst>
          </a:prstGeom>
          <a:solidFill>
            <a:srgbClr val="9259A4"/>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63" b="1" dirty="0"/>
              <a:t>CORE EXPECTATIONS</a:t>
            </a:r>
          </a:p>
        </p:txBody>
      </p:sp>
      <p:sp>
        <p:nvSpPr>
          <p:cNvPr id="114" name="Rounded Rectangle 113"/>
          <p:cNvSpPr/>
          <p:nvPr/>
        </p:nvSpPr>
        <p:spPr>
          <a:xfrm>
            <a:off x="5153190" y="3389290"/>
            <a:ext cx="3237764" cy="482475"/>
          </a:xfrm>
          <a:prstGeom prst="roundRect">
            <a:avLst>
              <a:gd name="adj" fmla="val 34537"/>
            </a:avLst>
          </a:prstGeom>
          <a:solidFill>
            <a:srgbClr val="3985C6"/>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63" b="1" dirty="0"/>
              <a:t>HIGH-IMPACT PEDAGOGY</a:t>
            </a:r>
          </a:p>
        </p:txBody>
      </p:sp>
      <p:sp>
        <p:nvSpPr>
          <p:cNvPr id="115" name="TextBox 114"/>
          <p:cNvSpPr txBox="1"/>
          <p:nvPr/>
        </p:nvSpPr>
        <p:spPr>
          <a:xfrm>
            <a:off x="5156635" y="692696"/>
            <a:ext cx="4481770" cy="1079847"/>
          </a:xfrm>
          <a:prstGeom prst="rect">
            <a:avLst/>
          </a:prstGeom>
          <a:noFill/>
        </p:spPr>
        <p:txBody>
          <a:bodyPr wrap="square" rtlCol="0">
            <a:spAutoFit/>
          </a:bodyPr>
          <a:lstStyle/>
          <a:p>
            <a:r>
              <a:rPr lang="en-GB" sz="1056" dirty="0"/>
              <a:t>The acquisition, retention and application of knowledge is the driving, underpinning philosophy of teaching and learning at Archway Learning Trust. Our knowledge curriculum is detailed, sequenced and mapped deliberately and coherently. Retention and retrieval is embedded and integral to the curriculum. Teachers deliver the knowledge curriculum and adapt the lessons to meet the specific needs of their classes</a:t>
            </a:r>
            <a:r>
              <a:rPr lang="en-GB" sz="1138" dirty="0"/>
              <a:t>.</a:t>
            </a:r>
          </a:p>
        </p:txBody>
      </p:sp>
      <p:sp>
        <p:nvSpPr>
          <p:cNvPr id="116" name="TextBox 115"/>
          <p:cNvSpPr txBox="1"/>
          <p:nvPr/>
        </p:nvSpPr>
        <p:spPr>
          <a:xfrm>
            <a:off x="5153191" y="2589288"/>
            <a:ext cx="4454893" cy="579774"/>
          </a:xfrm>
          <a:prstGeom prst="rect">
            <a:avLst/>
          </a:prstGeom>
          <a:noFill/>
        </p:spPr>
        <p:txBody>
          <a:bodyPr wrap="square" rtlCol="0">
            <a:spAutoFit/>
          </a:bodyPr>
          <a:lstStyle/>
          <a:p>
            <a:pPr>
              <a:spcAft>
                <a:spcPts val="488"/>
              </a:spcAft>
            </a:pPr>
            <a:r>
              <a:rPr lang="en-GB" sz="1056" dirty="0"/>
              <a:t>Our core expectations can be seen in every lesson, every day, everywhere within the Trust. They ensure the conditions for learning are optimised and allow teachers to focus on providing high-impact pedagogy. </a:t>
            </a:r>
          </a:p>
        </p:txBody>
      </p:sp>
      <p:sp>
        <p:nvSpPr>
          <p:cNvPr id="117" name="TextBox 116"/>
          <p:cNvSpPr txBox="1"/>
          <p:nvPr/>
        </p:nvSpPr>
        <p:spPr>
          <a:xfrm>
            <a:off x="5179189" y="3921306"/>
            <a:ext cx="4459104" cy="579774"/>
          </a:xfrm>
          <a:prstGeom prst="rect">
            <a:avLst/>
          </a:prstGeom>
          <a:noFill/>
        </p:spPr>
        <p:txBody>
          <a:bodyPr wrap="square" rtlCol="0">
            <a:spAutoFit/>
          </a:bodyPr>
          <a:lstStyle/>
          <a:p>
            <a:pPr>
              <a:spcAft>
                <a:spcPts val="488"/>
              </a:spcAft>
            </a:pPr>
            <a:r>
              <a:rPr lang="en-GB" sz="1056" dirty="0"/>
              <a:t>These evidence-informed, practical strategies build and secure powerful knowledge for our students. Our teachers plan their lessons with a clear focus on these high-impact strategies. </a:t>
            </a:r>
          </a:p>
        </p:txBody>
      </p:sp>
      <p:sp>
        <p:nvSpPr>
          <p:cNvPr id="118" name="Rounded Rectangle 117"/>
          <p:cNvSpPr/>
          <p:nvPr/>
        </p:nvSpPr>
        <p:spPr>
          <a:xfrm>
            <a:off x="5163155" y="4744144"/>
            <a:ext cx="3237764" cy="482475"/>
          </a:xfrm>
          <a:prstGeom prst="roundRect">
            <a:avLst>
              <a:gd name="adj" fmla="val 34537"/>
            </a:avLst>
          </a:prstGeom>
          <a:solidFill>
            <a:srgbClr val="FFEC9B"/>
          </a:solidFill>
          <a:ln w="3175">
            <a:solidFill>
              <a:schemeClr val="tx1"/>
            </a:solid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63" b="1" dirty="0">
                <a:solidFill>
                  <a:schemeClr val="tx1"/>
                </a:solidFill>
              </a:rPr>
              <a:t>RESEARCH-INFORMED INNOVATION</a:t>
            </a:r>
          </a:p>
        </p:txBody>
      </p:sp>
      <p:sp>
        <p:nvSpPr>
          <p:cNvPr id="119" name="TextBox 118"/>
          <p:cNvSpPr txBox="1"/>
          <p:nvPr/>
        </p:nvSpPr>
        <p:spPr>
          <a:xfrm>
            <a:off x="5157828" y="5272751"/>
            <a:ext cx="4468907" cy="742254"/>
          </a:xfrm>
          <a:prstGeom prst="rect">
            <a:avLst/>
          </a:prstGeom>
          <a:noFill/>
        </p:spPr>
        <p:txBody>
          <a:bodyPr wrap="square" rtlCol="0">
            <a:spAutoFit/>
          </a:bodyPr>
          <a:lstStyle/>
          <a:p>
            <a:pPr>
              <a:spcAft>
                <a:spcPts val="488"/>
              </a:spcAft>
            </a:pPr>
            <a:r>
              <a:rPr lang="en-GB" sz="1056" dirty="0"/>
              <a:t>We are passionate about enriching our teaching and learning with research-informed innovation into effective teaching and learning. Our teachers read, watch, listen to and engage in vibrant learning opportunities within and beyond the Trust, trialling, developing and sharing innovative practice.</a:t>
            </a:r>
          </a:p>
        </p:txBody>
      </p:sp>
      <p:sp>
        <p:nvSpPr>
          <p:cNvPr id="120" name="Rectangle 119"/>
          <p:cNvSpPr/>
          <p:nvPr/>
        </p:nvSpPr>
        <p:spPr>
          <a:xfrm>
            <a:off x="0" y="6273800"/>
            <a:ext cx="9906000" cy="584200"/>
          </a:xfrm>
          <a:prstGeom prst="rect">
            <a:avLst/>
          </a:prstGeom>
          <a:solidFill>
            <a:srgbClr val="0B519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121" name="Chevron 120"/>
          <p:cNvSpPr/>
          <p:nvPr/>
        </p:nvSpPr>
        <p:spPr>
          <a:xfrm>
            <a:off x="1537494" y="6281396"/>
            <a:ext cx="6853460" cy="521686"/>
          </a:xfrm>
          <a:prstGeom prst="chevron">
            <a:avLst/>
          </a:prstGeom>
          <a:solidFill>
            <a:srgbClr val="0B519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ALT TEACHING AND LEARNING FRAMEWORK</a:t>
            </a:r>
            <a:endParaRPr lang="en-GB" sz="1300" b="0" dirty="0">
              <a:solidFill>
                <a:schemeClr val="bg1"/>
              </a:solidFill>
            </a:endParaRPr>
          </a:p>
        </p:txBody>
      </p:sp>
      <p:pic>
        <p:nvPicPr>
          <p:cNvPr id="122" name="Picture 121"/>
          <p:cNvPicPr>
            <a:picLocks noChangeAspect="1"/>
          </p:cNvPicPr>
          <p:nvPr/>
        </p:nvPicPr>
        <p:blipFill rotWithShape="1">
          <a:blip r:embed="rId3"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Tree>
    <p:extLst>
      <p:ext uri="{BB962C8B-B14F-4D97-AF65-F5344CB8AC3E}">
        <p14:creationId xmlns:p14="http://schemas.microsoft.com/office/powerpoint/2010/main" val="22765083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Entrance and Exit WW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ADFA1A3-2E3A-AAA8-D01C-E9FA15C7AC29}"/>
              </a:ext>
            </a:extLst>
          </p:cNvPr>
          <p:cNvPicPr>
            <a:picLocks noChangeAspect="1"/>
          </p:cNvPicPr>
          <p:nvPr userDrawn="1"/>
        </p:nvPicPr>
        <p:blipFill>
          <a:blip r:embed="rId2"/>
          <a:stretch>
            <a:fillRect/>
          </a:stretch>
        </p:blipFill>
        <p:spPr>
          <a:xfrm>
            <a:off x="99859" y="95252"/>
            <a:ext cx="9706283" cy="6667497"/>
          </a:xfrm>
          <a:prstGeom prst="rect">
            <a:avLst/>
          </a:prstGeom>
        </p:spPr>
      </p:pic>
    </p:spTree>
    <p:extLst>
      <p:ext uri="{BB962C8B-B14F-4D97-AF65-F5344CB8AC3E}">
        <p14:creationId xmlns:p14="http://schemas.microsoft.com/office/powerpoint/2010/main" val="10147356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Entrance slide">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85072" y="147180"/>
            <a:ext cx="9535856" cy="6563641"/>
          </a:xfrm>
          <a:prstGeom prst="rect">
            <a:avLst/>
          </a:prstGeom>
        </p:spPr>
      </p:pic>
    </p:spTree>
    <p:extLst>
      <p:ext uri="{BB962C8B-B14F-4D97-AF65-F5344CB8AC3E}">
        <p14:creationId xmlns:p14="http://schemas.microsoft.com/office/powerpoint/2010/main" val="4643021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Lesson exit">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96683" y="147180"/>
            <a:ext cx="9512635" cy="6563641"/>
          </a:xfrm>
          <a:prstGeom prst="rect">
            <a:avLst/>
          </a:prstGeom>
        </p:spPr>
      </p:pic>
    </p:spTree>
    <p:extLst>
      <p:ext uri="{BB962C8B-B14F-4D97-AF65-F5344CB8AC3E}">
        <p14:creationId xmlns:p14="http://schemas.microsoft.com/office/powerpoint/2010/main" val="33742695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ALT Title - Spaced Retrieval">
    <p:spTree>
      <p:nvGrpSpPr>
        <p:cNvPr id="1" name=""/>
        <p:cNvGrpSpPr/>
        <p:nvPr/>
      </p:nvGrpSpPr>
      <p:grpSpPr>
        <a:xfrm>
          <a:off x="0" y="0"/>
          <a:ext cx="0" cy="0"/>
          <a:chOff x="0" y="0"/>
          <a:chExt cx="0" cy="0"/>
        </a:xfrm>
      </p:grpSpPr>
      <p:sp>
        <p:nvSpPr>
          <p:cNvPr id="25" name="TextBox 24"/>
          <p:cNvSpPr txBox="1"/>
          <p:nvPr/>
        </p:nvSpPr>
        <p:spPr>
          <a:xfrm>
            <a:off x="247649" y="1229340"/>
            <a:ext cx="3012750" cy="317459"/>
          </a:xfrm>
          <a:prstGeom prst="rect">
            <a:avLst/>
          </a:prstGeom>
          <a:solidFill>
            <a:schemeClr val="bg1"/>
          </a:solidFill>
          <a:ln w="28575">
            <a:solidFill>
              <a:srgbClr val="0B5196"/>
            </a:solidFill>
          </a:ln>
        </p:spPr>
        <p:txBody>
          <a:bodyPr wrap="square" rtlCol="0">
            <a:spAutoFit/>
          </a:bodyPr>
          <a:lstStyle/>
          <a:p>
            <a:endParaRPr lang="en-GB" sz="1463"/>
          </a:p>
        </p:txBody>
      </p:sp>
      <p:sp>
        <p:nvSpPr>
          <p:cNvPr id="33" name="TextBox 32"/>
          <p:cNvSpPr txBox="1"/>
          <p:nvPr/>
        </p:nvSpPr>
        <p:spPr>
          <a:xfrm>
            <a:off x="3459814" y="1229339"/>
            <a:ext cx="3012750" cy="317459"/>
          </a:xfrm>
          <a:prstGeom prst="rect">
            <a:avLst/>
          </a:prstGeom>
          <a:solidFill>
            <a:schemeClr val="bg1"/>
          </a:solidFill>
          <a:ln w="28575">
            <a:solidFill>
              <a:srgbClr val="0B5196"/>
            </a:solidFill>
          </a:ln>
        </p:spPr>
        <p:txBody>
          <a:bodyPr wrap="square" rtlCol="0">
            <a:spAutoFit/>
          </a:bodyPr>
          <a:lstStyle/>
          <a:p>
            <a:endParaRPr lang="en-GB" sz="1463"/>
          </a:p>
        </p:txBody>
      </p:sp>
      <p:sp>
        <p:nvSpPr>
          <p:cNvPr id="34" name="TextBox 33"/>
          <p:cNvSpPr txBox="1"/>
          <p:nvPr/>
        </p:nvSpPr>
        <p:spPr>
          <a:xfrm>
            <a:off x="6679263" y="1235972"/>
            <a:ext cx="3012750" cy="317459"/>
          </a:xfrm>
          <a:prstGeom prst="rect">
            <a:avLst/>
          </a:prstGeom>
          <a:solidFill>
            <a:schemeClr val="bg1"/>
          </a:solidFill>
          <a:ln w="28575">
            <a:solidFill>
              <a:srgbClr val="0B5196"/>
            </a:solidFill>
          </a:ln>
        </p:spPr>
        <p:txBody>
          <a:bodyPr wrap="square" rtlCol="0">
            <a:spAutoFit/>
          </a:bodyPr>
          <a:lstStyle/>
          <a:p>
            <a:endParaRPr lang="en-GB" sz="1463"/>
          </a:p>
        </p:txBody>
      </p:sp>
      <p:sp>
        <p:nvSpPr>
          <p:cNvPr id="26" name="TextBox 25"/>
          <p:cNvSpPr txBox="1"/>
          <p:nvPr/>
        </p:nvSpPr>
        <p:spPr>
          <a:xfrm>
            <a:off x="247649" y="1245665"/>
            <a:ext cx="3012750" cy="350673"/>
          </a:xfrm>
          <a:prstGeom prst="rect">
            <a:avLst/>
          </a:prstGeom>
          <a:solidFill>
            <a:srgbClr val="002060"/>
          </a:solidFill>
        </p:spPr>
        <p:txBody>
          <a:bodyPr wrap="square" rtlCol="0">
            <a:spAutoFit/>
          </a:bodyPr>
          <a:lstStyle/>
          <a:p>
            <a:pPr algn="ctr">
              <a:lnSpc>
                <a:spcPts val="2031"/>
              </a:lnSpc>
            </a:pPr>
            <a:r>
              <a:rPr lang="en-GB" sz="1950" baseline="0">
                <a:solidFill>
                  <a:schemeClr val="bg1"/>
                </a:solidFill>
              </a:rPr>
              <a:t>Long-term Learning</a:t>
            </a:r>
            <a:endParaRPr lang="en-GB" sz="1950">
              <a:solidFill>
                <a:schemeClr val="bg1"/>
              </a:solidFill>
            </a:endParaRPr>
          </a:p>
        </p:txBody>
      </p:sp>
      <p:sp>
        <p:nvSpPr>
          <p:cNvPr id="36" name="TextBox 35"/>
          <p:cNvSpPr txBox="1"/>
          <p:nvPr/>
        </p:nvSpPr>
        <p:spPr>
          <a:xfrm>
            <a:off x="3468476" y="1245665"/>
            <a:ext cx="3012750" cy="350673"/>
          </a:xfrm>
          <a:prstGeom prst="rect">
            <a:avLst/>
          </a:prstGeom>
          <a:solidFill>
            <a:srgbClr val="002060"/>
          </a:solidFill>
        </p:spPr>
        <p:txBody>
          <a:bodyPr wrap="square" rtlCol="0">
            <a:spAutoFit/>
          </a:bodyPr>
          <a:lstStyle/>
          <a:p>
            <a:pPr algn="ctr">
              <a:lnSpc>
                <a:spcPts val="2031"/>
              </a:lnSpc>
            </a:pPr>
            <a:r>
              <a:rPr lang="en-GB" sz="1950" baseline="0">
                <a:solidFill>
                  <a:schemeClr val="bg1"/>
                </a:solidFill>
              </a:rPr>
              <a:t>Related Learning</a:t>
            </a:r>
            <a:endParaRPr lang="en-GB" sz="1950">
              <a:solidFill>
                <a:schemeClr val="bg1"/>
              </a:solidFill>
            </a:endParaRPr>
          </a:p>
        </p:txBody>
      </p:sp>
      <p:sp>
        <p:nvSpPr>
          <p:cNvPr id="37" name="TextBox 36"/>
          <p:cNvSpPr txBox="1"/>
          <p:nvPr/>
        </p:nvSpPr>
        <p:spPr>
          <a:xfrm>
            <a:off x="6693830" y="1245665"/>
            <a:ext cx="3012750" cy="350673"/>
          </a:xfrm>
          <a:prstGeom prst="rect">
            <a:avLst/>
          </a:prstGeom>
          <a:solidFill>
            <a:srgbClr val="002060"/>
          </a:solidFill>
        </p:spPr>
        <p:txBody>
          <a:bodyPr wrap="square" rtlCol="0">
            <a:spAutoFit/>
          </a:bodyPr>
          <a:lstStyle/>
          <a:p>
            <a:pPr algn="ctr">
              <a:lnSpc>
                <a:spcPts val="2031"/>
              </a:lnSpc>
            </a:pPr>
            <a:r>
              <a:rPr lang="en-GB" sz="1950" baseline="0">
                <a:solidFill>
                  <a:schemeClr val="bg1"/>
                </a:solidFill>
              </a:rPr>
              <a:t>From Independent Learning </a:t>
            </a:r>
          </a:p>
        </p:txBody>
      </p:sp>
      <p:sp>
        <p:nvSpPr>
          <p:cNvPr id="50" name="Text Placeholder 30"/>
          <p:cNvSpPr>
            <a:spLocks noGrp="1"/>
          </p:cNvSpPr>
          <p:nvPr>
            <p:ph type="body" sz="quarter" idx="11"/>
          </p:nvPr>
        </p:nvSpPr>
        <p:spPr>
          <a:xfrm>
            <a:off x="345329" y="1791633"/>
            <a:ext cx="2823134" cy="4026467"/>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51" name="Text Placeholder 30"/>
          <p:cNvSpPr>
            <a:spLocks noGrp="1"/>
          </p:cNvSpPr>
          <p:nvPr>
            <p:ph type="body" sz="quarter" idx="12"/>
          </p:nvPr>
        </p:nvSpPr>
        <p:spPr>
          <a:xfrm>
            <a:off x="3554622" y="1790543"/>
            <a:ext cx="2823134" cy="4047069"/>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52" name="Text Placeholder 30"/>
          <p:cNvSpPr>
            <a:spLocks noGrp="1"/>
          </p:cNvSpPr>
          <p:nvPr>
            <p:ph type="body" sz="quarter" idx="13"/>
          </p:nvPr>
        </p:nvSpPr>
        <p:spPr>
          <a:xfrm>
            <a:off x="6773433" y="1791633"/>
            <a:ext cx="2823134" cy="4053962"/>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32" name="TextBox 31"/>
          <p:cNvSpPr txBox="1"/>
          <p:nvPr/>
        </p:nvSpPr>
        <p:spPr>
          <a:xfrm>
            <a:off x="91090" y="5934642"/>
            <a:ext cx="9705652" cy="392415"/>
          </a:xfrm>
          <a:prstGeom prst="rect">
            <a:avLst/>
          </a:prstGeom>
          <a:noFill/>
        </p:spPr>
        <p:txBody>
          <a:bodyPr wrap="square" rtlCol="0">
            <a:spAutoFit/>
          </a:bodyPr>
          <a:lstStyle/>
          <a:p>
            <a:pPr algn="ctr"/>
            <a:r>
              <a:rPr lang="en-GB" sz="1950" i="1">
                <a:solidFill>
                  <a:srgbClr val="002060"/>
                </a:solidFill>
              </a:rPr>
              <a:t>Retrieve from memory</a:t>
            </a:r>
            <a:r>
              <a:rPr lang="en-GB" sz="1950" i="1" baseline="0">
                <a:solidFill>
                  <a:srgbClr val="002060"/>
                </a:solidFill>
              </a:rPr>
              <a:t> without </a:t>
            </a:r>
            <a:r>
              <a:rPr lang="en-GB" sz="1950" i="1">
                <a:solidFill>
                  <a:srgbClr val="002060"/>
                </a:solidFill>
              </a:rPr>
              <a:t>prompts or discussion.</a:t>
            </a:r>
            <a:r>
              <a:rPr lang="en-GB" sz="1950" i="1" baseline="0">
                <a:solidFill>
                  <a:srgbClr val="002060"/>
                </a:solidFill>
              </a:rPr>
              <a:t> Y</a:t>
            </a:r>
            <a:r>
              <a:rPr lang="en-GB" sz="1950" i="1">
                <a:solidFill>
                  <a:srgbClr val="002060"/>
                </a:solidFill>
              </a:rPr>
              <a:t>ou must write something for</a:t>
            </a:r>
            <a:r>
              <a:rPr lang="en-GB" sz="1950" i="1" baseline="0">
                <a:solidFill>
                  <a:srgbClr val="002060"/>
                </a:solidFill>
              </a:rPr>
              <a:t> each.</a:t>
            </a:r>
            <a:endParaRPr lang="en-GB" sz="1950" i="1">
              <a:solidFill>
                <a:srgbClr val="002060"/>
              </a:solidFill>
            </a:endParaRPr>
          </a:p>
        </p:txBody>
      </p:sp>
      <p:sp>
        <p:nvSpPr>
          <p:cNvPr id="24" name="TextBox 23"/>
          <p:cNvSpPr txBox="1"/>
          <p:nvPr/>
        </p:nvSpPr>
        <p:spPr>
          <a:xfrm>
            <a:off x="247649" y="72886"/>
            <a:ext cx="9444364" cy="317459"/>
          </a:xfrm>
          <a:prstGeom prst="rect">
            <a:avLst/>
          </a:prstGeom>
          <a:solidFill>
            <a:schemeClr val="bg1"/>
          </a:solidFill>
          <a:ln w="28575">
            <a:solidFill>
              <a:srgbClr val="0B5196"/>
            </a:solidFill>
          </a:ln>
        </p:spPr>
        <p:txBody>
          <a:bodyPr wrap="square" rtlCol="0">
            <a:spAutoFit/>
          </a:bodyPr>
          <a:lstStyle/>
          <a:p>
            <a:endParaRPr lang="en-GB" sz="1463"/>
          </a:p>
        </p:txBody>
      </p:sp>
      <p:sp>
        <p:nvSpPr>
          <p:cNvPr id="28" name="Text Placeholder 30"/>
          <p:cNvSpPr>
            <a:spLocks noGrp="1"/>
          </p:cNvSpPr>
          <p:nvPr>
            <p:ph type="body" sz="quarter" idx="10"/>
          </p:nvPr>
        </p:nvSpPr>
        <p:spPr>
          <a:xfrm>
            <a:off x="345329" y="434385"/>
            <a:ext cx="7393384" cy="488983"/>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45" name="Rectangle 44"/>
          <p:cNvSpPr/>
          <p:nvPr/>
        </p:nvSpPr>
        <p:spPr>
          <a:xfrm>
            <a:off x="0" y="6339146"/>
            <a:ext cx="9906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46" name="Picture 45"/>
          <p:cNvPicPr>
            <a:picLocks noChangeAspect="1"/>
          </p:cNvPicPr>
          <p:nvPr/>
        </p:nvPicPr>
        <p:blipFill rotWithShape="1">
          <a:blip r:embed="rId2" cstate="print">
            <a:extLst>
              <a:ext uri="{28A0092B-C50C-407E-A947-70E740481C1C}">
                <a14:useLocalDpi xmlns:a14="http://schemas.microsoft.com/office/drawing/2010/main" val="0"/>
              </a:ext>
            </a:extLst>
          </a:blip>
          <a:srcRect l="-1" t="1" r="-6700" b="2639"/>
          <a:stretch/>
        </p:blipFill>
        <p:spPr>
          <a:xfrm>
            <a:off x="8836045" y="6420115"/>
            <a:ext cx="1069954" cy="394572"/>
          </a:xfrm>
          <a:prstGeom prst="rect">
            <a:avLst/>
          </a:prstGeom>
        </p:spPr>
      </p:pic>
      <p:sp>
        <p:nvSpPr>
          <p:cNvPr id="47" name="Pentagon 46"/>
          <p:cNvSpPr/>
          <p:nvPr/>
        </p:nvSpPr>
        <p:spPr>
          <a:xfrm>
            <a:off x="73548" y="6429002"/>
            <a:ext cx="2193750" cy="360000"/>
          </a:xfrm>
          <a:prstGeom prst="homePlate">
            <a:avLst/>
          </a:prstGeom>
          <a:solidFill>
            <a:srgbClr val="9259A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RETRIEVE</a:t>
            </a:r>
            <a:endParaRPr lang="en-GB" sz="1300" b="0">
              <a:solidFill>
                <a:schemeClr val="bg1"/>
              </a:solidFill>
            </a:endParaRPr>
          </a:p>
        </p:txBody>
      </p:sp>
      <p:sp>
        <p:nvSpPr>
          <p:cNvPr id="48" name="Chevron 47"/>
          <p:cNvSpPr/>
          <p:nvPr/>
        </p:nvSpPr>
        <p:spPr>
          <a:xfrm>
            <a:off x="224317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INSTRUCT</a:t>
            </a:r>
          </a:p>
        </p:txBody>
      </p:sp>
      <p:sp>
        <p:nvSpPr>
          <p:cNvPr id="49" name="Chevron 48"/>
          <p:cNvSpPr/>
          <p:nvPr/>
        </p:nvSpPr>
        <p:spPr>
          <a:xfrm>
            <a:off x="4397322"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PRACTISE</a:t>
            </a:r>
            <a:endParaRPr lang="en-GB" sz="1300" b="0">
              <a:solidFill>
                <a:schemeClr val="bg1"/>
              </a:solidFill>
            </a:endParaRPr>
          </a:p>
        </p:txBody>
      </p:sp>
      <p:sp>
        <p:nvSpPr>
          <p:cNvPr id="53" name="Chevron 52"/>
          <p:cNvSpPr/>
          <p:nvPr/>
        </p:nvSpPr>
        <p:spPr>
          <a:xfrm>
            <a:off x="655595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SECURE</a:t>
            </a:r>
            <a:endParaRPr lang="en-GB" sz="1300" b="0">
              <a:solidFill>
                <a:schemeClr val="bg1"/>
              </a:solidFill>
            </a:endParaRPr>
          </a:p>
        </p:txBody>
      </p:sp>
    </p:spTree>
    <p:extLst>
      <p:ext uri="{BB962C8B-B14F-4D97-AF65-F5344CB8AC3E}">
        <p14:creationId xmlns:p14="http://schemas.microsoft.com/office/powerpoint/2010/main" val="25609816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paced retrieval no title">
    <p:spTree>
      <p:nvGrpSpPr>
        <p:cNvPr id="1" name=""/>
        <p:cNvGrpSpPr/>
        <p:nvPr/>
      </p:nvGrpSpPr>
      <p:grpSpPr>
        <a:xfrm>
          <a:off x="0" y="0"/>
          <a:ext cx="0" cy="0"/>
          <a:chOff x="0" y="0"/>
          <a:chExt cx="0" cy="0"/>
        </a:xfrm>
      </p:grpSpPr>
      <p:sp>
        <p:nvSpPr>
          <p:cNvPr id="25" name="TextBox 24"/>
          <p:cNvSpPr txBox="1"/>
          <p:nvPr/>
        </p:nvSpPr>
        <p:spPr>
          <a:xfrm>
            <a:off x="233083" y="177288"/>
            <a:ext cx="3007851" cy="317459"/>
          </a:xfrm>
          <a:prstGeom prst="rect">
            <a:avLst/>
          </a:prstGeom>
          <a:solidFill>
            <a:schemeClr val="bg1"/>
          </a:solidFill>
          <a:ln w="28575">
            <a:solidFill>
              <a:srgbClr val="0B5196"/>
            </a:solidFill>
          </a:ln>
        </p:spPr>
        <p:txBody>
          <a:bodyPr wrap="square" rtlCol="0">
            <a:spAutoFit/>
          </a:bodyPr>
          <a:lstStyle/>
          <a:p>
            <a:endParaRPr lang="en-GB" sz="1463"/>
          </a:p>
        </p:txBody>
      </p:sp>
      <p:sp>
        <p:nvSpPr>
          <p:cNvPr id="26" name="TextBox 25"/>
          <p:cNvSpPr txBox="1"/>
          <p:nvPr/>
        </p:nvSpPr>
        <p:spPr>
          <a:xfrm>
            <a:off x="219520" y="174990"/>
            <a:ext cx="3012750" cy="350673"/>
          </a:xfrm>
          <a:prstGeom prst="rect">
            <a:avLst/>
          </a:prstGeom>
          <a:solidFill>
            <a:srgbClr val="002060"/>
          </a:solidFill>
        </p:spPr>
        <p:txBody>
          <a:bodyPr wrap="square" rtlCol="0">
            <a:spAutoFit/>
          </a:bodyPr>
          <a:lstStyle/>
          <a:p>
            <a:pPr algn="ctr">
              <a:lnSpc>
                <a:spcPts val="2031"/>
              </a:lnSpc>
            </a:pPr>
            <a:r>
              <a:rPr lang="en-GB" sz="1950" baseline="0">
                <a:solidFill>
                  <a:schemeClr val="bg1"/>
                </a:solidFill>
              </a:rPr>
              <a:t>Long-term Learning</a:t>
            </a:r>
            <a:endParaRPr lang="en-GB" sz="1950">
              <a:solidFill>
                <a:schemeClr val="bg1"/>
              </a:solidFill>
            </a:endParaRPr>
          </a:p>
        </p:txBody>
      </p:sp>
      <p:sp>
        <p:nvSpPr>
          <p:cNvPr id="50" name="Text Placeholder 30"/>
          <p:cNvSpPr>
            <a:spLocks noGrp="1"/>
          </p:cNvSpPr>
          <p:nvPr>
            <p:ph type="body" sz="quarter" idx="11"/>
          </p:nvPr>
        </p:nvSpPr>
        <p:spPr>
          <a:xfrm>
            <a:off x="314328" y="709918"/>
            <a:ext cx="2823134" cy="5327089"/>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45" name="Rectangle 44"/>
          <p:cNvSpPr/>
          <p:nvPr/>
        </p:nvSpPr>
        <p:spPr>
          <a:xfrm>
            <a:off x="0" y="6339146"/>
            <a:ext cx="9906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46" name="Picture 45"/>
          <p:cNvPicPr>
            <a:picLocks noChangeAspect="1"/>
          </p:cNvPicPr>
          <p:nvPr/>
        </p:nvPicPr>
        <p:blipFill rotWithShape="1">
          <a:blip r:embed="rId2" cstate="print">
            <a:extLst>
              <a:ext uri="{28A0092B-C50C-407E-A947-70E740481C1C}">
                <a14:useLocalDpi xmlns:a14="http://schemas.microsoft.com/office/drawing/2010/main" val="0"/>
              </a:ext>
            </a:extLst>
          </a:blip>
          <a:srcRect l="-1" t="1" r="-6700" b="2639"/>
          <a:stretch/>
        </p:blipFill>
        <p:spPr>
          <a:xfrm>
            <a:off x="8836045" y="6420115"/>
            <a:ext cx="1069954" cy="394572"/>
          </a:xfrm>
          <a:prstGeom prst="rect">
            <a:avLst/>
          </a:prstGeom>
        </p:spPr>
      </p:pic>
      <p:sp>
        <p:nvSpPr>
          <p:cNvPr id="47" name="Pentagon 46"/>
          <p:cNvSpPr/>
          <p:nvPr/>
        </p:nvSpPr>
        <p:spPr>
          <a:xfrm>
            <a:off x="73548" y="6429002"/>
            <a:ext cx="2193750" cy="360000"/>
          </a:xfrm>
          <a:prstGeom prst="homePlate">
            <a:avLst/>
          </a:prstGeom>
          <a:solidFill>
            <a:srgbClr val="9259A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RETRIEVE</a:t>
            </a:r>
            <a:endParaRPr lang="en-GB" sz="1300" b="0">
              <a:solidFill>
                <a:schemeClr val="bg1"/>
              </a:solidFill>
            </a:endParaRPr>
          </a:p>
        </p:txBody>
      </p:sp>
      <p:sp>
        <p:nvSpPr>
          <p:cNvPr id="48" name="Chevron 47"/>
          <p:cNvSpPr/>
          <p:nvPr/>
        </p:nvSpPr>
        <p:spPr>
          <a:xfrm>
            <a:off x="224317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INSTRUCT</a:t>
            </a:r>
          </a:p>
        </p:txBody>
      </p:sp>
      <p:sp>
        <p:nvSpPr>
          <p:cNvPr id="49" name="Chevron 48"/>
          <p:cNvSpPr/>
          <p:nvPr/>
        </p:nvSpPr>
        <p:spPr>
          <a:xfrm>
            <a:off x="4397322"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PRACTISE</a:t>
            </a:r>
            <a:endParaRPr lang="en-GB" sz="1300" b="0">
              <a:solidFill>
                <a:schemeClr val="bg1"/>
              </a:solidFill>
            </a:endParaRPr>
          </a:p>
        </p:txBody>
      </p:sp>
      <p:sp>
        <p:nvSpPr>
          <p:cNvPr id="53" name="Chevron 52"/>
          <p:cNvSpPr/>
          <p:nvPr/>
        </p:nvSpPr>
        <p:spPr>
          <a:xfrm>
            <a:off x="655595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SECURE</a:t>
            </a:r>
            <a:endParaRPr lang="en-GB" sz="1300" b="0">
              <a:solidFill>
                <a:schemeClr val="bg1"/>
              </a:solidFill>
            </a:endParaRPr>
          </a:p>
        </p:txBody>
      </p:sp>
      <p:sp>
        <p:nvSpPr>
          <p:cNvPr id="2" name="TextBox 1">
            <a:extLst>
              <a:ext uri="{FF2B5EF4-FFF2-40B4-BE49-F238E27FC236}">
                <a16:creationId xmlns:a16="http://schemas.microsoft.com/office/drawing/2014/main" id="{FDA86B50-68EA-8E2A-58D2-357291844027}"/>
              </a:ext>
            </a:extLst>
          </p:cNvPr>
          <p:cNvSpPr txBox="1"/>
          <p:nvPr userDrawn="1"/>
        </p:nvSpPr>
        <p:spPr>
          <a:xfrm>
            <a:off x="3449075" y="177288"/>
            <a:ext cx="3007851" cy="317459"/>
          </a:xfrm>
          <a:prstGeom prst="rect">
            <a:avLst/>
          </a:prstGeom>
          <a:solidFill>
            <a:schemeClr val="bg1"/>
          </a:solidFill>
          <a:ln w="28575">
            <a:solidFill>
              <a:srgbClr val="0B5196"/>
            </a:solidFill>
          </a:ln>
        </p:spPr>
        <p:txBody>
          <a:bodyPr wrap="square" rtlCol="0">
            <a:spAutoFit/>
          </a:bodyPr>
          <a:lstStyle/>
          <a:p>
            <a:endParaRPr lang="en-GB" sz="1463"/>
          </a:p>
        </p:txBody>
      </p:sp>
      <p:sp>
        <p:nvSpPr>
          <p:cNvPr id="3" name="TextBox 2">
            <a:extLst>
              <a:ext uri="{FF2B5EF4-FFF2-40B4-BE49-F238E27FC236}">
                <a16:creationId xmlns:a16="http://schemas.microsoft.com/office/drawing/2014/main" id="{7D28B8B5-863B-9301-AEBC-1868D2B215E6}"/>
              </a:ext>
            </a:extLst>
          </p:cNvPr>
          <p:cNvSpPr txBox="1"/>
          <p:nvPr userDrawn="1"/>
        </p:nvSpPr>
        <p:spPr>
          <a:xfrm>
            <a:off x="3435512" y="174990"/>
            <a:ext cx="3012750" cy="350673"/>
          </a:xfrm>
          <a:prstGeom prst="rect">
            <a:avLst/>
          </a:prstGeom>
          <a:solidFill>
            <a:srgbClr val="002060"/>
          </a:solidFill>
        </p:spPr>
        <p:txBody>
          <a:bodyPr wrap="square" rtlCol="0">
            <a:spAutoFit/>
          </a:bodyPr>
          <a:lstStyle/>
          <a:p>
            <a:pPr algn="ctr">
              <a:lnSpc>
                <a:spcPts val="2031"/>
              </a:lnSpc>
            </a:pPr>
            <a:r>
              <a:rPr lang="en-GB" sz="1950" baseline="0">
                <a:solidFill>
                  <a:schemeClr val="bg1"/>
                </a:solidFill>
              </a:rPr>
              <a:t>Related Learning</a:t>
            </a:r>
            <a:endParaRPr lang="en-GB" sz="1950">
              <a:solidFill>
                <a:schemeClr val="bg1"/>
              </a:solidFill>
            </a:endParaRPr>
          </a:p>
        </p:txBody>
      </p:sp>
      <p:sp>
        <p:nvSpPr>
          <p:cNvPr id="4" name="Text Placeholder 30">
            <a:extLst>
              <a:ext uri="{FF2B5EF4-FFF2-40B4-BE49-F238E27FC236}">
                <a16:creationId xmlns:a16="http://schemas.microsoft.com/office/drawing/2014/main" id="{1536B4DF-CA2C-912E-C76D-2C0298CB95BA}"/>
              </a:ext>
            </a:extLst>
          </p:cNvPr>
          <p:cNvSpPr>
            <a:spLocks noGrp="1"/>
          </p:cNvSpPr>
          <p:nvPr>
            <p:ph type="body" sz="quarter" idx="12"/>
          </p:nvPr>
        </p:nvSpPr>
        <p:spPr>
          <a:xfrm>
            <a:off x="3530320" y="709918"/>
            <a:ext cx="2823134" cy="5327089"/>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5" name="TextBox 4">
            <a:extLst>
              <a:ext uri="{FF2B5EF4-FFF2-40B4-BE49-F238E27FC236}">
                <a16:creationId xmlns:a16="http://schemas.microsoft.com/office/drawing/2014/main" id="{3F7C0670-5F26-C970-D681-3A728C0E22A9}"/>
              </a:ext>
            </a:extLst>
          </p:cNvPr>
          <p:cNvSpPr txBox="1"/>
          <p:nvPr userDrawn="1"/>
        </p:nvSpPr>
        <p:spPr>
          <a:xfrm>
            <a:off x="6645951" y="177288"/>
            <a:ext cx="3007851" cy="317459"/>
          </a:xfrm>
          <a:prstGeom prst="rect">
            <a:avLst/>
          </a:prstGeom>
          <a:solidFill>
            <a:schemeClr val="bg1"/>
          </a:solidFill>
          <a:ln w="28575">
            <a:solidFill>
              <a:srgbClr val="0B5196"/>
            </a:solidFill>
          </a:ln>
        </p:spPr>
        <p:txBody>
          <a:bodyPr wrap="square" rtlCol="0">
            <a:spAutoFit/>
          </a:bodyPr>
          <a:lstStyle/>
          <a:p>
            <a:endParaRPr lang="en-GB" sz="1463"/>
          </a:p>
        </p:txBody>
      </p:sp>
      <p:sp>
        <p:nvSpPr>
          <p:cNvPr id="6" name="TextBox 5">
            <a:extLst>
              <a:ext uri="{FF2B5EF4-FFF2-40B4-BE49-F238E27FC236}">
                <a16:creationId xmlns:a16="http://schemas.microsoft.com/office/drawing/2014/main" id="{F62BB053-62D3-74DC-430F-4D667A8E8859}"/>
              </a:ext>
            </a:extLst>
          </p:cNvPr>
          <p:cNvSpPr txBox="1"/>
          <p:nvPr userDrawn="1"/>
        </p:nvSpPr>
        <p:spPr>
          <a:xfrm>
            <a:off x="6632389" y="174990"/>
            <a:ext cx="3012750" cy="350673"/>
          </a:xfrm>
          <a:prstGeom prst="rect">
            <a:avLst/>
          </a:prstGeom>
          <a:solidFill>
            <a:srgbClr val="002060"/>
          </a:solidFill>
        </p:spPr>
        <p:txBody>
          <a:bodyPr wrap="square" rtlCol="0">
            <a:spAutoFit/>
          </a:bodyPr>
          <a:lstStyle/>
          <a:p>
            <a:pPr algn="ctr">
              <a:lnSpc>
                <a:spcPts val="2031"/>
              </a:lnSpc>
            </a:pPr>
            <a:r>
              <a:rPr lang="en-GB" sz="1950" baseline="0">
                <a:solidFill>
                  <a:schemeClr val="bg1"/>
                </a:solidFill>
              </a:rPr>
              <a:t>From Independent Learning</a:t>
            </a:r>
            <a:endParaRPr lang="en-GB" sz="1950">
              <a:solidFill>
                <a:schemeClr val="bg1"/>
              </a:solidFill>
            </a:endParaRPr>
          </a:p>
        </p:txBody>
      </p:sp>
      <p:sp>
        <p:nvSpPr>
          <p:cNvPr id="7" name="Text Placeholder 30">
            <a:extLst>
              <a:ext uri="{FF2B5EF4-FFF2-40B4-BE49-F238E27FC236}">
                <a16:creationId xmlns:a16="http://schemas.microsoft.com/office/drawing/2014/main" id="{E2BB397F-49F2-383B-9BF2-929BAE2DB994}"/>
              </a:ext>
            </a:extLst>
          </p:cNvPr>
          <p:cNvSpPr>
            <a:spLocks noGrp="1"/>
          </p:cNvSpPr>
          <p:nvPr>
            <p:ph type="body" sz="quarter" idx="13"/>
          </p:nvPr>
        </p:nvSpPr>
        <p:spPr>
          <a:xfrm>
            <a:off x="6727197" y="709918"/>
            <a:ext cx="2823134" cy="5327089"/>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Tree>
    <p:extLst>
      <p:ext uri="{BB962C8B-B14F-4D97-AF65-F5344CB8AC3E}">
        <p14:creationId xmlns:p14="http://schemas.microsoft.com/office/powerpoint/2010/main" val="6331929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ALT Title - Retrieval Blank">
    <p:spTree>
      <p:nvGrpSpPr>
        <p:cNvPr id="1" name=""/>
        <p:cNvGrpSpPr/>
        <p:nvPr/>
      </p:nvGrpSpPr>
      <p:grpSpPr>
        <a:xfrm>
          <a:off x="0" y="0"/>
          <a:ext cx="0" cy="0"/>
          <a:chOff x="0" y="0"/>
          <a:chExt cx="0" cy="0"/>
        </a:xfrm>
      </p:grpSpPr>
      <p:sp>
        <p:nvSpPr>
          <p:cNvPr id="38" name="TextBox 37"/>
          <p:cNvSpPr txBox="1"/>
          <p:nvPr/>
        </p:nvSpPr>
        <p:spPr>
          <a:xfrm>
            <a:off x="247649" y="72886"/>
            <a:ext cx="9444364" cy="317459"/>
          </a:xfrm>
          <a:prstGeom prst="rect">
            <a:avLst/>
          </a:prstGeom>
          <a:solidFill>
            <a:schemeClr val="bg1"/>
          </a:solidFill>
          <a:ln w="28575">
            <a:solidFill>
              <a:srgbClr val="0B5196"/>
            </a:solidFill>
          </a:ln>
        </p:spPr>
        <p:txBody>
          <a:bodyPr wrap="square" rtlCol="0">
            <a:spAutoFit/>
          </a:bodyPr>
          <a:lstStyle/>
          <a:p>
            <a:endParaRPr lang="en-GB" sz="1463"/>
          </a:p>
        </p:txBody>
      </p:sp>
      <p:sp>
        <p:nvSpPr>
          <p:cNvPr id="25" name="TextBox 24"/>
          <p:cNvSpPr txBox="1"/>
          <p:nvPr/>
        </p:nvSpPr>
        <p:spPr>
          <a:xfrm>
            <a:off x="247649" y="1372769"/>
            <a:ext cx="9444364" cy="317459"/>
          </a:xfrm>
          <a:prstGeom prst="rect">
            <a:avLst/>
          </a:prstGeom>
          <a:solidFill>
            <a:schemeClr val="bg1"/>
          </a:solidFill>
          <a:ln w="28575">
            <a:solidFill>
              <a:srgbClr val="0B5196"/>
            </a:solidFill>
          </a:ln>
        </p:spPr>
        <p:txBody>
          <a:bodyPr wrap="square" rtlCol="0">
            <a:spAutoFit/>
          </a:bodyPr>
          <a:lstStyle/>
          <a:p>
            <a:endParaRPr lang="en-GB" sz="1463"/>
          </a:p>
        </p:txBody>
      </p:sp>
      <p:sp>
        <p:nvSpPr>
          <p:cNvPr id="31" name="Text Placeholder 30"/>
          <p:cNvSpPr>
            <a:spLocks noGrp="1"/>
          </p:cNvSpPr>
          <p:nvPr>
            <p:ph type="body" sz="quarter" idx="10"/>
          </p:nvPr>
        </p:nvSpPr>
        <p:spPr>
          <a:xfrm>
            <a:off x="345329" y="434385"/>
            <a:ext cx="7393384" cy="488983"/>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50" name="Text Placeholder 30"/>
          <p:cNvSpPr>
            <a:spLocks noGrp="1"/>
          </p:cNvSpPr>
          <p:nvPr>
            <p:ph type="body" sz="quarter" idx="11"/>
          </p:nvPr>
        </p:nvSpPr>
        <p:spPr>
          <a:xfrm>
            <a:off x="345329" y="1501023"/>
            <a:ext cx="9232899" cy="4460506"/>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22" name="Rectangle 21"/>
          <p:cNvSpPr/>
          <p:nvPr/>
        </p:nvSpPr>
        <p:spPr>
          <a:xfrm>
            <a:off x="0" y="6339146"/>
            <a:ext cx="9906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30" name="Picture 29"/>
          <p:cNvPicPr>
            <a:picLocks noChangeAspect="1"/>
          </p:cNvPicPr>
          <p:nvPr/>
        </p:nvPicPr>
        <p:blipFill rotWithShape="1">
          <a:blip r:embed="rId2" cstate="print">
            <a:extLst>
              <a:ext uri="{28A0092B-C50C-407E-A947-70E740481C1C}">
                <a14:useLocalDpi xmlns:a14="http://schemas.microsoft.com/office/drawing/2010/main" val="0"/>
              </a:ext>
            </a:extLst>
          </a:blip>
          <a:srcRect l="-1" t="1" r="-6700" b="2639"/>
          <a:stretch/>
        </p:blipFill>
        <p:spPr>
          <a:xfrm>
            <a:off x="8836045" y="6420115"/>
            <a:ext cx="1069954" cy="394572"/>
          </a:xfrm>
          <a:prstGeom prst="rect">
            <a:avLst/>
          </a:prstGeom>
        </p:spPr>
      </p:pic>
      <p:sp>
        <p:nvSpPr>
          <p:cNvPr id="32" name="Pentagon 31"/>
          <p:cNvSpPr/>
          <p:nvPr/>
        </p:nvSpPr>
        <p:spPr>
          <a:xfrm>
            <a:off x="73548" y="6429002"/>
            <a:ext cx="2193750" cy="360000"/>
          </a:xfrm>
          <a:prstGeom prst="homePlate">
            <a:avLst/>
          </a:prstGeom>
          <a:solidFill>
            <a:srgbClr val="9259A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RETRIEVE</a:t>
            </a:r>
            <a:endParaRPr lang="en-GB" sz="1300" b="0">
              <a:solidFill>
                <a:schemeClr val="bg1"/>
              </a:solidFill>
            </a:endParaRPr>
          </a:p>
        </p:txBody>
      </p:sp>
      <p:sp>
        <p:nvSpPr>
          <p:cNvPr id="33" name="Chevron 32"/>
          <p:cNvSpPr/>
          <p:nvPr/>
        </p:nvSpPr>
        <p:spPr>
          <a:xfrm>
            <a:off x="224317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INSTRUCT</a:t>
            </a:r>
          </a:p>
        </p:txBody>
      </p:sp>
      <p:sp>
        <p:nvSpPr>
          <p:cNvPr id="34" name="Chevron 33"/>
          <p:cNvSpPr/>
          <p:nvPr/>
        </p:nvSpPr>
        <p:spPr>
          <a:xfrm>
            <a:off x="4397322"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PRACTISE</a:t>
            </a:r>
            <a:endParaRPr lang="en-GB" sz="1300" b="0">
              <a:solidFill>
                <a:schemeClr val="bg1"/>
              </a:solidFill>
            </a:endParaRPr>
          </a:p>
        </p:txBody>
      </p:sp>
      <p:sp>
        <p:nvSpPr>
          <p:cNvPr id="35" name="Chevron 34"/>
          <p:cNvSpPr/>
          <p:nvPr/>
        </p:nvSpPr>
        <p:spPr>
          <a:xfrm>
            <a:off x="655595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SECURE</a:t>
            </a:r>
            <a:endParaRPr lang="en-GB" sz="1300" b="0">
              <a:solidFill>
                <a:schemeClr val="bg1"/>
              </a:solidFill>
            </a:endParaRPr>
          </a:p>
        </p:txBody>
      </p:sp>
    </p:spTree>
    <p:extLst>
      <p:ext uri="{BB962C8B-B14F-4D97-AF65-F5344CB8AC3E}">
        <p14:creationId xmlns:p14="http://schemas.microsoft.com/office/powerpoint/2010/main" val="4603872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1_ALT Title - Retrieval Blank">
    <p:spTree>
      <p:nvGrpSpPr>
        <p:cNvPr id="1" name=""/>
        <p:cNvGrpSpPr/>
        <p:nvPr/>
      </p:nvGrpSpPr>
      <p:grpSpPr>
        <a:xfrm>
          <a:off x="0" y="0"/>
          <a:ext cx="0" cy="0"/>
          <a:chOff x="0" y="0"/>
          <a:chExt cx="0" cy="0"/>
        </a:xfrm>
      </p:grpSpPr>
      <p:sp>
        <p:nvSpPr>
          <p:cNvPr id="38" name="TextBox 37"/>
          <p:cNvSpPr txBox="1"/>
          <p:nvPr/>
        </p:nvSpPr>
        <p:spPr>
          <a:xfrm>
            <a:off x="247649" y="72886"/>
            <a:ext cx="9444364" cy="317459"/>
          </a:xfrm>
          <a:prstGeom prst="rect">
            <a:avLst/>
          </a:prstGeom>
          <a:solidFill>
            <a:schemeClr val="bg1"/>
          </a:solidFill>
          <a:ln w="28575">
            <a:solidFill>
              <a:srgbClr val="0B5196"/>
            </a:solidFill>
          </a:ln>
        </p:spPr>
        <p:txBody>
          <a:bodyPr wrap="square" rtlCol="0">
            <a:spAutoFit/>
          </a:bodyPr>
          <a:lstStyle/>
          <a:p>
            <a:endParaRPr lang="en-GB" sz="1463"/>
          </a:p>
        </p:txBody>
      </p:sp>
      <p:sp>
        <p:nvSpPr>
          <p:cNvPr id="31" name="Text Placeholder 30"/>
          <p:cNvSpPr>
            <a:spLocks noGrp="1"/>
          </p:cNvSpPr>
          <p:nvPr>
            <p:ph type="body" sz="quarter" idx="10"/>
          </p:nvPr>
        </p:nvSpPr>
        <p:spPr>
          <a:xfrm>
            <a:off x="345329" y="434385"/>
            <a:ext cx="7393384" cy="488983"/>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19" name="Rectangle 18"/>
          <p:cNvSpPr/>
          <p:nvPr/>
        </p:nvSpPr>
        <p:spPr>
          <a:xfrm>
            <a:off x="0" y="6339146"/>
            <a:ext cx="9906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22" name="Picture 21"/>
          <p:cNvPicPr>
            <a:picLocks noChangeAspect="1"/>
          </p:cNvPicPr>
          <p:nvPr/>
        </p:nvPicPr>
        <p:blipFill rotWithShape="1">
          <a:blip r:embed="rId2" cstate="print">
            <a:extLst>
              <a:ext uri="{28A0092B-C50C-407E-A947-70E740481C1C}">
                <a14:useLocalDpi xmlns:a14="http://schemas.microsoft.com/office/drawing/2010/main" val="0"/>
              </a:ext>
            </a:extLst>
          </a:blip>
          <a:srcRect l="-1" t="1" r="-6700" b="2639"/>
          <a:stretch/>
        </p:blipFill>
        <p:spPr>
          <a:xfrm>
            <a:off x="8836045" y="6420115"/>
            <a:ext cx="1069954" cy="394572"/>
          </a:xfrm>
          <a:prstGeom prst="rect">
            <a:avLst/>
          </a:prstGeom>
        </p:spPr>
      </p:pic>
      <p:sp>
        <p:nvSpPr>
          <p:cNvPr id="25" name="Pentagon 24"/>
          <p:cNvSpPr/>
          <p:nvPr/>
        </p:nvSpPr>
        <p:spPr>
          <a:xfrm>
            <a:off x="73548" y="6429002"/>
            <a:ext cx="2193750" cy="360000"/>
          </a:xfrm>
          <a:prstGeom prst="homePlate">
            <a:avLst/>
          </a:prstGeom>
          <a:solidFill>
            <a:srgbClr val="9259A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RETRIEVE</a:t>
            </a:r>
            <a:endParaRPr lang="en-GB" sz="1300" b="0">
              <a:solidFill>
                <a:schemeClr val="bg1"/>
              </a:solidFill>
            </a:endParaRPr>
          </a:p>
        </p:txBody>
      </p:sp>
      <p:sp>
        <p:nvSpPr>
          <p:cNvPr id="30" name="Chevron 29"/>
          <p:cNvSpPr/>
          <p:nvPr/>
        </p:nvSpPr>
        <p:spPr>
          <a:xfrm>
            <a:off x="224317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INSTRUCT</a:t>
            </a:r>
          </a:p>
        </p:txBody>
      </p:sp>
      <p:sp>
        <p:nvSpPr>
          <p:cNvPr id="32" name="Chevron 31"/>
          <p:cNvSpPr/>
          <p:nvPr/>
        </p:nvSpPr>
        <p:spPr>
          <a:xfrm>
            <a:off x="4397322"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PRACTISE</a:t>
            </a:r>
            <a:endParaRPr lang="en-GB" sz="1300" b="0">
              <a:solidFill>
                <a:schemeClr val="bg1"/>
              </a:solidFill>
            </a:endParaRPr>
          </a:p>
        </p:txBody>
      </p:sp>
      <p:sp>
        <p:nvSpPr>
          <p:cNvPr id="33" name="Chevron 32"/>
          <p:cNvSpPr/>
          <p:nvPr/>
        </p:nvSpPr>
        <p:spPr>
          <a:xfrm>
            <a:off x="655595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SECURE</a:t>
            </a:r>
            <a:endParaRPr lang="en-GB" sz="1300" b="0">
              <a:solidFill>
                <a:schemeClr val="bg1"/>
              </a:solidFill>
            </a:endParaRPr>
          </a:p>
        </p:txBody>
      </p:sp>
    </p:spTree>
    <p:extLst>
      <p:ext uri="{BB962C8B-B14F-4D97-AF65-F5344CB8AC3E}">
        <p14:creationId xmlns:p14="http://schemas.microsoft.com/office/powerpoint/2010/main" val="34585111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LT Retrieve - Ruler">
    <p:spTree>
      <p:nvGrpSpPr>
        <p:cNvPr id="1" name=""/>
        <p:cNvGrpSpPr/>
        <p:nvPr/>
      </p:nvGrpSpPr>
      <p:grpSpPr>
        <a:xfrm>
          <a:off x="0" y="0"/>
          <a:ext cx="0" cy="0"/>
          <a:chOff x="0" y="0"/>
          <a:chExt cx="0" cy="0"/>
        </a:xfrm>
      </p:grpSpPr>
      <p:sp>
        <p:nvSpPr>
          <p:cNvPr id="44" name="Rectangle 43"/>
          <p:cNvSpPr/>
          <p:nvPr/>
        </p:nvSpPr>
        <p:spPr>
          <a:xfrm>
            <a:off x="9342835" y="-12902"/>
            <a:ext cx="566093" cy="650592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latin typeface="+mn-lt"/>
            </a:endParaRPr>
          </a:p>
        </p:txBody>
      </p:sp>
      <p:graphicFrame>
        <p:nvGraphicFramePr>
          <p:cNvPr id="45" name="Table 44"/>
          <p:cNvGraphicFramePr>
            <a:graphicFrameLocks noGrp="1"/>
          </p:cNvGraphicFramePr>
          <p:nvPr>
            <p:extLst>
              <p:ext uri="{D42A27DB-BD31-4B8C-83A1-F6EECF244321}">
                <p14:modId xmlns:p14="http://schemas.microsoft.com/office/powerpoint/2010/main" val="2409062454"/>
              </p:ext>
            </p:extLst>
          </p:nvPr>
        </p:nvGraphicFramePr>
        <p:xfrm>
          <a:off x="9392111" y="529722"/>
          <a:ext cx="497378" cy="5581320"/>
        </p:xfrm>
        <a:graphic>
          <a:graphicData uri="http://schemas.openxmlformats.org/drawingml/2006/table">
            <a:tbl>
              <a:tblPr firstRow="1" bandRow="1">
                <a:tableStyleId>{5C22544A-7EE6-4342-B048-85BDC9FD1C3A}</a:tableStyleId>
              </a:tblPr>
              <a:tblGrid>
                <a:gridCol w="497378">
                  <a:extLst>
                    <a:ext uri="{9D8B030D-6E8A-4147-A177-3AD203B41FA5}">
                      <a16:colId xmlns:a16="http://schemas.microsoft.com/office/drawing/2014/main" val="1173439250"/>
                    </a:ext>
                  </a:extLst>
                </a:gridCol>
              </a:tblGrid>
              <a:tr h="670794">
                <a:tc>
                  <a:txBody>
                    <a:bodyPr/>
                    <a:lstStyle/>
                    <a:p>
                      <a:pPr algn="ctr"/>
                      <a:r>
                        <a:rPr lang="en-GB" sz="800" b="1">
                          <a:solidFill>
                            <a:schemeClr val="bg1"/>
                          </a:solidFill>
                          <a:latin typeface="Lato" panose="020F0502020204030203" pitchFamily="34" charset="0"/>
                        </a:rPr>
                        <a:t>RETRIEVE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8570316"/>
                  </a:ext>
                </a:extLst>
              </a:tr>
              <a:tr h="670794">
                <a:tc>
                  <a:txBody>
                    <a:bodyPr/>
                    <a:lstStyle/>
                    <a:p>
                      <a:pPr algn="ctr"/>
                      <a:r>
                        <a:rPr lang="en-GB" sz="800" b="1">
                          <a:solidFill>
                            <a:schemeClr val="bg1"/>
                          </a:solidFill>
                          <a:latin typeface="Lato" panose="020F0502020204030203" pitchFamily="34" charset="0"/>
                        </a:rPr>
                        <a:t>DECODE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9255851"/>
                  </a:ext>
                </a:extLst>
              </a:tr>
              <a:tr h="804952">
                <a:tc>
                  <a:txBody>
                    <a:bodyPr/>
                    <a:lstStyle/>
                    <a:p>
                      <a:pPr algn="ctr"/>
                      <a:r>
                        <a:rPr lang="en-GB" sz="800" b="1">
                          <a:solidFill>
                            <a:schemeClr val="bg1"/>
                          </a:solidFill>
                          <a:effectLst/>
                          <a:latin typeface="Lato" panose="020F0502020204030203" pitchFamily="34" charset="0"/>
                        </a:rPr>
                        <a:t>CONNECT</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0917632"/>
                  </a:ext>
                </a:extLst>
              </a:tr>
              <a:tr h="675292">
                <a:tc>
                  <a:txBody>
                    <a:bodyPr/>
                    <a:lstStyle/>
                    <a:p>
                      <a:pPr algn="ctr"/>
                      <a:r>
                        <a:rPr lang="en-GB" sz="800" b="1">
                          <a:solidFill>
                            <a:schemeClr val="bg1"/>
                          </a:solidFill>
                          <a:latin typeface="Lato" panose="020F0502020204030203" pitchFamily="34" charset="0"/>
                        </a:rPr>
                        <a:t>VISUALISE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9845"/>
                  </a:ext>
                </a:extLst>
              </a:tr>
              <a:tr h="670794">
                <a:tc>
                  <a:txBody>
                    <a:bodyPr/>
                    <a:lstStyle/>
                    <a:p>
                      <a:pPr algn="ctr"/>
                      <a:r>
                        <a:rPr lang="en-GB" sz="800" b="1">
                          <a:solidFill>
                            <a:schemeClr val="bg1"/>
                          </a:solidFill>
                          <a:latin typeface="Lato" panose="020F0502020204030203" pitchFamily="34" charset="0"/>
                        </a:rPr>
                        <a:t>SUMMARISE</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1290061"/>
                  </a:ext>
                </a:extLst>
              </a:tr>
              <a:tr h="670794">
                <a:tc>
                  <a:txBody>
                    <a:bodyPr/>
                    <a:lstStyle/>
                    <a:p>
                      <a:pPr algn="ctr"/>
                      <a:r>
                        <a:rPr lang="en-GB" sz="800" b="1">
                          <a:solidFill>
                            <a:schemeClr val="bg1"/>
                          </a:solidFill>
                          <a:latin typeface="Lato" panose="020F0502020204030203" pitchFamily="34" charset="0"/>
                        </a:rPr>
                        <a:t>INFER</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6069001"/>
                  </a:ext>
                </a:extLst>
              </a:tr>
              <a:tr h="747106">
                <a:tc>
                  <a:txBody>
                    <a:bodyPr/>
                    <a:lstStyle/>
                    <a:p>
                      <a:pPr algn="ctr"/>
                      <a:r>
                        <a:rPr lang="en-GB" sz="800" b="1">
                          <a:solidFill>
                            <a:schemeClr val="bg1"/>
                          </a:solidFill>
                          <a:latin typeface="Lato" panose="020F0502020204030203" pitchFamily="34" charset="0"/>
                        </a:rPr>
                        <a:t>PREDICT</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4082905"/>
                  </a:ext>
                </a:extLst>
              </a:tr>
              <a:tr h="670794">
                <a:tc>
                  <a:txBody>
                    <a:bodyPr/>
                    <a:lstStyle/>
                    <a:p>
                      <a:pPr algn="ctr"/>
                      <a:r>
                        <a:rPr lang="en-GB" sz="800" b="1">
                          <a:solidFill>
                            <a:schemeClr val="bg1"/>
                          </a:solidFill>
                          <a:latin typeface="Lato" panose="020F0502020204030203" pitchFamily="34" charset="0"/>
                        </a:rPr>
                        <a:t>EXAMINE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42804185"/>
                  </a:ext>
                </a:extLst>
              </a:tr>
            </a:tbl>
          </a:graphicData>
        </a:graphic>
      </p:graphicFrame>
      <p:grpSp>
        <p:nvGrpSpPr>
          <p:cNvPr id="46" name="Group 45"/>
          <p:cNvGrpSpPr/>
          <p:nvPr/>
        </p:nvGrpSpPr>
        <p:grpSpPr>
          <a:xfrm>
            <a:off x="9449312" y="2865412"/>
            <a:ext cx="313716" cy="318172"/>
            <a:chOff x="3206569" y="2423806"/>
            <a:chExt cx="752955" cy="707366"/>
          </a:xfrm>
        </p:grpSpPr>
        <p:pic>
          <p:nvPicPr>
            <p:cNvPr id="54" name="Picture 2" descr="Image result for imagine icon"/>
            <p:cNvPicPr>
              <a:picLocks noChangeAspect="1" noChangeArrowheads="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06569" y="2423806"/>
              <a:ext cx="752955" cy="707366"/>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4" descr="Image result for picture icon"/>
            <p:cNvPicPr>
              <a:picLocks noChangeAspect="1" noChangeArrowheads="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rot="21375469">
              <a:off x="3330060" y="2576503"/>
              <a:ext cx="178047" cy="157846"/>
            </a:xfrm>
            <a:prstGeom prst="rect">
              <a:avLst/>
            </a:prstGeom>
            <a:noFill/>
            <a:extLst>
              <a:ext uri="{909E8E84-426E-40DD-AFC4-6F175D3DCCD1}">
                <a14:hiddenFill xmlns:a14="http://schemas.microsoft.com/office/drawing/2010/main">
                  <a:solidFill>
                    <a:srgbClr val="FFFFFF"/>
                  </a:solidFill>
                </a14:hiddenFill>
              </a:ext>
            </a:extLst>
          </p:spPr>
        </p:pic>
      </p:grpSp>
      <p:pic>
        <p:nvPicPr>
          <p:cNvPr id="56" name="Picture 55"/>
          <p:cNvPicPr>
            <a:picLocks noChangeAspect="1"/>
          </p:cNvPicPr>
          <p:nvPr/>
        </p:nvPicPr>
        <p:blipFill>
          <a:blip r:embed="rId5" cstate="print">
            <a:duotone>
              <a:schemeClr val="bg2">
                <a:shade val="45000"/>
                <a:satMod val="135000"/>
              </a:schemeClr>
              <a:prstClr val="white"/>
            </a:duotone>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526699" y="4247201"/>
            <a:ext cx="217280" cy="314182"/>
          </a:xfrm>
          <a:prstGeom prst="rect">
            <a:avLst/>
          </a:prstGeom>
        </p:spPr>
      </p:pic>
      <p:pic>
        <p:nvPicPr>
          <p:cNvPr id="57" name="Picture 4" descr="Image result for writing list icon"/>
          <p:cNvPicPr>
            <a:picLocks noChangeAspect="1" noChangeArrowheads="1"/>
          </p:cNvPicPr>
          <p:nvPr/>
        </p:nvPicPr>
        <p:blipFill>
          <a:blip r:embed="rId7" cstate="print">
            <a:duotone>
              <a:schemeClr val="bg2">
                <a:shade val="45000"/>
                <a:satMod val="135000"/>
              </a:schemeClr>
              <a:prstClr val="white"/>
            </a:duotone>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9539958" y="3561335"/>
            <a:ext cx="168156" cy="291029"/>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57"/>
          <p:cNvPicPr>
            <a:picLocks noChangeAspect="1"/>
          </p:cNvPicPr>
          <p:nvPr/>
        </p:nvPicPr>
        <p:blipFill>
          <a:blip r:embed="rId9" cstate="print">
            <a:duotone>
              <a:schemeClr val="bg2">
                <a:shade val="45000"/>
                <a:satMod val="135000"/>
              </a:schemeClr>
              <a:prstClr val="white"/>
            </a:duotone>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462530" y="2166177"/>
            <a:ext cx="306975" cy="361612"/>
          </a:xfrm>
          <a:prstGeom prst="rect">
            <a:avLst/>
          </a:prstGeom>
        </p:spPr>
      </p:pic>
      <p:pic>
        <p:nvPicPr>
          <p:cNvPr id="59" name="Picture 58"/>
          <p:cNvPicPr>
            <a:picLocks noChangeAspect="1"/>
          </p:cNvPicPr>
          <p:nvPr/>
        </p:nvPicPr>
        <p:blipFill rotWithShape="1">
          <a:blip r:embed="rId11">
            <a:duotone>
              <a:schemeClr val="bg2">
                <a:shade val="45000"/>
                <a:satMod val="135000"/>
              </a:schemeClr>
              <a:prstClr val="white"/>
            </a:duotone>
            <a:extLst>
              <a:ext uri="{BEBA8EAE-BF5A-486C-A8C5-ECC9F3942E4B}">
                <a14:imgProps xmlns:a14="http://schemas.microsoft.com/office/drawing/2010/main">
                  <a14:imgLayer r:embed="rId12">
                    <a14:imgEffect>
                      <a14:brightnessContrast bright="100000"/>
                    </a14:imgEffect>
                  </a14:imgLayer>
                </a14:imgProps>
              </a:ext>
            </a:extLst>
          </a:blip>
          <a:srcRect r="5491" b="17816"/>
          <a:stretch/>
        </p:blipFill>
        <p:spPr>
          <a:xfrm>
            <a:off x="9445347" y="1378198"/>
            <a:ext cx="338176" cy="361939"/>
          </a:xfrm>
          <a:prstGeom prst="rect">
            <a:avLst/>
          </a:prstGeom>
        </p:spPr>
      </p:pic>
      <p:pic>
        <p:nvPicPr>
          <p:cNvPr id="60" name="Picture 59"/>
          <p:cNvPicPr>
            <a:picLocks noChangeAspect="1"/>
          </p:cNvPicPr>
          <p:nvPr/>
        </p:nvPicPr>
        <p:blipFill rotWithShape="1">
          <a:blip r:embed="rId13">
            <a:duotone>
              <a:schemeClr val="bg2">
                <a:shade val="45000"/>
                <a:satMod val="135000"/>
              </a:schemeClr>
              <a:prstClr val="white"/>
            </a:duotone>
            <a:extLst>
              <a:ext uri="{BEBA8EAE-BF5A-486C-A8C5-ECC9F3942E4B}">
                <a14:imgProps xmlns:a14="http://schemas.microsoft.com/office/drawing/2010/main">
                  <a14:imgLayer r:embed="rId14">
                    <a14:imgEffect>
                      <a14:brightnessContrast bright="100000"/>
                    </a14:imgEffect>
                  </a14:imgLayer>
                </a14:imgProps>
              </a:ext>
            </a:extLst>
          </a:blip>
          <a:srcRect b="19186"/>
          <a:stretch/>
        </p:blipFill>
        <p:spPr>
          <a:xfrm>
            <a:off x="9450211" y="733844"/>
            <a:ext cx="323065" cy="321332"/>
          </a:xfrm>
          <a:prstGeom prst="rect">
            <a:avLst/>
          </a:prstGeom>
        </p:spPr>
      </p:pic>
      <p:pic>
        <p:nvPicPr>
          <p:cNvPr id="61" name="Picture 60"/>
          <p:cNvPicPr>
            <a:picLocks noChangeAspect="1"/>
          </p:cNvPicPr>
          <p:nvPr/>
        </p:nvPicPr>
        <p:blipFill rotWithShape="1">
          <a:blip r:embed="rId15">
            <a:duotone>
              <a:schemeClr val="bg2">
                <a:shade val="45000"/>
                <a:satMod val="135000"/>
              </a:schemeClr>
              <a:prstClr val="white"/>
            </a:duotone>
            <a:extLst>
              <a:ext uri="{BEBA8EAE-BF5A-486C-A8C5-ECC9F3942E4B}">
                <a14:imgProps xmlns:a14="http://schemas.microsoft.com/office/drawing/2010/main">
                  <a14:imgLayer r:embed="rId16">
                    <a14:imgEffect>
                      <a14:brightnessContrast bright="100000"/>
                    </a14:imgEffect>
                  </a14:imgLayer>
                </a14:imgProps>
              </a:ext>
            </a:extLst>
          </a:blip>
          <a:srcRect l="9752" t="14781" r="9444" b="31513"/>
          <a:stretch/>
        </p:blipFill>
        <p:spPr>
          <a:xfrm>
            <a:off x="9462529" y="5004136"/>
            <a:ext cx="320000" cy="291102"/>
          </a:xfrm>
          <a:prstGeom prst="rect">
            <a:avLst/>
          </a:prstGeom>
        </p:spPr>
      </p:pic>
      <p:pic>
        <p:nvPicPr>
          <p:cNvPr id="62" name="Picture 61"/>
          <p:cNvPicPr>
            <a:picLocks noChangeAspect="1"/>
          </p:cNvPicPr>
          <p:nvPr/>
        </p:nvPicPr>
        <p:blipFill rotWithShape="1">
          <a:blip r:embed="rId17">
            <a:duotone>
              <a:schemeClr val="bg2">
                <a:shade val="45000"/>
                <a:satMod val="135000"/>
              </a:schemeClr>
              <a:prstClr val="white"/>
            </a:duotone>
            <a:extLst>
              <a:ext uri="{BEBA8EAE-BF5A-486C-A8C5-ECC9F3942E4B}">
                <a14:imgProps xmlns:a14="http://schemas.microsoft.com/office/drawing/2010/main">
                  <a14:imgLayer r:embed="rId18">
                    <a14:imgEffect>
                      <a14:saturation sat="400000"/>
                    </a14:imgEffect>
                    <a14:imgEffect>
                      <a14:brightnessContrast bright="100000"/>
                    </a14:imgEffect>
                  </a14:imgLayer>
                </a14:imgProps>
              </a:ext>
            </a:extLst>
          </a:blip>
          <a:srcRect l="19250" r="21985" b="21255"/>
          <a:stretch/>
        </p:blipFill>
        <p:spPr>
          <a:xfrm>
            <a:off x="9535933" y="5610060"/>
            <a:ext cx="192675" cy="317761"/>
          </a:xfrm>
          <a:prstGeom prst="rect">
            <a:avLst/>
          </a:prstGeom>
        </p:spPr>
      </p:pic>
      <p:sp>
        <p:nvSpPr>
          <p:cNvPr id="63" name="Pentagon 62"/>
          <p:cNvSpPr/>
          <p:nvPr/>
        </p:nvSpPr>
        <p:spPr>
          <a:xfrm rot="5400000">
            <a:off x="9342120" y="59860"/>
            <a:ext cx="552955" cy="489313"/>
          </a:xfrm>
          <a:prstGeom prst="homePlate">
            <a:avLst>
              <a:gd name="adj" fmla="val 192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64" name="Rectangle 63"/>
          <p:cNvSpPr/>
          <p:nvPr/>
        </p:nvSpPr>
        <p:spPr>
          <a:xfrm>
            <a:off x="9335551" y="-6595"/>
            <a:ext cx="572650" cy="492699"/>
          </a:xfrm>
          <a:prstGeom prst="rect">
            <a:avLst/>
          </a:prstGeom>
        </p:spPr>
        <p:txBody>
          <a:bodyPr wrap="square">
            <a:spAutoFit/>
          </a:bodyPr>
          <a:lstStyle/>
          <a:p>
            <a:pPr algn="ctr"/>
            <a:r>
              <a:rPr lang="en-GB" sz="813" b="1" i="0">
                <a:solidFill>
                  <a:srgbClr val="0B5196"/>
                </a:solidFill>
                <a:latin typeface="+mn-lt"/>
              </a:rPr>
              <a:t>EVERY CHILD A READER</a:t>
            </a:r>
          </a:p>
          <a:p>
            <a:pPr algn="ctr"/>
            <a:endParaRPr lang="en-GB" sz="163" b="0" i="1">
              <a:solidFill>
                <a:srgbClr val="002060"/>
              </a:solidFill>
              <a:latin typeface="+mn-lt"/>
            </a:endParaRPr>
          </a:p>
        </p:txBody>
      </p:sp>
      <p:sp>
        <p:nvSpPr>
          <p:cNvPr id="65" name="Rectangle 64"/>
          <p:cNvSpPr/>
          <p:nvPr/>
        </p:nvSpPr>
        <p:spPr>
          <a:xfrm>
            <a:off x="0" y="6339146"/>
            <a:ext cx="9906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66" name="Picture 65"/>
          <p:cNvPicPr>
            <a:picLocks noChangeAspect="1"/>
          </p:cNvPicPr>
          <p:nvPr/>
        </p:nvPicPr>
        <p:blipFill rotWithShape="1">
          <a:blip r:embed="rId19" cstate="print">
            <a:extLst>
              <a:ext uri="{28A0092B-C50C-407E-A947-70E740481C1C}">
                <a14:useLocalDpi xmlns:a14="http://schemas.microsoft.com/office/drawing/2010/main" val="0"/>
              </a:ext>
            </a:extLst>
          </a:blip>
          <a:srcRect l="-1" t="1" r="-6700" b="2639"/>
          <a:stretch/>
        </p:blipFill>
        <p:spPr>
          <a:xfrm>
            <a:off x="8836045" y="6420115"/>
            <a:ext cx="1069954" cy="394572"/>
          </a:xfrm>
          <a:prstGeom prst="rect">
            <a:avLst/>
          </a:prstGeom>
        </p:spPr>
      </p:pic>
      <p:sp>
        <p:nvSpPr>
          <p:cNvPr id="67" name="Pentagon 66"/>
          <p:cNvSpPr/>
          <p:nvPr/>
        </p:nvSpPr>
        <p:spPr>
          <a:xfrm>
            <a:off x="73548" y="6429002"/>
            <a:ext cx="2193750" cy="360000"/>
          </a:xfrm>
          <a:prstGeom prst="homePlate">
            <a:avLst/>
          </a:prstGeom>
          <a:solidFill>
            <a:srgbClr val="9259A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RETRIEVE</a:t>
            </a:r>
            <a:endParaRPr lang="en-GB" sz="1300" b="0">
              <a:solidFill>
                <a:schemeClr val="bg1"/>
              </a:solidFill>
            </a:endParaRPr>
          </a:p>
        </p:txBody>
      </p:sp>
      <p:sp>
        <p:nvSpPr>
          <p:cNvPr id="68" name="Chevron 67"/>
          <p:cNvSpPr/>
          <p:nvPr/>
        </p:nvSpPr>
        <p:spPr>
          <a:xfrm>
            <a:off x="224317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INSTRUCT</a:t>
            </a:r>
          </a:p>
        </p:txBody>
      </p:sp>
      <p:sp>
        <p:nvSpPr>
          <p:cNvPr id="69" name="Chevron 68"/>
          <p:cNvSpPr/>
          <p:nvPr/>
        </p:nvSpPr>
        <p:spPr>
          <a:xfrm>
            <a:off x="4397322"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PRACTISE</a:t>
            </a:r>
            <a:endParaRPr lang="en-GB" sz="1300" b="0">
              <a:solidFill>
                <a:schemeClr val="bg1"/>
              </a:solidFill>
            </a:endParaRPr>
          </a:p>
        </p:txBody>
      </p:sp>
      <p:sp>
        <p:nvSpPr>
          <p:cNvPr id="70" name="Chevron 69"/>
          <p:cNvSpPr/>
          <p:nvPr/>
        </p:nvSpPr>
        <p:spPr>
          <a:xfrm>
            <a:off x="655595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SECURE</a:t>
            </a:r>
            <a:endParaRPr lang="en-GB" sz="1300" b="0">
              <a:solidFill>
                <a:schemeClr val="bg1"/>
              </a:solidFill>
            </a:endParaRPr>
          </a:p>
        </p:txBody>
      </p:sp>
    </p:spTree>
    <p:extLst>
      <p:ext uri="{BB962C8B-B14F-4D97-AF65-F5344CB8AC3E}">
        <p14:creationId xmlns:p14="http://schemas.microsoft.com/office/powerpoint/2010/main" val="36560687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ALT Instruct ">
    <p:spTree>
      <p:nvGrpSpPr>
        <p:cNvPr id="1" name=""/>
        <p:cNvGrpSpPr/>
        <p:nvPr/>
      </p:nvGrpSpPr>
      <p:grpSpPr>
        <a:xfrm>
          <a:off x="0" y="0"/>
          <a:ext cx="0" cy="0"/>
          <a:chOff x="0" y="0"/>
          <a:chExt cx="0" cy="0"/>
        </a:xfrm>
      </p:grpSpPr>
      <p:sp>
        <p:nvSpPr>
          <p:cNvPr id="11" name="Rectangle 10"/>
          <p:cNvSpPr/>
          <p:nvPr/>
        </p:nvSpPr>
        <p:spPr>
          <a:xfrm>
            <a:off x="0" y="6339146"/>
            <a:ext cx="9906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12" name="Picture 11"/>
          <p:cNvPicPr>
            <a:picLocks noChangeAspect="1"/>
          </p:cNvPicPr>
          <p:nvPr/>
        </p:nvPicPr>
        <p:blipFill rotWithShape="1">
          <a:blip r:embed="rId2" cstate="print">
            <a:extLst>
              <a:ext uri="{28A0092B-C50C-407E-A947-70E740481C1C}">
                <a14:useLocalDpi xmlns:a14="http://schemas.microsoft.com/office/drawing/2010/main" val="0"/>
              </a:ext>
            </a:extLst>
          </a:blip>
          <a:srcRect l="-1" t="1" r="-6700" b="2639"/>
          <a:stretch/>
        </p:blipFill>
        <p:spPr>
          <a:xfrm>
            <a:off x="8836045" y="6420115"/>
            <a:ext cx="1069954" cy="394572"/>
          </a:xfrm>
          <a:prstGeom prst="rect">
            <a:avLst/>
          </a:prstGeom>
        </p:spPr>
      </p:pic>
      <p:sp>
        <p:nvSpPr>
          <p:cNvPr id="13" name="Pentagon 12"/>
          <p:cNvSpPr/>
          <p:nvPr/>
        </p:nvSpPr>
        <p:spPr>
          <a:xfrm>
            <a:off x="73548" y="6429002"/>
            <a:ext cx="2193750" cy="360000"/>
          </a:xfrm>
          <a:prstGeom prst="homePlate">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RETRIEVE</a:t>
            </a:r>
            <a:endParaRPr lang="en-GB" sz="1300" b="0">
              <a:solidFill>
                <a:schemeClr val="bg1"/>
              </a:solidFill>
            </a:endParaRPr>
          </a:p>
        </p:txBody>
      </p:sp>
      <p:sp>
        <p:nvSpPr>
          <p:cNvPr id="14" name="Chevron 13"/>
          <p:cNvSpPr/>
          <p:nvPr/>
        </p:nvSpPr>
        <p:spPr>
          <a:xfrm>
            <a:off x="2243179" y="6429002"/>
            <a:ext cx="2193750" cy="360000"/>
          </a:xfrm>
          <a:prstGeom prst="chevron">
            <a:avLst/>
          </a:prstGeom>
          <a:solidFill>
            <a:srgbClr val="DCB50E"/>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INSTRUCT</a:t>
            </a:r>
          </a:p>
        </p:txBody>
      </p:sp>
      <p:sp>
        <p:nvSpPr>
          <p:cNvPr id="15" name="Chevron 14"/>
          <p:cNvSpPr/>
          <p:nvPr/>
        </p:nvSpPr>
        <p:spPr>
          <a:xfrm>
            <a:off x="4397322"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PRACTISE</a:t>
            </a:r>
            <a:endParaRPr lang="en-GB" sz="1300" b="0">
              <a:solidFill>
                <a:schemeClr val="bg1"/>
              </a:solidFill>
            </a:endParaRPr>
          </a:p>
        </p:txBody>
      </p:sp>
      <p:sp>
        <p:nvSpPr>
          <p:cNvPr id="16" name="Chevron 15"/>
          <p:cNvSpPr/>
          <p:nvPr/>
        </p:nvSpPr>
        <p:spPr>
          <a:xfrm>
            <a:off x="655595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SECURE</a:t>
            </a:r>
            <a:endParaRPr lang="en-GB" sz="1300" b="0">
              <a:solidFill>
                <a:schemeClr val="bg1"/>
              </a:solidFill>
            </a:endParaRPr>
          </a:p>
        </p:txBody>
      </p:sp>
    </p:spTree>
    <p:extLst>
      <p:ext uri="{BB962C8B-B14F-4D97-AF65-F5344CB8AC3E}">
        <p14:creationId xmlns:p14="http://schemas.microsoft.com/office/powerpoint/2010/main" val="39310291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LT Instruct - Ruler">
    <p:spTree>
      <p:nvGrpSpPr>
        <p:cNvPr id="1" name=""/>
        <p:cNvGrpSpPr/>
        <p:nvPr/>
      </p:nvGrpSpPr>
      <p:grpSpPr>
        <a:xfrm>
          <a:off x="0" y="0"/>
          <a:ext cx="0" cy="0"/>
          <a:chOff x="0" y="0"/>
          <a:chExt cx="0" cy="0"/>
        </a:xfrm>
      </p:grpSpPr>
      <p:sp>
        <p:nvSpPr>
          <p:cNvPr id="40" name="Rectangle 39"/>
          <p:cNvSpPr/>
          <p:nvPr/>
        </p:nvSpPr>
        <p:spPr>
          <a:xfrm>
            <a:off x="9342835" y="-12902"/>
            <a:ext cx="566093" cy="650592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latin typeface="+mn-lt"/>
            </a:endParaRPr>
          </a:p>
        </p:txBody>
      </p:sp>
      <p:graphicFrame>
        <p:nvGraphicFramePr>
          <p:cNvPr id="41" name="Table 40"/>
          <p:cNvGraphicFramePr>
            <a:graphicFrameLocks noGrp="1"/>
          </p:cNvGraphicFramePr>
          <p:nvPr>
            <p:extLst>
              <p:ext uri="{D42A27DB-BD31-4B8C-83A1-F6EECF244321}">
                <p14:modId xmlns:p14="http://schemas.microsoft.com/office/powerpoint/2010/main" val="2647292837"/>
              </p:ext>
            </p:extLst>
          </p:nvPr>
        </p:nvGraphicFramePr>
        <p:xfrm>
          <a:off x="9392111" y="529722"/>
          <a:ext cx="497378" cy="5581320"/>
        </p:xfrm>
        <a:graphic>
          <a:graphicData uri="http://schemas.openxmlformats.org/drawingml/2006/table">
            <a:tbl>
              <a:tblPr firstRow="1" bandRow="1">
                <a:tableStyleId>{5C22544A-7EE6-4342-B048-85BDC9FD1C3A}</a:tableStyleId>
              </a:tblPr>
              <a:tblGrid>
                <a:gridCol w="497378">
                  <a:extLst>
                    <a:ext uri="{9D8B030D-6E8A-4147-A177-3AD203B41FA5}">
                      <a16:colId xmlns:a16="http://schemas.microsoft.com/office/drawing/2014/main" val="1173439250"/>
                    </a:ext>
                  </a:extLst>
                </a:gridCol>
              </a:tblGrid>
              <a:tr h="670794">
                <a:tc>
                  <a:txBody>
                    <a:bodyPr/>
                    <a:lstStyle/>
                    <a:p>
                      <a:pPr algn="ctr"/>
                      <a:r>
                        <a:rPr lang="en-GB" sz="800" b="1">
                          <a:solidFill>
                            <a:schemeClr val="bg1"/>
                          </a:solidFill>
                          <a:latin typeface="Lato" panose="020F0502020204030203" pitchFamily="34" charset="0"/>
                        </a:rPr>
                        <a:t>RETRIEVE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8570316"/>
                  </a:ext>
                </a:extLst>
              </a:tr>
              <a:tr h="670794">
                <a:tc>
                  <a:txBody>
                    <a:bodyPr/>
                    <a:lstStyle/>
                    <a:p>
                      <a:pPr algn="ctr"/>
                      <a:r>
                        <a:rPr lang="en-GB" sz="800" b="1">
                          <a:solidFill>
                            <a:schemeClr val="bg1"/>
                          </a:solidFill>
                          <a:latin typeface="Lato" panose="020F0502020204030203" pitchFamily="34" charset="0"/>
                        </a:rPr>
                        <a:t>DECODE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9255851"/>
                  </a:ext>
                </a:extLst>
              </a:tr>
              <a:tr h="804952">
                <a:tc>
                  <a:txBody>
                    <a:bodyPr/>
                    <a:lstStyle/>
                    <a:p>
                      <a:pPr algn="ctr"/>
                      <a:r>
                        <a:rPr lang="en-GB" sz="800" b="1">
                          <a:solidFill>
                            <a:schemeClr val="bg1"/>
                          </a:solidFill>
                          <a:effectLst/>
                          <a:latin typeface="Lato" panose="020F0502020204030203" pitchFamily="34" charset="0"/>
                        </a:rPr>
                        <a:t>CONNECT</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0917632"/>
                  </a:ext>
                </a:extLst>
              </a:tr>
              <a:tr h="675292">
                <a:tc>
                  <a:txBody>
                    <a:bodyPr/>
                    <a:lstStyle/>
                    <a:p>
                      <a:pPr algn="ctr"/>
                      <a:r>
                        <a:rPr lang="en-GB" sz="800" b="1">
                          <a:solidFill>
                            <a:schemeClr val="bg1"/>
                          </a:solidFill>
                          <a:latin typeface="Lato" panose="020F0502020204030203" pitchFamily="34" charset="0"/>
                        </a:rPr>
                        <a:t>VISUALISE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9845"/>
                  </a:ext>
                </a:extLst>
              </a:tr>
              <a:tr h="670794">
                <a:tc>
                  <a:txBody>
                    <a:bodyPr/>
                    <a:lstStyle/>
                    <a:p>
                      <a:pPr algn="ctr"/>
                      <a:r>
                        <a:rPr lang="en-GB" sz="800" b="1">
                          <a:solidFill>
                            <a:schemeClr val="bg1"/>
                          </a:solidFill>
                          <a:latin typeface="Lato" panose="020F0502020204030203" pitchFamily="34" charset="0"/>
                        </a:rPr>
                        <a:t>SUMMARISE</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1290061"/>
                  </a:ext>
                </a:extLst>
              </a:tr>
              <a:tr h="670794">
                <a:tc>
                  <a:txBody>
                    <a:bodyPr/>
                    <a:lstStyle/>
                    <a:p>
                      <a:pPr algn="ctr"/>
                      <a:r>
                        <a:rPr lang="en-GB" sz="800" b="1">
                          <a:solidFill>
                            <a:schemeClr val="bg1"/>
                          </a:solidFill>
                          <a:latin typeface="Lato" panose="020F0502020204030203" pitchFamily="34" charset="0"/>
                        </a:rPr>
                        <a:t>INFER</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6069001"/>
                  </a:ext>
                </a:extLst>
              </a:tr>
              <a:tr h="747106">
                <a:tc>
                  <a:txBody>
                    <a:bodyPr/>
                    <a:lstStyle/>
                    <a:p>
                      <a:pPr algn="ctr"/>
                      <a:r>
                        <a:rPr lang="en-GB" sz="800" b="1">
                          <a:solidFill>
                            <a:schemeClr val="bg1"/>
                          </a:solidFill>
                          <a:latin typeface="Lato" panose="020F0502020204030203" pitchFamily="34" charset="0"/>
                        </a:rPr>
                        <a:t>PREDICT</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4082905"/>
                  </a:ext>
                </a:extLst>
              </a:tr>
              <a:tr h="670794">
                <a:tc>
                  <a:txBody>
                    <a:bodyPr/>
                    <a:lstStyle/>
                    <a:p>
                      <a:pPr algn="ctr"/>
                      <a:r>
                        <a:rPr lang="en-GB" sz="800" b="1">
                          <a:solidFill>
                            <a:schemeClr val="bg1"/>
                          </a:solidFill>
                          <a:latin typeface="Lato" panose="020F0502020204030203" pitchFamily="34" charset="0"/>
                        </a:rPr>
                        <a:t>EXAMINE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42804185"/>
                  </a:ext>
                </a:extLst>
              </a:tr>
            </a:tbl>
          </a:graphicData>
        </a:graphic>
      </p:graphicFrame>
      <p:grpSp>
        <p:nvGrpSpPr>
          <p:cNvPr id="42" name="Group 41"/>
          <p:cNvGrpSpPr/>
          <p:nvPr/>
        </p:nvGrpSpPr>
        <p:grpSpPr>
          <a:xfrm>
            <a:off x="9449312" y="2865412"/>
            <a:ext cx="313716" cy="318172"/>
            <a:chOff x="3206569" y="2423806"/>
            <a:chExt cx="752955" cy="707366"/>
          </a:xfrm>
        </p:grpSpPr>
        <p:pic>
          <p:nvPicPr>
            <p:cNvPr id="43" name="Picture 2" descr="Image result for imagine icon"/>
            <p:cNvPicPr>
              <a:picLocks noChangeAspect="1" noChangeArrowheads="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06569" y="2423806"/>
              <a:ext cx="752955" cy="707366"/>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 descr="Image result for picture icon"/>
            <p:cNvPicPr>
              <a:picLocks noChangeAspect="1" noChangeArrowheads="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rot="21375469">
              <a:off x="3330060" y="2576503"/>
              <a:ext cx="178047" cy="157846"/>
            </a:xfrm>
            <a:prstGeom prst="rect">
              <a:avLst/>
            </a:prstGeom>
            <a:noFill/>
            <a:extLst>
              <a:ext uri="{909E8E84-426E-40DD-AFC4-6F175D3DCCD1}">
                <a14:hiddenFill xmlns:a14="http://schemas.microsoft.com/office/drawing/2010/main">
                  <a:solidFill>
                    <a:srgbClr val="FFFFFF"/>
                  </a:solidFill>
                </a14:hiddenFill>
              </a:ext>
            </a:extLst>
          </p:spPr>
        </p:pic>
      </p:grpSp>
      <p:pic>
        <p:nvPicPr>
          <p:cNvPr id="45" name="Picture 44"/>
          <p:cNvPicPr>
            <a:picLocks noChangeAspect="1"/>
          </p:cNvPicPr>
          <p:nvPr/>
        </p:nvPicPr>
        <p:blipFill>
          <a:blip r:embed="rId5" cstate="print">
            <a:duotone>
              <a:schemeClr val="bg2">
                <a:shade val="45000"/>
                <a:satMod val="135000"/>
              </a:schemeClr>
              <a:prstClr val="white"/>
            </a:duotone>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526699" y="4247201"/>
            <a:ext cx="217280" cy="314182"/>
          </a:xfrm>
          <a:prstGeom prst="rect">
            <a:avLst/>
          </a:prstGeom>
        </p:spPr>
      </p:pic>
      <p:pic>
        <p:nvPicPr>
          <p:cNvPr id="46" name="Picture 4" descr="Image result for writing list icon"/>
          <p:cNvPicPr>
            <a:picLocks noChangeAspect="1" noChangeArrowheads="1"/>
          </p:cNvPicPr>
          <p:nvPr/>
        </p:nvPicPr>
        <p:blipFill>
          <a:blip r:embed="rId7" cstate="print">
            <a:duotone>
              <a:schemeClr val="bg2">
                <a:shade val="45000"/>
                <a:satMod val="135000"/>
              </a:schemeClr>
              <a:prstClr val="white"/>
            </a:duotone>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9539958" y="3561335"/>
            <a:ext cx="168156" cy="291029"/>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6"/>
          <p:cNvPicPr>
            <a:picLocks noChangeAspect="1"/>
          </p:cNvPicPr>
          <p:nvPr/>
        </p:nvPicPr>
        <p:blipFill>
          <a:blip r:embed="rId9" cstate="print">
            <a:duotone>
              <a:schemeClr val="bg2">
                <a:shade val="45000"/>
                <a:satMod val="135000"/>
              </a:schemeClr>
              <a:prstClr val="white"/>
            </a:duotone>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462530" y="2166177"/>
            <a:ext cx="306975" cy="361612"/>
          </a:xfrm>
          <a:prstGeom prst="rect">
            <a:avLst/>
          </a:prstGeom>
        </p:spPr>
      </p:pic>
      <p:pic>
        <p:nvPicPr>
          <p:cNvPr id="48" name="Picture 47"/>
          <p:cNvPicPr>
            <a:picLocks noChangeAspect="1"/>
          </p:cNvPicPr>
          <p:nvPr/>
        </p:nvPicPr>
        <p:blipFill rotWithShape="1">
          <a:blip r:embed="rId11">
            <a:duotone>
              <a:schemeClr val="bg2">
                <a:shade val="45000"/>
                <a:satMod val="135000"/>
              </a:schemeClr>
              <a:prstClr val="white"/>
            </a:duotone>
            <a:extLst>
              <a:ext uri="{BEBA8EAE-BF5A-486C-A8C5-ECC9F3942E4B}">
                <a14:imgProps xmlns:a14="http://schemas.microsoft.com/office/drawing/2010/main">
                  <a14:imgLayer r:embed="rId12">
                    <a14:imgEffect>
                      <a14:brightnessContrast bright="100000"/>
                    </a14:imgEffect>
                  </a14:imgLayer>
                </a14:imgProps>
              </a:ext>
            </a:extLst>
          </a:blip>
          <a:srcRect r="5491" b="17816"/>
          <a:stretch/>
        </p:blipFill>
        <p:spPr>
          <a:xfrm>
            <a:off x="9445347" y="1378198"/>
            <a:ext cx="338176" cy="361939"/>
          </a:xfrm>
          <a:prstGeom prst="rect">
            <a:avLst/>
          </a:prstGeom>
        </p:spPr>
      </p:pic>
      <p:pic>
        <p:nvPicPr>
          <p:cNvPr id="49" name="Picture 48"/>
          <p:cNvPicPr>
            <a:picLocks noChangeAspect="1"/>
          </p:cNvPicPr>
          <p:nvPr/>
        </p:nvPicPr>
        <p:blipFill rotWithShape="1">
          <a:blip r:embed="rId13">
            <a:duotone>
              <a:schemeClr val="bg2">
                <a:shade val="45000"/>
                <a:satMod val="135000"/>
              </a:schemeClr>
              <a:prstClr val="white"/>
            </a:duotone>
            <a:extLst>
              <a:ext uri="{BEBA8EAE-BF5A-486C-A8C5-ECC9F3942E4B}">
                <a14:imgProps xmlns:a14="http://schemas.microsoft.com/office/drawing/2010/main">
                  <a14:imgLayer r:embed="rId14">
                    <a14:imgEffect>
                      <a14:brightnessContrast bright="100000"/>
                    </a14:imgEffect>
                  </a14:imgLayer>
                </a14:imgProps>
              </a:ext>
            </a:extLst>
          </a:blip>
          <a:srcRect b="19186"/>
          <a:stretch/>
        </p:blipFill>
        <p:spPr>
          <a:xfrm>
            <a:off x="9450211" y="733844"/>
            <a:ext cx="323065" cy="321332"/>
          </a:xfrm>
          <a:prstGeom prst="rect">
            <a:avLst/>
          </a:prstGeom>
        </p:spPr>
      </p:pic>
      <p:pic>
        <p:nvPicPr>
          <p:cNvPr id="50" name="Picture 49"/>
          <p:cNvPicPr>
            <a:picLocks noChangeAspect="1"/>
          </p:cNvPicPr>
          <p:nvPr/>
        </p:nvPicPr>
        <p:blipFill rotWithShape="1">
          <a:blip r:embed="rId15">
            <a:duotone>
              <a:schemeClr val="bg2">
                <a:shade val="45000"/>
                <a:satMod val="135000"/>
              </a:schemeClr>
              <a:prstClr val="white"/>
            </a:duotone>
            <a:extLst>
              <a:ext uri="{BEBA8EAE-BF5A-486C-A8C5-ECC9F3942E4B}">
                <a14:imgProps xmlns:a14="http://schemas.microsoft.com/office/drawing/2010/main">
                  <a14:imgLayer r:embed="rId16">
                    <a14:imgEffect>
                      <a14:brightnessContrast bright="100000"/>
                    </a14:imgEffect>
                  </a14:imgLayer>
                </a14:imgProps>
              </a:ext>
            </a:extLst>
          </a:blip>
          <a:srcRect l="9752" t="14781" r="9444" b="31513"/>
          <a:stretch/>
        </p:blipFill>
        <p:spPr>
          <a:xfrm>
            <a:off x="9462529" y="5004136"/>
            <a:ext cx="320000" cy="291102"/>
          </a:xfrm>
          <a:prstGeom prst="rect">
            <a:avLst/>
          </a:prstGeom>
        </p:spPr>
      </p:pic>
      <p:pic>
        <p:nvPicPr>
          <p:cNvPr id="51" name="Picture 50"/>
          <p:cNvPicPr>
            <a:picLocks noChangeAspect="1"/>
          </p:cNvPicPr>
          <p:nvPr/>
        </p:nvPicPr>
        <p:blipFill rotWithShape="1">
          <a:blip r:embed="rId17">
            <a:duotone>
              <a:schemeClr val="bg2">
                <a:shade val="45000"/>
                <a:satMod val="135000"/>
              </a:schemeClr>
              <a:prstClr val="white"/>
            </a:duotone>
            <a:extLst>
              <a:ext uri="{BEBA8EAE-BF5A-486C-A8C5-ECC9F3942E4B}">
                <a14:imgProps xmlns:a14="http://schemas.microsoft.com/office/drawing/2010/main">
                  <a14:imgLayer r:embed="rId18">
                    <a14:imgEffect>
                      <a14:saturation sat="400000"/>
                    </a14:imgEffect>
                    <a14:imgEffect>
                      <a14:brightnessContrast bright="100000"/>
                    </a14:imgEffect>
                  </a14:imgLayer>
                </a14:imgProps>
              </a:ext>
            </a:extLst>
          </a:blip>
          <a:srcRect l="19250" r="21985" b="21255"/>
          <a:stretch/>
        </p:blipFill>
        <p:spPr>
          <a:xfrm>
            <a:off x="9535933" y="5610060"/>
            <a:ext cx="192675" cy="317761"/>
          </a:xfrm>
          <a:prstGeom prst="rect">
            <a:avLst/>
          </a:prstGeom>
        </p:spPr>
      </p:pic>
      <p:sp>
        <p:nvSpPr>
          <p:cNvPr id="52" name="Pentagon 51"/>
          <p:cNvSpPr/>
          <p:nvPr/>
        </p:nvSpPr>
        <p:spPr>
          <a:xfrm rot="5400000">
            <a:off x="9342120" y="59860"/>
            <a:ext cx="552955" cy="489313"/>
          </a:xfrm>
          <a:prstGeom prst="homePlate">
            <a:avLst>
              <a:gd name="adj" fmla="val 192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53" name="Rectangle 52"/>
          <p:cNvSpPr/>
          <p:nvPr/>
        </p:nvSpPr>
        <p:spPr>
          <a:xfrm>
            <a:off x="9335551" y="-6595"/>
            <a:ext cx="572650" cy="492699"/>
          </a:xfrm>
          <a:prstGeom prst="rect">
            <a:avLst/>
          </a:prstGeom>
        </p:spPr>
        <p:txBody>
          <a:bodyPr wrap="square">
            <a:spAutoFit/>
          </a:bodyPr>
          <a:lstStyle/>
          <a:p>
            <a:pPr algn="ctr"/>
            <a:r>
              <a:rPr lang="en-GB" sz="813" b="1" i="0">
                <a:solidFill>
                  <a:srgbClr val="0B5196"/>
                </a:solidFill>
                <a:latin typeface="+mn-lt"/>
              </a:rPr>
              <a:t>EVERY CHILD A READER</a:t>
            </a:r>
          </a:p>
          <a:p>
            <a:pPr algn="ctr"/>
            <a:endParaRPr lang="en-GB" sz="163" b="0" i="1">
              <a:solidFill>
                <a:srgbClr val="002060"/>
              </a:solidFill>
              <a:latin typeface="+mn-lt"/>
            </a:endParaRPr>
          </a:p>
        </p:txBody>
      </p:sp>
      <p:sp>
        <p:nvSpPr>
          <p:cNvPr id="54" name="Rectangle 53"/>
          <p:cNvSpPr/>
          <p:nvPr/>
        </p:nvSpPr>
        <p:spPr>
          <a:xfrm>
            <a:off x="0" y="6339146"/>
            <a:ext cx="9906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55" name="Picture 54"/>
          <p:cNvPicPr>
            <a:picLocks noChangeAspect="1"/>
          </p:cNvPicPr>
          <p:nvPr/>
        </p:nvPicPr>
        <p:blipFill rotWithShape="1">
          <a:blip r:embed="rId19" cstate="print">
            <a:extLst>
              <a:ext uri="{28A0092B-C50C-407E-A947-70E740481C1C}">
                <a14:useLocalDpi xmlns:a14="http://schemas.microsoft.com/office/drawing/2010/main" val="0"/>
              </a:ext>
            </a:extLst>
          </a:blip>
          <a:srcRect l="-1" t="1" r="-6700" b="2639"/>
          <a:stretch/>
        </p:blipFill>
        <p:spPr>
          <a:xfrm>
            <a:off x="8836045" y="6420115"/>
            <a:ext cx="1069954" cy="394572"/>
          </a:xfrm>
          <a:prstGeom prst="rect">
            <a:avLst/>
          </a:prstGeom>
        </p:spPr>
      </p:pic>
      <p:sp>
        <p:nvSpPr>
          <p:cNvPr id="56" name="Pentagon 55"/>
          <p:cNvSpPr/>
          <p:nvPr/>
        </p:nvSpPr>
        <p:spPr>
          <a:xfrm>
            <a:off x="73548" y="6429002"/>
            <a:ext cx="2193750" cy="360000"/>
          </a:xfrm>
          <a:prstGeom prst="homePlate">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RETRIEVE</a:t>
            </a:r>
            <a:endParaRPr lang="en-GB" sz="1300" b="0">
              <a:solidFill>
                <a:schemeClr val="bg1"/>
              </a:solidFill>
            </a:endParaRPr>
          </a:p>
        </p:txBody>
      </p:sp>
      <p:sp>
        <p:nvSpPr>
          <p:cNvPr id="57" name="Chevron 56"/>
          <p:cNvSpPr/>
          <p:nvPr/>
        </p:nvSpPr>
        <p:spPr>
          <a:xfrm>
            <a:off x="2243179" y="6429002"/>
            <a:ext cx="2193750" cy="360000"/>
          </a:xfrm>
          <a:prstGeom prst="chevron">
            <a:avLst/>
          </a:prstGeom>
          <a:solidFill>
            <a:srgbClr val="DCB50E"/>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INSTRUCT</a:t>
            </a:r>
          </a:p>
        </p:txBody>
      </p:sp>
      <p:sp>
        <p:nvSpPr>
          <p:cNvPr id="58" name="Chevron 57"/>
          <p:cNvSpPr/>
          <p:nvPr/>
        </p:nvSpPr>
        <p:spPr>
          <a:xfrm>
            <a:off x="4397322"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PRACTISE</a:t>
            </a:r>
            <a:endParaRPr lang="en-GB" sz="1300" b="0">
              <a:solidFill>
                <a:schemeClr val="bg1"/>
              </a:solidFill>
            </a:endParaRPr>
          </a:p>
        </p:txBody>
      </p:sp>
      <p:sp>
        <p:nvSpPr>
          <p:cNvPr id="59" name="Chevron 58"/>
          <p:cNvSpPr/>
          <p:nvPr/>
        </p:nvSpPr>
        <p:spPr>
          <a:xfrm>
            <a:off x="655595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SECURE</a:t>
            </a:r>
            <a:endParaRPr lang="en-GB" sz="1300" b="0">
              <a:solidFill>
                <a:schemeClr val="bg1"/>
              </a:solidFill>
            </a:endParaRPr>
          </a:p>
        </p:txBody>
      </p:sp>
    </p:spTree>
    <p:extLst>
      <p:ext uri="{BB962C8B-B14F-4D97-AF65-F5344CB8AC3E}">
        <p14:creationId xmlns:p14="http://schemas.microsoft.com/office/powerpoint/2010/main" val="164473705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ALT Practise">
    <p:spTree>
      <p:nvGrpSpPr>
        <p:cNvPr id="1" name=""/>
        <p:cNvGrpSpPr/>
        <p:nvPr/>
      </p:nvGrpSpPr>
      <p:grpSpPr>
        <a:xfrm>
          <a:off x="0" y="0"/>
          <a:ext cx="0" cy="0"/>
          <a:chOff x="0" y="0"/>
          <a:chExt cx="0" cy="0"/>
        </a:xfrm>
      </p:grpSpPr>
      <p:sp>
        <p:nvSpPr>
          <p:cNvPr id="11" name="Rectangle 10"/>
          <p:cNvSpPr/>
          <p:nvPr/>
        </p:nvSpPr>
        <p:spPr>
          <a:xfrm>
            <a:off x="0" y="6339146"/>
            <a:ext cx="9906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12" name="Picture 11"/>
          <p:cNvPicPr>
            <a:picLocks noChangeAspect="1"/>
          </p:cNvPicPr>
          <p:nvPr/>
        </p:nvPicPr>
        <p:blipFill rotWithShape="1">
          <a:blip r:embed="rId2" cstate="print">
            <a:extLst>
              <a:ext uri="{28A0092B-C50C-407E-A947-70E740481C1C}">
                <a14:useLocalDpi xmlns:a14="http://schemas.microsoft.com/office/drawing/2010/main" val="0"/>
              </a:ext>
            </a:extLst>
          </a:blip>
          <a:srcRect l="-1" t="1" r="-6700" b="2639"/>
          <a:stretch/>
        </p:blipFill>
        <p:spPr>
          <a:xfrm>
            <a:off x="8836045" y="6420115"/>
            <a:ext cx="1069954" cy="394572"/>
          </a:xfrm>
          <a:prstGeom prst="rect">
            <a:avLst/>
          </a:prstGeom>
        </p:spPr>
      </p:pic>
      <p:sp>
        <p:nvSpPr>
          <p:cNvPr id="13" name="Pentagon 12"/>
          <p:cNvSpPr/>
          <p:nvPr/>
        </p:nvSpPr>
        <p:spPr>
          <a:xfrm>
            <a:off x="73548" y="6429002"/>
            <a:ext cx="2193750" cy="360000"/>
          </a:xfrm>
          <a:prstGeom prst="homePlate">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RETRIEVE</a:t>
            </a:r>
            <a:endParaRPr lang="en-GB" sz="1300" b="0">
              <a:solidFill>
                <a:schemeClr val="bg1"/>
              </a:solidFill>
            </a:endParaRPr>
          </a:p>
        </p:txBody>
      </p:sp>
      <p:sp>
        <p:nvSpPr>
          <p:cNvPr id="14" name="Chevron 13"/>
          <p:cNvSpPr/>
          <p:nvPr/>
        </p:nvSpPr>
        <p:spPr>
          <a:xfrm>
            <a:off x="224317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INSTRUCT</a:t>
            </a:r>
          </a:p>
        </p:txBody>
      </p:sp>
      <p:sp>
        <p:nvSpPr>
          <p:cNvPr id="22" name="Chevron 21"/>
          <p:cNvSpPr/>
          <p:nvPr/>
        </p:nvSpPr>
        <p:spPr>
          <a:xfrm>
            <a:off x="4397322" y="6429002"/>
            <a:ext cx="2193750" cy="360000"/>
          </a:xfrm>
          <a:prstGeom prst="chevron">
            <a:avLst/>
          </a:prstGeom>
          <a:solidFill>
            <a:srgbClr val="E8812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PRACTISE</a:t>
            </a:r>
            <a:endParaRPr lang="en-GB" sz="1300" b="0">
              <a:solidFill>
                <a:schemeClr val="bg1"/>
              </a:solidFill>
            </a:endParaRPr>
          </a:p>
        </p:txBody>
      </p:sp>
      <p:sp>
        <p:nvSpPr>
          <p:cNvPr id="23" name="Chevron 22"/>
          <p:cNvSpPr/>
          <p:nvPr/>
        </p:nvSpPr>
        <p:spPr>
          <a:xfrm>
            <a:off x="655595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SECURE</a:t>
            </a:r>
            <a:endParaRPr lang="en-GB" sz="1300" b="0">
              <a:solidFill>
                <a:schemeClr val="bg1"/>
              </a:solidFill>
            </a:endParaRPr>
          </a:p>
        </p:txBody>
      </p:sp>
    </p:spTree>
    <p:extLst>
      <p:ext uri="{BB962C8B-B14F-4D97-AF65-F5344CB8AC3E}">
        <p14:creationId xmlns:p14="http://schemas.microsoft.com/office/powerpoint/2010/main" val="29107723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ALT Practise - Ruler">
    <p:spTree>
      <p:nvGrpSpPr>
        <p:cNvPr id="1" name=""/>
        <p:cNvGrpSpPr/>
        <p:nvPr/>
      </p:nvGrpSpPr>
      <p:grpSpPr>
        <a:xfrm>
          <a:off x="0" y="0"/>
          <a:ext cx="0" cy="0"/>
          <a:chOff x="0" y="0"/>
          <a:chExt cx="0" cy="0"/>
        </a:xfrm>
      </p:grpSpPr>
      <p:sp>
        <p:nvSpPr>
          <p:cNvPr id="40" name="Rectangle 39"/>
          <p:cNvSpPr/>
          <p:nvPr/>
        </p:nvSpPr>
        <p:spPr>
          <a:xfrm>
            <a:off x="9342835" y="-12902"/>
            <a:ext cx="566093" cy="650592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latin typeface="+mn-lt"/>
            </a:endParaRPr>
          </a:p>
        </p:txBody>
      </p:sp>
      <p:graphicFrame>
        <p:nvGraphicFramePr>
          <p:cNvPr id="41" name="Table 40"/>
          <p:cNvGraphicFramePr>
            <a:graphicFrameLocks noGrp="1"/>
          </p:cNvGraphicFramePr>
          <p:nvPr>
            <p:extLst>
              <p:ext uri="{D42A27DB-BD31-4B8C-83A1-F6EECF244321}">
                <p14:modId xmlns:p14="http://schemas.microsoft.com/office/powerpoint/2010/main" val="1452827472"/>
              </p:ext>
            </p:extLst>
          </p:nvPr>
        </p:nvGraphicFramePr>
        <p:xfrm>
          <a:off x="9392111" y="529722"/>
          <a:ext cx="497378" cy="5581320"/>
        </p:xfrm>
        <a:graphic>
          <a:graphicData uri="http://schemas.openxmlformats.org/drawingml/2006/table">
            <a:tbl>
              <a:tblPr firstRow="1" bandRow="1">
                <a:tableStyleId>{5C22544A-7EE6-4342-B048-85BDC9FD1C3A}</a:tableStyleId>
              </a:tblPr>
              <a:tblGrid>
                <a:gridCol w="497378">
                  <a:extLst>
                    <a:ext uri="{9D8B030D-6E8A-4147-A177-3AD203B41FA5}">
                      <a16:colId xmlns:a16="http://schemas.microsoft.com/office/drawing/2014/main" val="1173439250"/>
                    </a:ext>
                  </a:extLst>
                </a:gridCol>
              </a:tblGrid>
              <a:tr h="670794">
                <a:tc>
                  <a:txBody>
                    <a:bodyPr/>
                    <a:lstStyle/>
                    <a:p>
                      <a:pPr algn="ctr"/>
                      <a:r>
                        <a:rPr lang="en-GB" sz="800" b="1">
                          <a:solidFill>
                            <a:schemeClr val="bg1"/>
                          </a:solidFill>
                          <a:latin typeface="Lato" panose="020F0502020204030203" pitchFamily="34" charset="0"/>
                        </a:rPr>
                        <a:t>RETRIEVE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8570316"/>
                  </a:ext>
                </a:extLst>
              </a:tr>
              <a:tr h="670794">
                <a:tc>
                  <a:txBody>
                    <a:bodyPr/>
                    <a:lstStyle/>
                    <a:p>
                      <a:pPr algn="ctr"/>
                      <a:r>
                        <a:rPr lang="en-GB" sz="800" b="1">
                          <a:solidFill>
                            <a:schemeClr val="bg1"/>
                          </a:solidFill>
                          <a:latin typeface="Lato" panose="020F0502020204030203" pitchFamily="34" charset="0"/>
                        </a:rPr>
                        <a:t>DECODE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9255851"/>
                  </a:ext>
                </a:extLst>
              </a:tr>
              <a:tr h="804952">
                <a:tc>
                  <a:txBody>
                    <a:bodyPr/>
                    <a:lstStyle/>
                    <a:p>
                      <a:pPr algn="ctr"/>
                      <a:r>
                        <a:rPr lang="en-GB" sz="800" b="1">
                          <a:solidFill>
                            <a:schemeClr val="bg1"/>
                          </a:solidFill>
                          <a:effectLst/>
                          <a:latin typeface="Lato" panose="020F0502020204030203" pitchFamily="34" charset="0"/>
                        </a:rPr>
                        <a:t>CONNECT</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0917632"/>
                  </a:ext>
                </a:extLst>
              </a:tr>
              <a:tr h="675292">
                <a:tc>
                  <a:txBody>
                    <a:bodyPr/>
                    <a:lstStyle/>
                    <a:p>
                      <a:pPr algn="ctr"/>
                      <a:r>
                        <a:rPr lang="en-GB" sz="800" b="1">
                          <a:solidFill>
                            <a:schemeClr val="bg1"/>
                          </a:solidFill>
                          <a:latin typeface="Lato" panose="020F0502020204030203" pitchFamily="34" charset="0"/>
                        </a:rPr>
                        <a:t>VISUALISE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9845"/>
                  </a:ext>
                </a:extLst>
              </a:tr>
              <a:tr h="670794">
                <a:tc>
                  <a:txBody>
                    <a:bodyPr/>
                    <a:lstStyle/>
                    <a:p>
                      <a:pPr algn="ctr"/>
                      <a:r>
                        <a:rPr lang="en-GB" sz="800" b="1">
                          <a:solidFill>
                            <a:schemeClr val="bg1"/>
                          </a:solidFill>
                          <a:latin typeface="Lato" panose="020F0502020204030203" pitchFamily="34" charset="0"/>
                        </a:rPr>
                        <a:t>SUMMARISE</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1290061"/>
                  </a:ext>
                </a:extLst>
              </a:tr>
              <a:tr h="670794">
                <a:tc>
                  <a:txBody>
                    <a:bodyPr/>
                    <a:lstStyle/>
                    <a:p>
                      <a:pPr algn="ctr"/>
                      <a:r>
                        <a:rPr lang="en-GB" sz="800" b="1">
                          <a:solidFill>
                            <a:schemeClr val="bg1"/>
                          </a:solidFill>
                          <a:latin typeface="Lato" panose="020F0502020204030203" pitchFamily="34" charset="0"/>
                        </a:rPr>
                        <a:t>INFER</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6069001"/>
                  </a:ext>
                </a:extLst>
              </a:tr>
              <a:tr h="747106">
                <a:tc>
                  <a:txBody>
                    <a:bodyPr/>
                    <a:lstStyle/>
                    <a:p>
                      <a:pPr algn="ctr"/>
                      <a:r>
                        <a:rPr lang="en-GB" sz="800" b="1">
                          <a:solidFill>
                            <a:schemeClr val="bg1"/>
                          </a:solidFill>
                          <a:latin typeface="Lato" panose="020F0502020204030203" pitchFamily="34" charset="0"/>
                        </a:rPr>
                        <a:t>PREDICT</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4082905"/>
                  </a:ext>
                </a:extLst>
              </a:tr>
              <a:tr h="670794">
                <a:tc>
                  <a:txBody>
                    <a:bodyPr/>
                    <a:lstStyle/>
                    <a:p>
                      <a:pPr algn="ctr"/>
                      <a:r>
                        <a:rPr lang="en-GB" sz="800" b="1">
                          <a:solidFill>
                            <a:schemeClr val="bg1"/>
                          </a:solidFill>
                          <a:latin typeface="Lato" panose="020F0502020204030203" pitchFamily="34" charset="0"/>
                        </a:rPr>
                        <a:t>EXAMINE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42804185"/>
                  </a:ext>
                </a:extLst>
              </a:tr>
            </a:tbl>
          </a:graphicData>
        </a:graphic>
      </p:graphicFrame>
      <p:grpSp>
        <p:nvGrpSpPr>
          <p:cNvPr id="42" name="Group 41"/>
          <p:cNvGrpSpPr/>
          <p:nvPr/>
        </p:nvGrpSpPr>
        <p:grpSpPr>
          <a:xfrm>
            <a:off x="9449312" y="2865412"/>
            <a:ext cx="313716" cy="318172"/>
            <a:chOff x="3206569" y="2423806"/>
            <a:chExt cx="752955" cy="707366"/>
          </a:xfrm>
        </p:grpSpPr>
        <p:pic>
          <p:nvPicPr>
            <p:cNvPr id="43" name="Picture 2" descr="Image result for imagine icon"/>
            <p:cNvPicPr>
              <a:picLocks noChangeAspect="1" noChangeArrowheads="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06569" y="2423806"/>
              <a:ext cx="752955" cy="707366"/>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 descr="Image result for picture icon"/>
            <p:cNvPicPr>
              <a:picLocks noChangeAspect="1" noChangeArrowheads="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rot="21375469">
              <a:off x="3330060" y="2576503"/>
              <a:ext cx="178047" cy="157846"/>
            </a:xfrm>
            <a:prstGeom prst="rect">
              <a:avLst/>
            </a:prstGeom>
            <a:noFill/>
            <a:extLst>
              <a:ext uri="{909E8E84-426E-40DD-AFC4-6F175D3DCCD1}">
                <a14:hiddenFill xmlns:a14="http://schemas.microsoft.com/office/drawing/2010/main">
                  <a:solidFill>
                    <a:srgbClr val="FFFFFF"/>
                  </a:solidFill>
                </a14:hiddenFill>
              </a:ext>
            </a:extLst>
          </p:spPr>
        </p:pic>
      </p:grpSp>
      <p:pic>
        <p:nvPicPr>
          <p:cNvPr id="45" name="Picture 44"/>
          <p:cNvPicPr>
            <a:picLocks noChangeAspect="1"/>
          </p:cNvPicPr>
          <p:nvPr/>
        </p:nvPicPr>
        <p:blipFill>
          <a:blip r:embed="rId5" cstate="print">
            <a:duotone>
              <a:schemeClr val="bg2">
                <a:shade val="45000"/>
                <a:satMod val="135000"/>
              </a:schemeClr>
              <a:prstClr val="white"/>
            </a:duotone>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526699" y="4247201"/>
            <a:ext cx="217280" cy="314182"/>
          </a:xfrm>
          <a:prstGeom prst="rect">
            <a:avLst/>
          </a:prstGeom>
        </p:spPr>
      </p:pic>
      <p:pic>
        <p:nvPicPr>
          <p:cNvPr id="46" name="Picture 4" descr="Image result for writing list icon"/>
          <p:cNvPicPr>
            <a:picLocks noChangeAspect="1" noChangeArrowheads="1"/>
          </p:cNvPicPr>
          <p:nvPr/>
        </p:nvPicPr>
        <p:blipFill>
          <a:blip r:embed="rId7" cstate="print">
            <a:duotone>
              <a:schemeClr val="bg2">
                <a:shade val="45000"/>
                <a:satMod val="135000"/>
              </a:schemeClr>
              <a:prstClr val="white"/>
            </a:duotone>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9539958" y="3561335"/>
            <a:ext cx="168156" cy="291029"/>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6"/>
          <p:cNvPicPr>
            <a:picLocks noChangeAspect="1"/>
          </p:cNvPicPr>
          <p:nvPr/>
        </p:nvPicPr>
        <p:blipFill>
          <a:blip r:embed="rId9" cstate="print">
            <a:duotone>
              <a:schemeClr val="bg2">
                <a:shade val="45000"/>
                <a:satMod val="135000"/>
              </a:schemeClr>
              <a:prstClr val="white"/>
            </a:duotone>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462530" y="2166177"/>
            <a:ext cx="306975" cy="361612"/>
          </a:xfrm>
          <a:prstGeom prst="rect">
            <a:avLst/>
          </a:prstGeom>
        </p:spPr>
      </p:pic>
      <p:pic>
        <p:nvPicPr>
          <p:cNvPr id="48" name="Picture 47"/>
          <p:cNvPicPr>
            <a:picLocks noChangeAspect="1"/>
          </p:cNvPicPr>
          <p:nvPr/>
        </p:nvPicPr>
        <p:blipFill rotWithShape="1">
          <a:blip r:embed="rId11">
            <a:duotone>
              <a:schemeClr val="bg2">
                <a:shade val="45000"/>
                <a:satMod val="135000"/>
              </a:schemeClr>
              <a:prstClr val="white"/>
            </a:duotone>
            <a:extLst>
              <a:ext uri="{BEBA8EAE-BF5A-486C-A8C5-ECC9F3942E4B}">
                <a14:imgProps xmlns:a14="http://schemas.microsoft.com/office/drawing/2010/main">
                  <a14:imgLayer r:embed="rId12">
                    <a14:imgEffect>
                      <a14:brightnessContrast bright="100000"/>
                    </a14:imgEffect>
                  </a14:imgLayer>
                </a14:imgProps>
              </a:ext>
            </a:extLst>
          </a:blip>
          <a:srcRect r="5491" b="17816"/>
          <a:stretch/>
        </p:blipFill>
        <p:spPr>
          <a:xfrm>
            <a:off x="9445347" y="1378198"/>
            <a:ext cx="338176" cy="361939"/>
          </a:xfrm>
          <a:prstGeom prst="rect">
            <a:avLst/>
          </a:prstGeom>
        </p:spPr>
      </p:pic>
      <p:pic>
        <p:nvPicPr>
          <p:cNvPr id="49" name="Picture 48"/>
          <p:cNvPicPr>
            <a:picLocks noChangeAspect="1"/>
          </p:cNvPicPr>
          <p:nvPr/>
        </p:nvPicPr>
        <p:blipFill rotWithShape="1">
          <a:blip r:embed="rId13">
            <a:duotone>
              <a:schemeClr val="bg2">
                <a:shade val="45000"/>
                <a:satMod val="135000"/>
              </a:schemeClr>
              <a:prstClr val="white"/>
            </a:duotone>
            <a:extLst>
              <a:ext uri="{BEBA8EAE-BF5A-486C-A8C5-ECC9F3942E4B}">
                <a14:imgProps xmlns:a14="http://schemas.microsoft.com/office/drawing/2010/main">
                  <a14:imgLayer r:embed="rId14">
                    <a14:imgEffect>
                      <a14:brightnessContrast bright="100000"/>
                    </a14:imgEffect>
                  </a14:imgLayer>
                </a14:imgProps>
              </a:ext>
            </a:extLst>
          </a:blip>
          <a:srcRect b="19186"/>
          <a:stretch/>
        </p:blipFill>
        <p:spPr>
          <a:xfrm>
            <a:off x="9450211" y="733844"/>
            <a:ext cx="323065" cy="321332"/>
          </a:xfrm>
          <a:prstGeom prst="rect">
            <a:avLst/>
          </a:prstGeom>
        </p:spPr>
      </p:pic>
      <p:pic>
        <p:nvPicPr>
          <p:cNvPr id="50" name="Picture 49"/>
          <p:cNvPicPr>
            <a:picLocks noChangeAspect="1"/>
          </p:cNvPicPr>
          <p:nvPr/>
        </p:nvPicPr>
        <p:blipFill rotWithShape="1">
          <a:blip r:embed="rId15">
            <a:duotone>
              <a:schemeClr val="bg2">
                <a:shade val="45000"/>
                <a:satMod val="135000"/>
              </a:schemeClr>
              <a:prstClr val="white"/>
            </a:duotone>
            <a:extLst>
              <a:ext uri="{BEBA8EAE-BF5A-486C-A8C5-ECC9F3942E4B}">
                <a14:imgProps xmlns:a14="http://schemas.microsoft.com/office/drawing/2010/main">
                  <a14:imgLayer r:embed="rId16">
                    <a14:imgEffect>
                      <a14:brightnessContrast bright="100000"/>
                    </a14:imgEffect>
                  </a14:imgLayer>
                </a14:imgProps>
              </a:ext>
            </a:extLst>
          </a:blip>
          <a:srcRect l="9752" t="14781" r="9444" b="31513"/>
          <a:stretch/>
        </p:blipFill>
        <p:spPr>
          <a:xfrm>
            <a:off x="9462529" y="5004136"/>
            <a:ext cx="320000" cy="291102"/>
          </a:xfrm>
          <a:prstGeom prst="rect">
            <a:avLst/>
          </a:prstGeom>
        </p:spPr>
      </p:pic>
      <p:pic>
        <p:nvPicPr>
          <p:cNvPr id="51" name="Picture 50"/>
          <p:cNvPicPr>
            <a:picLocks noChangeAspect="1"/>
          </p:cNvPicPr>
          <p:nvPr/>
        </p:nvPicPr>
        <p:blipFill rotWithShape="1">
          <a:blip r:embed="rId17">
            <a:duotone>
              <a:schemeClr val="bg2">
                <a:shade val="45000"/>
                <a:satMod val="135000"/>
              </a:schemeClr>
              <a:prstClr val="white"/>
            </a:duotone>
            <a:extLst>
              <a:ext uri="{BEBA8EAE-BF5A-486C-A8C5-ECC9F3942E4B}">
                <a14:imgProps xmlns:a14="http://schemas.microsoft.com/office/drawing/2010/main">
                  <a14:imgLayer r:embed="rId18">
                    <a14:imgEffect>
                      <a14:saturation sat="400000"/>
                    </a14:imgEffect>
                    <a14:imgEffect>
                      <a14:brightnessContrast bright="100000"/>
                    </a14:imgEffect>
                  </a14:imgLayer>
                </a14:imgProps>
              </a:ext>
            </a:extLst>
          </a:blip>
          <a:srcRect l="19250" r="21985" b="21255"/>
          <a:stretch/>
        </p:blipFill>
        <p:spPr>
          <a:xfrm>
            <a:off x="9535933" y="5610060"/>
            <a:ext cx="192675" cy="317761"/>
          </a:xfrm>
          <a:prstGeom prst="rect">
            <a:avLst/>
          </a:prstGeom>
        </p:spPr>
      </p:pic>
      <p:sp>
        <p:nvSpPr>
          <p:cNvPr id="52" name="Pentagon 51"/>
          <p:cNvSpPr/>
          <p:nvPr/>
        </p:nvSpPr>
        <p:spPr>
          <a:xfrm rot="5400000">
            <a:off x="9342120" y="59860"/>
            <a:ext cx="552955" cy="489313"/>
          </a:xfrm>
          <a:prstGeom prst="homePlate">
            <a:avLst>
              <a:gd name="adj" fmla="val 192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53" name="Rectangle 52"/>
          <p:cNvSpPr/>
          <p:nvPr/>
        </p:nvSpPr>
        <p:spPr>
          <a:xfrm>
            <a:off x="9335551" y="-6595"/>
            <a:ext cx="572650" cy="492699"/>
          </a:xfrm>
          <a:prstGeom prst="rect">
            <a:avLst/>
          </a:prstGeom>
        </p:spPr>
        <p:txBody>
          <a:bodyPr wrap="square">
            <a:spAutoFit/>
          </a:bodyPr>
          <a:lstStyle/>
          <a:p>
            <a:pPr algn="ctr"/>
            <a:r>
              <a:rPr lang="en-GB" sz="813" b="1" i="0">
                <a:solidFill>
                  <a:srgbClr val="0B5196"/>
                </a:solidFill>
                <a:latin typeface="+mn-lt"/>
              </a:rPr>
              <a:t>EVERY CHILD A READER</a:t>
            </a:r>
          </a:p>
          <a:p>
            <a:pPr algn="ctr"/>
            <a:endParaRPr lang="en-GB" sz="163" b="0" i="1">
              <a:solidFill>
                <a:srgbClr val="002060"/>
              </a:solidFill>
              <a:latin typeface="+mn-lt"/>
            </a:endParaRPr>
          </a:p>
        </p:txBody>
      </p:sp>
      <p:sp>
        <p:nvSpPr>
          <p:cNvPr id="54" name="Rectangle 53"/>
          <p:cNvSpPr/>
          <p:nvPr/>
        </p:nvSpPr>
        <p:spPr>
          <a:xfrm>
            <a:off x="0" y="6339146"/>
            <a:ext cx="9906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55" name="Picture 54"/>
          <p:cNvPicPr>
            <a:picLocks noChangeAspect="1"/>
          </p:cNvPicPr>
          <p:nvPr/>
        </p:nvPicPr>
        <p:blipFill rotWithShape="1">
          <a:blip r:embed="rId19" cstate="print">
            <a:extLst>
              <a:ext uri="{28A0092B-C50C-407E-A947-70E740481C1C}">
                <a14:useLocalDpi xmlns:a14="http://schemas.microsoft.com/office/drawing/2010/main" val="0"/>
              </a:ext>
            </a:extLst>
          </a:blip>
          <a:srcRect l="-1" t="1" r="-6700" b="2639"/>
          <a:stretch/>
        </p:blipFill>
        <p:spPr>
          <a:xfrm>
            <a:off x="8836045" y="6420115"/>
            <a:ext cx="1069954" cy="394572"/>
          </a:xfrm>
          <a:prstGeom prst="rect">
            <a:avLst/>
          </a:prstGeom>
        </p:spPr>
      </p:pic>
      <p:sp>
        <p:nvSpPr>
          <p:cNvPr id="56" name="Pentagon 55"/>
          <p:cNvSpPr/>
          <p:nvPr/>
        </p:nvSpPr>
        <p:spPr>
          <a:xfrm>
            <a:off x="73548" y="6429002"/>
            <a:ext cx="2193750" cy="360000"/>
          </a:xfrm>
          <a:prstGeom prst="homePlate">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RETRIEVE</a:t>
            </a:r>
            <a:endParaRPr lang="en-GB" sz="1300" b="0">
              <a:solidFill>
                <a:schemeClr val="bg1"/>
              </a:solidFill>
            </a:endParaRPr>
          </a:p>
        </p:txBody>
      </p:sp>
      <p:sp>
        <p:nvSpPr>
          <p:cNvPr id="57" name="Chevron 56"/>
          <p:cNvSpPr/>
          <p:nvPr/>
        </p:nvSpPr>
        <p:spPr>
          <a:xfrm>
            <a:off x="224317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INSTRUCT</a:t>
            </a:r>
          </a:p>
        </p:txBody>
      </p:sp>
      <p:sp>
        <p:nvSpPr>
          <p:cNvPr id="58" name="Chevron 57"/>
          <p:cNvSpPr/>
          <p:nvPr/>
        </p:nvSpPr>
        <p:spPr>
          <a:xfrm>
            <a:off x="4397322" y="6429002"/>
            <a:ext cx="2193750" cy="360000"/>
          </a:xfrm>
          <a:prstGeom prst="chevron">
            <a:avLst/>
          </a:prstGeom>
          <a:solidFill>
            <a:srgbClr val="E8812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PRACTISE</a:t>
            </a:r>
            <a:endParaRPr lang="en-GB" sz="1300" b="0">
              <a:solidFill>
                <a:schemeClr val="bg1"/>
              </a:solidFill>
            </a:endParaRPr>
          </a:p>
        </p:txBody>
      </p:sp>
      <p:sp>
        <p:nvSpPr>
          <p:cNvPr id="59" name="Chevron 58"/>
          <p:cNvSpPr/>
          <p:nvPr/>
        </p:nvSpPr>
        <p:spPr>
          <a:xfrm>
            <a:off x="655595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SECURE</a:t>
            </a:r>
            <a:endParaRPr lang="en-GB" sz="1300" b="0">
              <a:solidFill>
                <a:schemeClr val="bg1"/>
              </a:solidFill>
            </a:endParaRPr>
          </a:p>
        </p:txBody>
      </p:sp>
    </p:spTree>
    <p:extLst>
      <p:ext uri="{BB962C8B-B14F-4D97-AF65-F5344CB8AC3E}">
        <p14:creationId xmlns:p14="http://schemas.microsoft.com/office/powerpoint/2010/main" val="32805517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ALT Secure">
    <p:spTree>
      <p:nvGrpSpPr>
        <p:cNvPr id="1" name=""/>
        <p:cNvGrpSpPr/>
        <p:nvPr/>
      </p:nvGrpSpPr>
      <p:grpSpPr>
        <a:xfrm>
          <a:off x="0" y="0"/>
          <a:ext cx="0" cy="0"/>
          <a:chOff x="0" y="0"/>
          <a:chExt cx="0" cy="0"/>
        </a:xfrm>
      </p:grpSpPr>
      <p:sp>
        <p:nvSpPr>
          <p:cNvPr id="11" name="Rectangle 10"/>
          <p:cNvSpPr/>
          <p:nvPr/>
        </p:nvSpPr>
        <p:spPr>
          <a:xfrm>
            <a:off x="0" y="6339146"/>
            <a:ext cx="9906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12" name="Picture 11"/>
          <p:cNvPicPr>
            <a:picLocks noChangeAspect="1"/>
          </p:cNvPicPr>
          <p:nvPr/>
        </p:nvPicPr>
        <p:blipFill rotWithShape="1">
          <a:blip r:embed="rId2" cstate="print">
            <a:extLst>
              <a:ext uri="{28A0092B-C50C-407E-A947-70E740481C1C}">
                <a14:useLocalDpi xmlns:a14="http://schemas.microsoft.com/office/drawing/2010/main" val="0"/>
              </a:ext>
            </a:extLst>
          </a:blip>
          <a:srcRect l="-1" t="1" r="-6700" b="2639"/>
          <a:stretch/>
        </p:blipFill>
        <p:spPr>
          <a:xfrm>
            <a:off x="8836045" y="6420115"/>
            <a:ext cx="1069954" cy="394572"/>
          </a:xfrm>
          <a:prstGeom prst="rect">
            <a:avLst/>
          </a:prstGeom>
        </p:spPr>
      </p:pic>
      <p:sp>
        <p:nvSpPr>
          <p:cNvPr id="13" name="Pentagon 12"/>
          <p:cNvSpPr/>
          <p:nvPr/>
        </p:nvSpPr>
        <p:spPr>
          <a:xfrm>
            <a:off x="73548" y="6429002"/>
            <a:ext cx="2193750" cy="360000"/>
          </a:xfrm>
          <a:prstGeom prst="homePlate">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RETRIEVE</a:t>
            </a:r>
            <a:endParaRPr lang="en-GB" sz="1300" b="0">
              <a:solidFill>
                <a:schemeClr val="bg1"/>
              </a:solidFill>
            </a:endParaRPr>
          </a:p>
        </p:txBody>
      </p:sp>
      <p:sp>
        <p:nvSpPr>
          <p:cNvPr id="14" name="Chevron 13"/>
          <p:cNvSpPr/>
          <p:nvPr/>
        </p:nvSpPr>
        <p:spPr>
          <a:xfrm>
            <a:off x="224317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INSTRUCT</a:t>
            </a:r>
          </a:p>
        </p:txBody>
      </p:sp>
      <p:sp>
        <p:nvSpPr>
          <p:cNvPr id="22" name="Chevron 21"/>
          <p:cNvSpPr/>
          <p:nvPr/>
        </p:nvSpPr>
        <p:spPr>
          <a:xfrm>
            <a:off x="4397322"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PRACTISE</a:t>
            </a:r>
            <a:endParaRPr lang="en-GB" sz="1300" b="0">
              <a:solidFill>
                <a:schemeClr val="bg1"/>
              </a:solidFill>
            </a:endParaRPr>
          </a:p>
        </p:txBody>
      </p:sp>
      <p:sp>
        <p:nvSpPr>
          <p:cNvPr id="23" name="Chevron 22"/>
          <p:cNvSpPr/>
          <p:nvPr/>
        </p:nvSpPr>
        <p:spPr>
          <a:xfrm>
            <a:off x="6555959" y="6429002"/>
            <a:ext cx="2193750" cy="360000"/>
          </a:xfrm>
          <a:prstGeom prst="chevron">
            <a:avLst/>
          </a:prstGeom>
          <a:solidFill>
            <a:srgbClr val="3584C5"/>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SECURE</a:t>
            </a:r>
            <a:endParaRPr lang="en-GB" sz="1300" b="0">
              <a:solidFill>
                <a:schemeClr val="bg1"/>
              </a:solidFill>
            </a:endParaRPr>
          </a:p>
        </p:txBody>
      </p:sp>
    </p:spTree>
    <p:extLst>
      <p:ext uri="{BB962C8B-B14F-4D97-AF65-F5344CB8AC3E}">
        <p14:creationId xmlns:p14="http://schemas.microsoft.com/office/powerpoint/2010/main" val="14529382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ALT Secure - Ruler">
    <p:spTree>
      <p:nvGrpSpPr>
        <p:cNvPr id="1" name=""/>
        <p:cNvGrpSpPr/>
        <p:nvPr/>
      </p:nvGrpSpPr>
      <p:grpSpPr>
        <a:xfrm>
          <a:off x="0" y="0"/>
          <a:ext cx="0" cy="0"/>
          <a:chOff x="0" y="0"/>
          <a:chExt cx="0" cy="0"/>
        </a:xfrm>
      </p:grpSpPr>
      <p:sp>
        <p:nvSpPr>
          <p:cNvPr id="44" name="Rectangle 43"/>
          <p:cNvSpPr/>
          <p:nvPr/>
        </p:nvSpPr>
        <p:spPr>
          <a:xfrm>
            <a:off x="9342835" y="-12902"/>
            <a:ext cx="566093" cy="650592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latin typeface="+mn-lt"/>
            </a:endParaRPr>
          </a:p>
        </p:txBody>
      </p:sp>
      <p:graphicFrame>
        <p:nvGraphicFramePr>
          <p:cNvPr id="45" name="Table 44"/>
          <p:cNvGraphicFramePr>
            <a:graphicFrameLocks noGrp="1"/>
          </p:cNvGraphicFramePr>
          <p:nvPr>
            <p:extLst>
              <p:ext uri="{D42A27DB-BD31-4B8C-83A1-F6EECF244321}">
                <p14:modId xmlns:p14="http://schemas.microsoft.com/office/powerpoint/2010/main" val="1705629420"/>
              </p:ext>
            </p:extLst>
          </p:nvPr>
        </p:nvGraphicFramePr>
        <p:xfrm>
          <a:off x="9392111" y="529722"/>
          <a:ext cx="497378" cy="5581320"/>
        </p:xfrm>
        <a:graphic>
          <a:graphicData uri="http://schemas.openxmlformats.org/drawingml/2006/table">
            <a:tbl>
              <a:tblPr firstRow="1" bandRow="1">
                <a:tableStyleId>{5C22544A-7EE6-4342-B048-85BDC9FD1C3A}</a:tableStyleId>
              </a:tblPr>
              <a:tblGrid>
                <a:gridCol w="497378">
                  <a:extLst>
                    <a:ext uri="{9D8B030D-6E8A-4147-A177-3AD203B41FA5}">
                      <a16:colId xmlns:a16="http://schemas.microsoft.com/office/drawing/2014/main" val="1173439250"/>
                    </a:ext>
                  </a:extLst>
                </a:gridCol>
              </a:tblGrid>
              <a:tr h="670794">
                <a:tc>
                  <a:txBody>
                    <a:bodyPr/>
                    <a:lstStyle/>
                    <a:p>
                      <a:pPr algn="ctr"/>
                      <a:r>
                        <a:rPr lang="en-GB" sz="800" b="1">
                          <a:solidFill>
                            <a:schemeClr val="bg1"/>
                          </a:solidFill>
                          <a:latin typeface="Lato" panose="020F0502020204030203" pitchFamily="34" charset="0"/>
                        </a:rPr>
                        <a:t>RETRIEVE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8570316"/>
                  </a:ext>
                </a:extLst>
              </a:tr>
              <a:tr h="670794">
                <a:tc>
                  <a:txBody>
                    <a:bodyPr/>
                    <a:lstStyle/>
                    <a:p>
                      <a:pPr algn="ctr"/>
                      <a:r>
                        <a:rPr lang="en-GB" sz="800" b="1">
                          <a:solidFill>
                            <a:schemeClr val="bg1"/>
                          </a:solidFill>
                          <a:latin typeface="Lato" panose="020F0502020204030203" pitchFamily="34" charset="0"/>
                        </a:rPr>
                        <a:t>DECODE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9255851"/>
                  </a:ext>
                </a:extLst>
              </a:tr>
              <a:tr h="804952">
                <a:tc>
                  <a:txBody>
                    <a:bodyPr/>
                    <a:lstStyle/>
                    <a:p>
                      <a:pPr algn="ctr"/>
                      <a:r>
                        <a:rPr lang="en-GB" sz="800" b="1">
                          <a:solidFill>
                            <a:schemeClr val="bg1"/>
                          </a:solidFill>
                          <a:effectLst/>
                          <a:latin typeface="Lato" panose="020F0502020204030203" pitchFamily="34" charset="0"/>
                        </a:rPr>
                        <a:t>CONNECT</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0917632"/>
                  </a:ext>
                </a:extLst>
              </a:tr>
              <a:tr h="675292">
                <a:tc>
                  <a:txBody>
                    <a:bodyPr/>
                    <a:lstStyle/>
                    <a:p>
                      <a:pPr algn="ctr"/>
                      <a:r>
                        <a:rPr lang="en-GB" sz="800" b="1">
                          <a:solidFill>
                            <a:schemeClr val="bg1"/>
                          </a:solidFill>
                          <a:latin typeface="Lato" panose="020F0502020204030203" pitchFamily="34" charset="0"/>
                        </a:rPr>
                        <a:t>VISUALISE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9845"/>
                  </a:ext>
                </a:extLst>
              </a:tr>
              <a:tr h="670794">
                <a:tc>
                  <a:txBody>
                    <a:bodyPr/>
                    <a:lstStyle/>
                    <a:p>
                      <a:pPr algn="ctr"/>
                      <a:r>
                        <a:rPr lang="en-GB" sz="800" b="1">
                          <a:solidFill>
                            <a:schemeClr val="bg1"/>
                          </a:solidFill>
                          <a:latin typeface="Lato" panose="020F0502020204030203" pitchFamily="34" charset="0"/>
                        </a:rPr>
                        <a:t>SUMMARISE</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1290061"/>
                  </a:ext>
                </a:extLst>
              </a:tr>
              <a:tr h="670794">
                <a:tc>
                  <a:txBody>
                    <a:bodyPr/>
                    <a:lstStyle/>
                    <a:p>
                      <a:pPr algn="ctr"/>
                      <a:r>
                        <a:rPr lang="en-GB" sz="800" b="1">
                          <a:solidFill>
                            <a:schemeClr val="bg1"/>
                          </a:solidFill>
                          <a:latin typeface="Lato" panose="020F0502020204030203" pitchFamily="34" charset="0"/>
                        </a:rPr>
                        <a:t>INFER</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6069001"/>
                  </a:ext>
                </a:extLst>
              </a:tr>
              <a:tr h="747106">
                <a:tc>
                  <a:txBody>
                    <a:bodyPr/>
                    <a:lstStyle/>
                    <a:p>
                      <a:pPr algn="ctr"/>
                      <a:r>
                        <a:rPr lang="en-GB" sz="800" b="1">
                          <a:solidFill>
                            <a:schemeClr val="bg1"/>
                          </a:solidFill>
                          <a:latin typeface="Lato" panose="020F0502020204030203" pitchFamily="34" charset="0"/>
                        </a:rPr>
                        <a:t>PREDICT</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4082905"/>
                  </a:ext>
                </a:extLst>
              </a:tr>
              <a:tr h="670794">
                <a:tc>
                  <a:txBody>
                    <a:bodyPr/>
                    <a:lstStyle/>
                    <a:p>
                      <a:pPr algn="ctr"/>
                      <a:r>
                        <a:rPr lang="en-GB" sz="800" b="1">
                          <a:solidFill>
                            <a:schemeClr val="bg1"/>
                          </a:solidFill>
                          <a:latin typeface="Lato" panose="020F0502020204030203" pitchFamily="34" charset="0"/>
                        </a:rPr>
                        <a:t>EXAMINE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42804185"/>
                  </a:ext>
                </a:extLst>
              </a:tr>
            </a:tbl>
          </a:graphicData>
        </a:graphic>
      </p:graphicFrame>
      <p:grpSp>
        <p:nvGrpSpPr>
          <p:cNvPr id="46" name="Group 45"/>
          <p:cNvGrpSpPr/>
          <p:nvPr/>
        </p:nvGrpSpPr>
        <p:grpSpPr>
          <a:xfrm>
            <a:off x="9449312" y="2865412"/>
            <a:ext cx="313716" cy="318172"/>
            <a:chOff x="3206569" y="2423806"/>
            <a:chExt cx="752955" cy="707366"/>
          </a:xfrm>
        </p:grpSpPr>
        <p:pic>
          <p:nvPicPr>
            <p:cNvPr id="47" name="Picture 2" descr="Image result for imagine icon"/>
            <p:cNvPicPr>
              <a:picLocks noChangeAspect="1" noChangeArrowheads="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06569" y="2423806"/>
              <a:ext cx="752955" cy="707366"/>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4" descr="Image result for picture icon"/>
            <p:cNvPicPr>
              <a:picLocks noChangeAspect="1" noChangeArrowheads="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rot="21375469">
              <a:off x="3330060" y="2576503"/>
              <a:ext cx="178047" cy="157846"/>
            </a:xfrm>
            <a:prstGeom prst="rect">
              <a:avLst/>
            </a:prstGeom>
            <a:noFill/>
            <a:extLst>
              <a:ext uri="{909E8E84-426E-40DD-AFC4-6F175D3DCCD1}">
                <a14:hiddenFill xmlns:a14="http://schemas.microsoft.com/office/drawing/2010/main">
                  <a:solidFill>
                    <a:srgbClr val="FFFFFF"/>
                  </a:solidFill>
                </a14:hiddenFill>
              </a:ext>
            </a:extLst>
          </p:spPr>
        </p:pic>
      </p:grpSp>
      <p:pic>
        <p:nvPicPr>
          <p:cNvPr id="49" name="Picture 48"/>
          <p:cNvPicPr>
            <a:picLocks noChangeAspect="1"/>
          </p:cNvPicPr>
          <p:nvPr/>
        </p:nvPicPr>
        <p:blipFill>
          <a:blip r:embed="rId5" cstate="print">
            <a:duotone>
              <a:schemeClr val="bg2">
                <a:shade val="45000"/>
                <a:satMod val="135000"/>
              </a:schemeClr>
              <a:prstClr val="white"/>
            </a:duotone>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526699" y="4247201"/>
            <a:ext cx="217280" cy="314182"/>
          </a:xfrm>
          <a:prstGeom prst="rect">
            <a:avLst/>
          </a:prstGeom>
        </p:spPr>
      </p:pic>
      <p:pic>
        <p:nvPicPr>
          <p:cNvPr id="50" name="Picture 4" descr="Image result for writing list icon"/>
          <p:cNvPicPr>
            <a:picLocks noChangeAspect="1" noChangeArrowheads="1"/>
          </p:cNvPicPr>
          <p:nvPr/>
        </p:nvPicPr>
        <p:blipFill>
          <a:blip r:embed="rId7" cstate="print">
            <a:duotone>
              <a:schemeClr val="bg2">
                <a:shade val="45000"/>
                <a:satMod val="135000"/>
              </a:schemeClr>
              <a:prstClr val="white"/>
            </a:duotone>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9539958" y="3561335"/>
            <a:ext cx="168156" cy="291029"/>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50"/>
          <p:cNvPicPr>
            <a:picLocks noChangeAspect="1"/>
          </p:cNvPicPr>
          <p:nvPr/>
        </p:nvPicPr>
        <p:blipFill>
          <a:blip r:embed="rId9" cstate="print">
            <a:duotone>
              <a:schemeClr val="bg2">
                <a:shade val="45000"/>
                <a:satMod val="135000"/>
              </a:schemeClr>
              <a:prstClr val="white"/>
            </a:duotone>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462530" y="2166177"/>
            <a:ext cx="306975" cy="361612"/>
          </a:xfrm>
          <a:prstGeom prst="rect">
            <a:avLst/>
          </a:prstGeom>
        </p:spPr>
      </p:pic>
      <p:pic>
        <p:nvPicPr>
          <p:cNvPr id="52" name="Picture 51"/>
          <p:cNvPicPr>
            <a:picLocks noChangeAspect="1"/>
          </p:cNvPicPr>
          <p:nvPr/>
        </p:nvPicPr>
        <p:blipFill rotWithShape="1">
          <a:blip r:embed="rId11">
            <a:duotone>
              <a:schemeClr val="bg2">
                <a:shade val="45000"/>
                <a:satMod val="135000"/>
              </a:schemeClr>
              <a:prstClr val="white"/>
            </a:duotone>
            <a:extLst>
              <a:ext uri="{BEBA8EAE-BF5A-486C-A8C5-ECC9F3942E4B}">
                <a14:imgProps xmlns:a14="http://schemas.microsoft.com/office/drawing/2010/main">
                  <a14:imgLayer r:embed="rId12">
                    <a14:imgEffect>
                      <a14:brightnessContrast bright="100000"/>
                    </a14:imgEffect>
                  </a14:imgLayer>
                </a14:imgProps>
              </a:ext>
            </a:extLst>
          </a:blip>
          <a:srcRect r="5491" b="17816"/>
          <a:stretch/>
        </p:blipFill>
        <p:spPr>
          <a:xfrm>
            <a:off x="9445347" y="1378198"/>
            <a:ext cx="338176" cy="361939"/>
          </a:xfrm>
          <a:prstGeom prst="rect">
            <a:avLst/>
          </a:prstGeom>
        </p:spPr>
      </p:pic>
      <p:pic>
        <p:nvPicPr>
          <p:cNvPr id="53" name="Picture 52"/>
          <p:cNvPicPr>
            <a:picLocks noChangeAspect="1"/>
          </p:cNvPicPr>
          <p:nvPr/>
        </p:nvPicPr>
        <p:blipFill rotWithShape="1">
          <a:blip r:embed="rId13">
            <a:duotone>
              <a:schemeClr val="bg2">
                <a:shade val="45000"/>
                <a:satMod val="135000"/>
              </a:schemeClr>
              <a:prstClr val="white"/>
            </a:duotone>
            <a:extLst>
              <a:ext uri="{BEBA8EAE-BF5A-486C-A8C5-ECC9F3942E4B}">
                <a14:imgProps xmlns:a14="http://schemas.microsoft.com/office/drawing/2010/main">
                  <a14:imgLayer r:embed="rId14">
                    <a14:imgEffect>
                      <a14:brightnessContrast bright="100000"/>
                    </a14:imgEffect>
                  </a14:imgLayer>
                </a14:imgProps>
              </a:ext>
            </a:extLst>
          </a:blip>
          <a:srcRect b="19186"/>
          <a:stretch/>
        </p:blipFill>
        <p:spPr>
          <a:xfrm>
            <a:off x="9450211" y="733844"/>
            <a:ext cx="323065" cy="321332"/>
          </a:xfrm>
          <a:prstGeom prst="rect">
            <a:avLst/>
          </a:prstGeom>
        </p:spPr>
      </p:pic>
      <p:pic>
        <p:nvPicPr>
          <p:cNvPr id="54" name="Picture 53"/>
          <p:cNvPicPr>
            <a:picLocks noChangeAspect="1"/>
          </p:cNvPicPr>
          <p:nvPr/>
        </p:nvPicPr>
        <p:blipFill rotWithShape="1">
          <a:blip r:embed="rId15">
            <a:duotone>
              <a:schemeClr val="bg2">
                <a:shade val="45000"/>
                <a:satMod val="135000"/>
              </a:schemeClr>
              <a:prstClr val="white"/>
            </a:duotone>
            <a:extLst>
              <a:ext uri="{BEBA8EAE-BF5A-486C-A8C5-ECC9F3942E4B}">
                <a14:imgProps xmlns:a14="http://schemas.microsoft.com/office/drawing/2010/main">
                  <a14:imgLayer r:embed="rId16">
                    <a14:imgEffect>
                      <a14:brightnessContrast bright="100000"/>
                    </a14:imgEffect>
                  </a14:imgLayer>
                </a14:imgProps>
              </a:ext>
            </a:extLst>
          </a:blip>
          <a:srcRect l="9752" t="14781" r="9444" b="31513"/>
          <a:stretch/>
        </p:blipFill>
        <p:spPr>
          <a:xfrm>
            <a:off x="9462529" y="5004136"/>
            <a:ext cx="320000" cy="291102"/>
          </a:xfrm>
          <a:prstGeom prst="rect">
            <a:avLst/>
          </a:prstGeom>
        </p:spPr>
      </p:pic>
      <p:pic>
        <p:nvPicPr>
          <p:cNvPr id="55" name="Picture 54"/>
          <p:cNvPicPr>
            <a:picLocks noChangeAspect="1"/>
          </p:cNvPicPr>
          <p:nvPr/>
        </p:nvPicPr>
        <p:blipFill rotWithShape="1">
          <a:blip r:embed="rId17">
            <a:duotone>
              <a:schemeClr val="bg2">
                <a:shade val="45000"/>
                <a:satMod val="135000"/>
              </a:schemeClr>
              <a:prstClr val="white"/>
            </a:duotone>
            <a:extLst>
              <a:ext uri="{BEBA8EAE-BF5A-486C-A8C5-ECC9F3942E4B}">
                <a14:imgProps xmlns:a14="http://schemas.microsoft.com/office/drawing/2010/main">
                  <a14:imgLayer r:embed="rId18">
                    <a14:imgEffect>
                      <a14:saturation sat="400000"/>
                    </a14:imgEffect>
                    <a14:imgEffect>
                      <a14:brightnessContrast bright="100000"/>
                    </a14:imgEffect>
                  </a14:imgLayer>
                </a14:imgProps>
              </a:ext>
            </a:extLst>
          </a:blip>
          <a:srcRect l="19250" r="21985" b="21255"/>
          <a:stretch/>
        </p:blipFill>
        <p:spPr>
          <a:xfrm>
            <a:off x="9535933" y="5610060"/>
            <a:ext cx="192675" cy="317761"/>
          </a:xfrm>
          <a:prstGeom prst="rect">
            <a:avLst/>
          </a:prstGeom>
        </p:spPr>
      </p:pic>
      <p:sp>
        <p:nvSpPr>
          <p:cNvPr id="56" name="Pentagon 55"/>
          <p:cNvSpPr/>
          <p:nvPr/>
        </p:nvSpPr>
        <p:spPr>
          <a:xfrm rot="5400000">
            <a:off x="9342120" y="59860"/>
            <a:ext cx="552955" cy="489313"/>
          </a:xfrm>
          <a:prstGeom prst="homePlate">
            <a:avLst>
              <a:gd name="adj" fmla="val 192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57" name="Rectangle 56"/>
          <p:cNvSpPr/>
          <p:nvPr/>
        </p:nvSpPr>
        <p:spPr>
          <a:xfrm>
            <a:off x="9335551" y="-6595"/>
            <a:ext cx="572650" cy="492699"/>
          </a:xfrm>
          <a:prstGeom prst="rect">
            <a:avLst/>
          </a:prstGeom>
        </p:spPr>
        <p:txBody>
          <a:bodyPr wrap="square">
            <a:spAutoFit/>
          </a:bodyPr>
          <a:lstStyle/>
          <a:p>
            <a:pPr algn="ctr"/>
            <a:r>
              <a:rPr lang="en-GB" sz="813" b="1" i="0">
                <a:solidFill>
                  <a:srgbClr val="0B5196"/>
                </a:solidFill>
                <a:latin typeface="+mn-lt"/>
              </a:rPr>
              <a:t>EVERY CHILD A READER</a:t>
            </a:r>
          </a:p>
          <a:p>
            <a:pPr algn="ctr"/>
            <a:endParaRPr lang="en-GB" sz="163" b="0" i="1">
              <a:solidFill>
                <a:srgbClr val="002060"/>
              </a:solidFill>
              <a:latin typeface="+mn-lt"/>
            </a:endParaRPr>
          </a:p>
        </p:txBody>
      </p:sp>
      <p:sp>
        <p:nvSpPr>
          <p:cNvPr id="58" name="Rectangle 57"/>
          <p:cNvSpPr/>
          <p:nvPr/>
        </p:nvSpPr>
        <p:spPr>
          <a:xfrm>
            <a:off x="0" y="6339146"/>
            <a:ext cx="9906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59" name="Picture 58"/>
          <p:cNvPicPr>
            <a:picLocks noChangeAspect="1"/>
          </p:cNvPicPr>
          <p:nvPr/>
        </p:nvPicPr>
        <p:blipFill rotWithShape="1">
          <a:blip r:embed="rId19" cstate="print">
            <a:extLst>
              <a:ext uri="{28A0092B-C50C-407E-A947-70E740481C1C}">
                <a14:useLocalDpi xmlns:a14="http://schemas.microsoft.com/office/drawing/2010/main" val="0"/>
              </a:ext>
            </a:extLst>
          </a:blip>
          <a:srcRect l="-1" t="1" r="-6700" b="2639"/>
          <a:stretch/>
        </p:blipFill>
        <p:spPr>
          <a:xfrm>
            <a:off x="8836045" y="6420115"/>
            <a:ext cx="1069954" cy="394572"/>
          </a:xfrm>
          <a:prstGeom prst="rect">
            <a:avLst/>
          </a:prstGeom>
        </p:spPr>
      </p:pic>
      <p:sp>
        <p:nvSpPr>
          <p:cNvPr id="60" name="Pentagon 59"/>
          <p:cNvSpPr/>
          <p:nvPr/>
        </p:nvSpPr>
        <p:spPr>
          <a:xfrm>
            <a:off x="73548" y="6429002"/>
            <a:ext cx="2193750" cy="360000"/>
          </a:xfrm>
          <a:prstGeom prst="homePlate">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RETRIEVE</a:t>
            </a:r>
            <a:endParaRPr lang="en-GB" sz="1300" b="0">
              <a:solidFill>
                <a:schemeClr val="bg1"/>
              </a:solidFill>
            </a:endParaRPr>
          </a:p>
        </p:txBody>
      </p:sp>
      <p:sp>
        <p:nvSpPr>
          <p:cNvPr id="61" name="Chevron 60"/>
          <p:cNvSpPr/>
          <p:nvPr/>
        </p:nvSpPr>
        <p:spPr>
          <a:xfrm>
            <a:off x="224317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INSTRUCT</a:t>
            </a:r>
          </a:p>
        </p:txBody>
      </p:sp>
      <p:sp>
        <p:nvSpPr>
          <p:cNvPr id="62" name="Chevron 61"/>
          <p:cNvSpPr/>
          <p:nvPr/>
        </p:nvSpPr>
        <p:spPr>
          <a:xfrm>
            <a:off x="4397322"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PRACTISE</a:t>
            </a:r>
            <a:endParaRPr lang="en-GB" sz="1300" b="0">
              <a:solidFill>
                <a:schemeClr val="bg1"/>
              </a:solidFill>
            </a:endParaRPr>
          </a:p>
        </p:txBody>
      </p:sp>
      <p:sp>
        <p:nvSpPr>
          <p:cNvPr id="63" name="Chevron 62"/>
          <p:cNvSpPr/>
          <p:nvPr/>
        </p:nvSpPr>
        <p:spPr>
          <a:xfrm>
            <a:off x="6555959" y="6429002"/>
            <a:ext cx="2193750" cy="360000"/>
          </a:xfrm>
          <a:prstGeom prst="chevron">
            <a:avLst/>
          </a:prstGeom>
          <a:solidFill>
            <a:srgbClr val="3584C5"/>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SECURE</a:t>
            </a:r>
            <a:endParaRPr lang="en-GB" sz="1300" b="0">
              <a:solidFill>
                <a:schemeClr val="bg1"/>
              </a:solidFill>
            </a:endParaRPr>
          </a:p>
        </p:txBody>
      </p:sp>
    </p:spTree>
    <p:extLst>
      <p:ext uri="{BB962C8B-B14F-4D97-AF65-F5344CB8AC3E}">
        <p14:creationId xmlns:p14="http://schemas.microsoft.com/office/powerpoint/2010/main" val="262664110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92134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7" name="Rectangle: Rounded Corners 36">
            <a:extLst>
              <a:ext uri="{FF2B5EF4-FFF2-40B4-BE49-F238E27FC236}">
                <a16:creationId xmlns:a16="http://schemas.microsoft.com/office/drawing/2014/main" id="{CCC7D63C-E7F9-0F76-343A-2440593D2970}"/>
              </a:ext>
            </a:extLst>
          </p:cNvPr>
          <p:cNvSpPr/>
          <p:nvPr userDrawn="1"/>
        </p:nvSpPr>
        <p:spPr>
          <a:xfrm>
            <a:off x="294085" y="5458735"/>
            <a:ext cx="9281714" cy="1001332"/>
          </a:xfrm>
          <a:prstGeom prst="roundRect">
            <a:avLst/>
          </a:prstGeom>
          <a:solidFill>
            <a:schemeClr val="accent5">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38" name="Rectangle: Rounded Corners 37">
            <a:extLst>
              <a:ext uri="{FF2B5EF4-FFF2-40B4-BE49-F238E27FC236}">
                <a16:creationId xmlns:a16="http://schemas.microsoft.com/office/drawing/2014/main" id="{901768EB-F049-510B-0513-1F28DD2BE6EB}"/>
              </a:ext>
            </a:extLst>
          </p:cNvPr>
          <p:cNvSpPr/>
          <p:nvPr userDrawn="1"/>
        </p:nvSpPr>
        <p:spPr>
          <a:xfrm>
            <a:off x="342240" y="5525775"/>
            <a:ext cx="1611443" cy="851055"/>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4" name="Rectangle: Rounded Corners 3">
            <a:extLst>
              <a:ext uri="{FF2B5EF4-FFF2-40B4-BE49-F238E27FC236}">
                <a16:creationId xmlns:a16="http://schemas.microsoft.com/office/drawing/2014/main" id="{9120BE04-E974-C01D-4D3C-152ABA7BC224}"/>
              </a:ext>
            </a:extLst>
          </p:cNvPr>
          <p:cNvSpPr/>
          <p:nvPr userDrawn="1"/>
        </p:nvSpPr>
        <p:spPr>
          <a:xfrm>
            <a:off x="3549650" y="965200"/>
            <a:ext cx="2806700" cy="4323242"/>
          </a:xfrm>
          <a:prstGeom prst="roundRect">
            <a:avLst/>
          </a:prstGeom>
          <a:solidFill>
            <a:schemeClr val="accent5">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7" name="Rectangle: Rounded Corners 6">
            <a:extLst>
              <a:ext uri="{FF2B5EF4-FFF2-40B4-BE49-F238E27FC236}">
                <a16:creationId xmlns:a16="http://schemas.microsoft.com/office/drawing/2014/main" id="{03892EC6-3F79-1104-DB35-3C4DDA47B543}"/>
              </a:ext>
            </a:extLst>
          </p:cNvPr>
          <p:cNvSpPr/>
          <p:nvPr userDrawn="1"/>
        </p:nvSpPr>
        <p:spPr>
          <a:xfrm>
            <a:off x="294085" y="941631"/>
            <a:ext cx="2806700" cy="4346810"/>
          </a:xfrm>
          <a:prstGeom prst="roundRect">
            <a:avLst/>
          </a:prstGeom>
          <a:solidFill>
            <a:schemeClr val="accent5">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8" name="Rectangle: Rounded Corners 7">
            <a:extLst>
              <a:ext uri="{FF2B5EF4-FFF2-40B4-BE49-F238E27FC236}">
                <a16:creationId xmlns:a16="http://schemas.microsoft.com/office/drawing/2014/main" id="{CC6CCD52-E29D-32BC-1629-27FCF6ECED4D}"/>
              </a:ext>
            </a:extLst>
          </p:cNvPr>
          <p:cNvSpPr/>
          <p:nvPr userDrawn="1"/>
        </p:nvSpPr>
        <p:spPr>
          <a:xfrm>
            <a:off x="6769100" y="973668"/>
            <a:ext cx="2806700" cy="4323242"/>
          </a:xfrm>
          <a:prstGeom prst="roundRect">
            <a:avLst/>
          </a:prstGeom>
          <a:solidFill>
            <a:schemeClr val="accent5">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9" name="Rectangle: Rounded Corners 8">
            <a:extLst>
              <a:ext uri="{FF2B5EF4-FFF2-40B4-BE49-F238E27FC236}">
                <a16:creationId xmlns:a16="http://schemas.microsoft.com/office/drawing/2014/main" id="{C1B7BAB8-631D-8A79-A519-CAEFCC2ADF9F}"/>
              </a:ext>
            </a:extLst>
          </p:cNvPr>
          <p:cNvSpPr/>
          <p:nvPr userDrawn="1"/>
        </p:nvSpPr>
        <p:spPr>
          <a:xfrm>
            <a:off x="342239" y="1033763"/>
            <a:ext cx="2720946" cy="2987199"/>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11" name="Picture Placeholder 10">
            <a:extLst>
              <a:ext uri="{FF2B5EF4-FFF2-40B4-BE49-F238E27FC236}">
                <a16:creationId xmlns:a16="http://schemas.microsoft.com/office/drawing/2014/main" id="{01A2A216-C44D-30FF-B511-2B57F8008AD8}"/>
              </a:ext>
            </a:extLst>
          </p:cNvPr>
          <p:cNvSpPr>
            <a:spLocks noGrp="1"/>
          </p:cNvSpPr>
          <p:nvPr>
            <p:ph type="pic" sz="quarter" idx="10"/>
          </p:nvPr>
        </p:nvSpPr>
        <p:spPr>
          <a:xfrm>
            <a:off x="656530" y="1397531"/>
            <a:ext cx="2154039" cy="2321291"/>
          </a:xfrm>
          <a:prstGeom prst="rect">
            <a:avLst/>
          </a:prstGeom>
        </p:spPr>
        <p:txBody>
          <a:bodyPr/>
          <a:lstStyle/>
          <a:p>
            <a:endParaRPr lang="en-GB"/>
          </a:p>
        </p:txBody>
      </p:sp>
      <p:sp>
        <p:nvSpPr>
          <p:cNvPr id="12" name="Rectangle: Rounded Corners 11">
            <a:extLst>
              <a:ext uri="{FF2B5EF4-FFF2-40B4-BE49-F238E27FC236}">
                <a16:creationId xmlns:a16="http://schemas.microsoft.com/office/drawing/2014/main" id="{93292BDF-D3C2-3439-5D56-345A596B67D4}"/>
              </a:ext>
            </a:extLst>
          </p:cNvPr>
          <p:cNvSpPr/>
          <p:nvPr userDrawn="1"/>
        </p:nvSpPr>
        <p:spPr>
          <a:xfrm>
            <a:off x="3608124" y="1033763"/>
            <a:ext cx="2701363" cy="4191227"/>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13" name="Rectangle: Rounded Corners 12">
            <a:extLst>
              <a:ext uri="{FF2B5EF4-FFF2-40B4-BE49-F238E27FC236}">
                <a16:creationId xmlns:a16="http://schemas.microsoft.com/office/drawing/2014/main" id="{732D75EA-3EC4-839C-A911-35977254A2CB}"/>
              </a:ext>
            </a:extLst>
          </p:cNvPr>
          <p:cNvSpPr/>
          <p:nvPr userDrawn="1"/>
        </p:nvSpPr>
        <p:spPr>
          <a:xfrm>
            <a:off x="330199" y="177800"/>
            <a:ext cx="9245600" cy="584200"/>
          </a:xfrm>
          <a:prstGeom prst="roundRect">
            <a:avLst/>
          </a:prstGeom>
          <a:solidFill>
            <a:schemeClr val="accent5">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16" name="Text Placeholder 15">
            <a:extLst>
              <a:ext uri="{FF2B5EF4-FFF2-40B4-BE49-F238E27FC236}">
                <a16:creationId xmlns:a16="http://schemas.microsoft.com/office/drawing/2014/main" id="{D9CAC6CD-3D64-C5ED-6D1A-22E06AA17A5F}"/>
              </a:ext>
            </a:extLst>
          </p:cNvPr>
          <p:cNvSpPr>
            <a:spLocks noGrp="1"/>
          </p:cNvSpPr>
          <p:nvPr>
            <p:ph type="body" sz="quarter" idx="11" hasCustomPrompt="1"/>
          </p:nvPr>
        </p:nvSpPr>
        <p:spPr>
          <a:xfrm>
            <a:off x="377925" y="195263"/>
            <a:ext cx="9129514" cy="550116"/>
          </a:xfrm>
          <a:prstGeom prst="rect">
            <a:avLst/>
          </a:prstGeom>
        </p:spPr>
        <p:txBody>
          <a:bodyPr/>
          <a:lstStyle>
            <a:lvl1pPr algn="ctr">
              <a:buNone/>
              <a:defRPr>
                <a:solidFill>
                  <a:schemeClr val="bg1"/>
                </a:solidFill>
                <a:latin typeface="Comic Sans MS" panose="030F0702030302020204" pitchFamily="66" charset="0"/>
              </a:defRPr>
            </a:lvl1pPr>
          </a:lstStyle>
          <a:p>
            <a:pPr lvl="0"/>
            <a:r>
              <a:rPr lang="en-GB"/>
              <a:t>Click to enter Career</a:t>
            </a:r>
          </a:p>
        </p:txBody>
      </p:sp>
      <p:sp>
        <p:nvSpPr>
          <p:cNvPr id="29" name="Rectangle: Rounded Corners 28">
            <a:extLst>
              <a:ext uri="{FF2B5EF4-FFF2-40B4-BE49-F238E27FC236}">
                <a16:creationId xmlns:a16="http://schemas.microsoft.com/office/drawing/2014/main" id="{16EF73D4-89F9-F4D5-CC5E-E24C8C6BB01A}"/>
              </a:ext>
            </a:extLst>
          </p:cNvPr>
          <p:cNvSpPr/>
          <p:nvPr userDrawn="1"/>
        </p:nvSpPr>
        <p:spPr>
          <a:xfrm>
            <a:off x="6823273" y="1033763"/>
            <a:ext cx="2684167" cy="4191227"/>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30" name="TextBox 29">
            <a:extLst>
              <a:ext uri="{FF2B5EF4-FFF2-40B4-BE49-F238E27FC236}">
                <a16:creationId xmlns:a16="http://schemas.microsoft.com/office/drawing/2014/main" id="{C446152E-FCD3-1FA9-7447-7BC37B1B711A}"/>
              </a:ext>
            </a:extLst>
          </p:cNvPr>
          <p:cNvSpPr txBox="1"/>
          <p:nvPr userDrawn="1"/>
        </p:nvSpPr>
        <p:spPr>
          <a:xfrm>
            <a:off x="7312554" y="1368200"/>
            <a:ext cx="1719792" cy="317459"/>
          </a:xfrm>
          <a:prstGeom prst="rect">
            <a:avLst/>
          </a:prstGeom>
          <a:noFill/>
        </p:spPr>
        <p:txBody>
          <a:bodyPr wrap="square" rtlCol="0">
            <a:spAutoFit/>
          </a:bodyPr>
          <a:lstStyle/>
          <a:p>
            <a:pPr algn="ctr"/>
            <a:r>
              <a:rPr lang="en-GB" sz="1463">
                <a:solidFill>
                  <a:srgbClr val="002060"/>
                </a:solidFill>
                <a:latin typeface="Comic Sans MS" panose="030F0702030302020204" pitchFamily="66" charset="0"/>
              </a:rPr>
              <a:t>Maths Used</a:t>
            </a:r>
          </a:p>
        </p:txBody>
      </p:sp>
      <p:sp>
        <p:nvSpPr>
          <p:cNvPr id="31" name="Text Placeholder 24">
            <a:extLst>
              <a:ext uri="{FF2B5EF4-FFF2-40B4-BE49-F238E27FC236}">
                <a16:creationId xmlns:a16="http://schemas.microsoft.com/office/drawing/2014/main" id="{4431CA26-63B2-0BF1-EEC5-D5110174592A}"/>
              </a:ext>
            </a:extLst>
          </p:cNvPr>
          <p:cNvSpPr>
            <a:spLocks noGrp="1"/>
          </p:cNvSpPr>
          <p:nvPr>
            <p:ph type="body" sz="quarter" idx="16" hasCustomPrompt="1"/>
          </p:nvPr>
        </p:nvSpPr>
        <p:spPr>
          <a:xfrm>
            <a:off x="6978914" y="1974864"/>
            <a:ext cx="2387071" cy="442912"/>
          </a:xfrm>
          <a:prstGeom prst="rect">
            <a:avLst/>
          </a:prstGeom>
        </p:spPr>
        <p:txBody>
          <a:bodyPr/>
          <a:lstStyle>
            <a:lvl1pPr>
              <a:buFont typeface="Arial" panose="020B0604020202020204" pitchFamily="34" charset="0"/>
              <a:buChar char="•"/>
              <a:defRPr sz="1300">
                <a:solidFill>
                  <a:srgbClr val="002060"/>
                </a:solidFill>
                <a:latin typeface="Comic Sans MS" panose="030F0702030302020204" pitchFamily="66" charset="0"/>
              </a:defRPr>
            </a:lvl1pPr>
          </a:lstStyle>
          <a:p>
            <a:pPr lvl="0"/>
            <a:r>
              <a:rPr lang="en-GB"/>
              <a:t>Click to add bullet points</a:t>
            </a:r>
          </a:p>
        </p:txBody>
      </p:sp>
      <p:sp>
        <p:nvSpPr>
          <p:cNvPr id="32" name="Rectangle: Rounded Corners 31">
            <a:extLst>
              <a:ext uri="{FF2B5EF4-FFF2-40B4-BE49-F238E27FC236}">
                <a16:creationId xmlns:a16="http://schemas.microsoft.com/office/drawing/2014/main" id="{B252F1DF-DC99-BDFE-9BDD-15E7E81000D6}"/>
              </a:ext>
            </a:extLst>
          </p:cNvPr>
          <p:cNvSpPr/>
          <p:nvPr userDrawn="1"/>
        </p:nvSpPr>
        <p:spPr>
          <a:xfrm>
            <a:off x="377926" y="4082589"/>
            <a:ext cx="2623892" cy="1134961"/>
          </a:xfrm>
          <a:prstGeom prst="roundRect">
            <a:avLst>
              <a:gd name="adj" fmla="val 43076"/>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33" name="TextBox 32">
            <a:extLst>
              <a:ext uri="{FF2B5EF4-FFF2-40B4-BE49-F238E27FC236}">
                <a16:creationId xmlns:a16="http://schemas.microsoft.com/office/drawing/2014/main" id="{FD20E568-93FA-915C-BBE2-8D3D2C5D27BC}"/>
              </a:ext>
            </a:extLst>
          </p:cNvPr>
          <p:cNvSpPr txBox="1"/>
          <p:nvPr userDrawn="1"/>
        </p:nvSpPr>
        <p:spPr>
          <a:xfrm>
            <a:off x="4075046" y="1397532"/>
            <a:ext cx="1719792" cy="317459"/>
          </a:xfrm>
          <a:prstGeom prst="rect">
            <a:avLst/>
          </a:prstGeom>
          <a:noFill/>
        </p:spPr>
        <p:txBody>
          <a:bodyPr wrap="square" rtlCol="0">
            <a:spAutoFit/>
          </a:bodyPr>
          <a:lstStyle/>
          <a:p>
            <a:pPr algn="ctr"/>
            <a:r>
              <a:rPr lang="en-GB" sz="1463">
                <a:solidFill>
                  <a:srgbClr val="002060"/>
                </a:solidFill>
                <a:latin typeface="Comic Sans MS" panose="030F0702030302020204" pitchFamily="66" charset="0"/>
              </a:rPr>
              <a:t>Highlights</a:t>
            </a:r>
          </a:p>
        </p:txBody>
      </p:sp>
      <p:sp>
        <p:nvSpPr>
          <p:cNvPr id="36" name="Text Placeholder 24">
            <a:extLst>
              <a:ext uri="{FF2B5EF4-FFF2-40B4-BE49-F238E27FC236}">
                <a16:creationId xmlns:a16="http://schemas.microsoft.com/office/drawing/2014/main" id="{65806C46-79E5-18E0-46A1-54BC54AB92F2}"/>
              </a:ext>
            </a:extLst>
          </p:cNvPr>
          <p:cNvSpPr>
            <a:spLocks noGrp="1"/>
          </p:cNvSpPr>
          <p:nvPr>
            <p:ph type="body" sz="quarter" idx="17" hasCustomPrompt="1"/>
          </p:nvPr>
        </p:nvSpPr>
        <p:spPr>
          <a:xfrm>
            <a:off x="3771502" y="2011313"/>
            <a:ext cx="2387071" cy="442912"/>
          </a:xfrm>
          <a:prstGeom prst="rect">
            <a:avLst/>
          </a:prstGeom>
        </p:spPr>
        <p:txBody>
          <a:bodyPr/>
          <a:lstStyle>
            <a:lvl1pPr>
              <a:buFont typeface="Arial" panose="020B0604020202020204" pitchFamily="34" charset="0"/>
              <a:buChar char="•"/>
              <a:defRPr sz="1300">
                <a:solidFill>
                  <a:srgbClr val="002060"/>
                </a:solidFill>
                <a:latin typeface="Comic Sans MS" panose="030F0702030302020204" pitchFamily="66" charset="0"/>
              </a:defRPr>
            </a:lvl1pPr>
          </a:lstStyle>
          <a:p>
            <a:pPr lvl="0"/>
            <a:r>
              <a:rPr lang="en-GB"/>
              <a:t>Click to add bullet points</a:t>
            </a:r>
          </a:p>
        </p:txBody>
      </p:sp>
      <p:sp>
        <p:nvSpPr>
          <p:cNvPr id="17" name="TextBox 16">
            <a:extLst>
              <a:ext uri="{FF2B5EF4-FFF2-40B4-BE49-F238E27FC236}">
                <a16:creationId xmlns:a16="http://schemas.microsoft.com/office/drawing/2014/main" id="{5AFE6FAA-80A6-9314-7457-E0098041B15F}"/>
              </a:ext>
            </a:extLst>
          </p:cNvPr>
          <p:cNvSpPr txBox="1"/>
          <p:nvPr userDrawn="1"/>
        </p:nvSpPr>
        <p:spPr>
          <a:xfrm>
            <a:off x="342239" y="5730499"/>
            <a:ext cx="1501378" cy="317459"/>
          </a:xfrm>
          <a:prstGeom prst="rect">
            <a:avLst/>
          </a:prstGeom>
          <a:noFill/>
        </p:spPr>
        <p:txBody>
          <a:bodyPr wrap="square" rtlCol="0">
            <a:spAutoFit/>
          </a:bodyPr>
          <a:lstStyle/>
          <a:p>
            <a:pPr algn="ctr"/>
            <a:r>
              <a:rPr lang="en-GB" sz="1463" dirty="0">
                <a:solidFill>
                  <a:srgbClr val="002060"/>
                </a:solidFill>
                <a:latin typeface="Comic Sans MS" panose="030F0702030302020204" pitchFamily="66" charset="0"/>
              </a:rPr>
              <a:t>Career Path</a:t>
            </a:r>
          </a:p>
        </p:txBody>
      </p:sp>
      <p:sp>
        <p:nvSpPr>
          <p:cNvPr id="47" name="TextBox 46">
            <a:extLst>
              <a:ext uri="{FF2B5EF4-FFF2-40B4-BE49-F238E27FC236}">
                <a16:creationId xmlns:a16="http://schemas.microsoft.com/office/drawing/2014/main" id="{23257776-B47A-C6CA-C312-80F6FB68F786}"/>
              </a:ext>
            </a:extLst>
          </p:cNvPr>
          <p:cNvSpPr txBox="1"/>
          <p:nvPr userDrawn="1"/>
        </p:nvSpPr>
        <p:spPr>
          <a:xfrm>
            <a:off x="821201" y="4159620"/>
            <a:ext cx="1719792" cy="317459"/>
          </a:xfrm>
          <a:prstGeom prst="rect">
            <a:avLst/>
          </a:prstGeom>
          <a:noFill/>
        </p:spPr>
        <p:txBody>
          <a:bodyPr wrap="square" rtlCol="0">
            <a:spAutoFit/>
          </a:bodyPr>
          <a:lstStyle/>
          <a:p>
            <a:pPr algn="ctr"/>
            <a:r>
              <a:rPr lang="en-GB" sz="1463" dirty="0">
                <a:solidFill>
                  <a:srgbClr val="002060"/>
                </a:solidFill>
                <a:latin typeface="Comic Sans MS" panose="030F0702030302020204" pitchFamily="66" charset="0"/>
              </a:rPr>
              <a:t>Average Salary</a:t>
            </a:r>
          </a:p>
        </p:txBody>
      </p:sp>
      <p:sp>
        <p:nvSpPr>
          <p:cNvPr id="48" name="Text Placeholder 24">
            <a:extLst>
              <a:ext uri="{FF2B5EF4-FFF2-40B4-BE49-F238E27FC236}">
                <a16:creationId xmlns:a16="http://schemas.microsoft.com/office/drawing/2014/main" id="{6CC3A3AC-827F-91D2-A57D-E5D6D0DAE70D}"/>
              </a:ext>
            </a:extLst>
          </p:cNvPr>
          <p:cNvSpPr>
            <a:spLocks noGrp="1"/>
          </p:cNvSpPr>
          <p:nvPr>
            <p:ph type="body" sz="quarter" idx="20" hasCustomPrompt="1"/>
          </p:nvPr>
        </p:nvSpPr>
        <p:spPr>
          <a:xfrm>
            <a:off x="509176" y="4604845"/>
            <a:ext cx="2387071" cy="442912"/>
          </a:xfrm>
          <a:prstGeom prst="rect">
            <a:avLst/>
          </a:prstGeom>
        </p:spPr>
        <p:txBody>
          <a:bodyPr/>
          <a:lstStyle>
            <a:lvl1pPr algn="ctr">
              <a:buFont typeface="Arial" panose="020B0604020202020204" pitchFamily="34" charset="0"/>
              <a:buNone/>
              <a:defRPr sz="1300">
                <a:solidFill>
                  <a:srgbClr val="002060"/>
                </a:solidFill>
                <a:latin typeface="Comic Sans MS" panose="030F0702030302020204" pitchFamily="66" charset="0"/>
              </a:defRPr>
            </a:lvl1pPr>
          </a:lstStyle>
          <a:p>
            <a:pPr lvl="0"/>
            <a:r>
              <a:rPr lang="en-GB"/>
              <a:t>Click to add salary</a:t>
            </a:r>
          </a:p>
        </p:txBody>
      </p:sp>
      <p:sp>
        <p:nvSpPr>
          <p:cNvPr id="3" name="Rectangle: Rounded Corners 2">
            <a:extLst>
              <a:ext uri="{FF2B5EF4-FFF2-40B4-BE49-F238E27FC236}">
                <a16:creationId xmlns:a16="http://schemas.microsoft.com/office/drawing/2014/main" id="{65C11AA6-7CD9-74D5-2499-E00BF8393066}"/>
              </a:ext>
            </a:extLst>
          </p:cNvPr>
          <p:cNvSpPr/>
          <p:nvPr userDrawn="1"/>
        </p:nvSpPr>
        <p:spPr>
          <a:xfrm>
            <a:off x="2004846" y="5537805"/>
            <a:ext cx="7502593" cy="851055"/>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3"/>
          </a:p>
        </p:txBody>
      </p:sp>
    </p:spTree>
    <p:extLst>
      <p:ext uri="{BB962C8B-B14F-4D97-AF65-F5344CB8AC3E}">
        <p14:creationId xmlns:p14="http://schemas.microsoft.com/office/powerpoint/2010/main" val="15784348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5" Type="http://schemas.openxmlformats.org/officeDocument/2006/relationships/theme" Target="../theme/theme2.xml"/><Relationship Id="rId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theme" Target="../theme/theme4.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2078461"/>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30" r:id="rId11"/>
    <p:sldLayoutId id="2147483716" r:id="rId12"/>
    <p:sldLayoutId id="2147483717" r:id="rId13"/>
  </p:sldLayoutIdLst>
  <p:txStyles>
    <p:titleStyle>
      <a:lvl1pPr algn="l" defTabSz="742928" rtl="0" eaLnBrk="1" latinLnBrk="0" hangingPunct="1">
        <a:lnSpc>
          <a:spcPct val="90000"/>
        </a:lnSpc>
        <a:spcBef>
          <a:spcPct val="0"/>
        </a:spcBef>
        <a:buNone/>
        <a:defRPr sz="3575" kern="1200">
          <a:solidFill>
            <a:schemeClr val="tx1"/>
          </a:solidFill>
          <a:latin typeface="+mj-lt"/>
          <a:ea typeface="+mj-ea"/>
          <a:cs typeface="+mj-cs"/>
        </a:defRPr>
      </a:lvl1pPr>
    </p:titleStyle>
    <p:bodyStyle>
      <a:lvl1pPr marL="185733" indent="-185733" algn="l" defTabSz="742928" rtl="0" eaLnBrk="1" latinLnBrk="0" hangingPunct="1">
        <a:lnSpc>
          <a:spcPct val="90000"/>
        </a:lnSpc>
        <a:spcBef>
          <a:spcPts val="813"/>
        </a:spcBef>
        <a:buFont typeface="Arial" panose="020B0604020202020204" pitchFamily="34" charset="0"/>
        <a:buChar char="•"/>
        <a:defRPr sz="2275" kern="1200">
          <a:solidFill>
            <a:schemeClr val="tx1"/>
          </a:solidFill>
          <a:latin typeface="+mn-lt"/>
          <a:ea typeface="+mn-ea"/>
          <a:cs typeface="+mn-cs"/>
        </a:defRPr>
      </a:lvl1pPr>
      <a:lvl2pPr marL="557197" indent="-185733" algn="l" defTabSz="742928" rtl="0" eaLnBrk="1" latinLnBrk="0" hangingPunct="1">
        <a:lnSpc>
          <a:spcPct val="90000"/>
        </a:lnSpc>
        <a:spcBef>
          <a:spcPts val="406"/>
        </a:spcBef>
        <a:buFont typeface="Arial" panose="020B0604020202020204" pitchFamily="34" charset="0"/>
        <a:buChar char="•"/>
        <a:defRPr sz="1950" kern="1200">
          <a:solidFill>
            <a:schemeClr val="tx1"/>
          </a:solidFill>
          <a:latin typeface="+mn-lt"/>
          <a:ea typeface="+mn-ea"/>
          <a:cs typeface="+mn-cs"/>
        </a:defRPr>
      </a:lvl2pPr>
      <a:lvl3pPr marL="928661" indent="-185733" algn="l" defTabSz="742928" rtl="0" eaLnBrk="1" latinLnBrk="0" hangingPunct="1">
        <a:lnSpc>
          <a:spcPct val="90000"/>
        </a:lnSpc>
        <a:spcBef>
          <a:spcPts val="406"/>
        </a:spcBef>
        <a:buFont typeface="Arial" panose="020B0604020202020204" pitchFamily="34" charset="0"/>
        <a:buChar char="•"/>
        <a:defRPr sz="1625" kern="1200">
          <a:solidFill>
            <a:schemeClr val="tx1"/>
          </a:solidFill>
          <a:latin typeface="+mn-lt"/>
          <a:ea typeface="+mn-ea"/>
          <a:cs typeface="+mn-cs"/>
        </a:defRPr>
      </a:lvl3pPr>
      <a:lvl4pPr marL="1300125"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4pPr>
      <a:lvl5pPr marL="1671590"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5pPr>
      <a:lvl6pPr marL="2043052"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18"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5981"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445"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28" rtl="0" eaLnBrk="1" latinLnBrk="0" hangingPunct="1">
        <a:defRPr sz="1463" kern="1200">
          <a:solidFill>
            <a:schemeClr val="tx1"/>
          </a:solidFill>
          <a:latin typeface="+mn-lt"/>
          <a:ea typeface="+mn-ea"/>
          <a:cs typeface="+mn-cs"/>
        </a:defRPr>
      </a:lvl1pPr>
      <a:lvl2pPr marL="371464" algn="l" defTabSz="742928" rtl="0" eaLnBrk="1" latinLnBrk="0" hangingPunct="1">
        <a:defRPr sz="1463" kern="1200">
          <a:solidFill>
            <a:schemeClr val="tx1"/>
          </a:solidFill>
          <a:latin typeface="+mn-lt"/>
          <a:ea typeface="+mn-ea"/>
          <a:cs typeface="+mn-cs"/>
        </a:defRPr>
      </a:lvl2pPr>
      <a:lvl3pPr marL="742928" algn="l" defTabSz="742928" rtl="0" eaLnBrk="1" latinLnBrk="0" hangingPunct="1">
        <a:defRPr sz="1463" kern="1200">
          <a:solidFill>
            <a:schemeClr val="tx1"/>
          </a:solidFill>
          <a:latin typeface="+mn-lt"/>
          <a:ea typeface="+mn-ea"/>
          <a:cs typeface="+mn-cs"/>
        </a:defRPr>
      </a:lvl3pPr>
      <a:lvl4pPr marL="1114393" algn="l" defTabSz="742928" rtl="0" eaLnBrk="1" latinLnBrk="0" hangingPunct="1">
        <a:defRPr sz="1463" kern="1200">
          <a:solidFill>
            <a:schemeClr val="tx1"/>
          </a:solidFill>
          <a:latin typeface="+mn-lt"/>
          <a:ea typeface="+mn-ea"/>
          <a:cs typeface="+mn-cs"/>
        </a:defRPr>
      </a:lvl4pPr>
      <a:lvl5pPr marL="1485856" algn="l" defTabSz="742928" rtl="0" eaLnBrk="1" latinLnBrk="0" hangingPunct="1">
        <a:defRPr sz="1463" kern="1200">
          <a:solidFill>
            <a:schemeClr val="tx1"/>
          </a:solidFill>
          <a:latin typeface="+mn-lt"/>
          <a:ea typeface="+mn-ea"/>
          <a:cs typeface="+mn-cs"/>
        </a:defRPr>
      </a:lvl5pPr>
      <a:lvl6pPr marL="1857321" algn="l" defTabSz="742928" rtl="0" eaLnBrk="1" latinLnBrk="0" hangingPunct="1">
        <a:defRPr sz="1463" kern="1200">
          <a:solidFill>
            <a:schemeClr val="tx1"/>
          </a:solidFill>
          <a:latin typeface="+mn-lt"/>
          <a:ea typeface="+mn-ea"/>
          <a:cs typeface="+mn-cs"/>
        </a:defRPr>
      </a:lvl6pPr>
      <a:lvl7pPr marL="2228784" algn="l" defTabSz="742928" rtl="0" eaLnBrk="1" latinLnBrk="0" hangingPunct="1">
        <a:defRPr sz="1463" kern="1200">
          <a:solidFill>
            <a:schemeClr val="tx1"/>
          </a:solidFill>
          <a:latin typeface="+mn-lt"/>
          <a:ea typeface="+mn-ea"/>
          <a:cs typeface="+mn-cs"/>
        </a:defRPr>
      </a:lvl7pPr>
      <a:lvl8pPr marL="2600249" algn="l" defTabSz="742928" rtl="0" eaLnBrk="1" latinLnBrk="0" hangingPunct="1">
        <a:defRPr sz="1463" kern="1200">
          <a:solidFill>
            <a:schemeClr val="tx1"/>
          </a:solidFill>
          <a:latin typeface="+mn-lt"/>
          <a:ea typeface="+mn-ea"/>
          <a:cs typeface="+mn-cs"/>
        </a:defRPr>
      </a:lvl8pPr>
      <a:lvl9pPr marL="2971713" algn="l" defTabSz="742928" rtl="0" eaLnBrk="1" latinLnBrk="0" hangingPunct="1">
        <a:defRPr sz="146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975">
                <a:solidFill>
                  <a:schemeClr val="tx1">
                    <a:tint val="75000"/>
                  </a:schemeClr>
                </a:solidFill>
              </a:defRPr>
            </a:lvl1pPr>
          </a:lstStyle>
          <a:p>
            <a:fld id="{B4240125-E44C-4956-8FAB-C26CF314FD88}" type="datetimeFigureOut">
              <a:rPr lang="en-GB" smtClean="0"/>
              <a:t>06/09/2026</a:t>
            </a:fld>
            <a:endParaRPr lang="en-GB"/>
          </a:p>
        </p:txBody>
      </p:sp>
      <p:sp>
        <p:nvSpPr>
          <p:cNvPr id="5" name="Footer Placeholder 4"/>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975">
                <a:solidFill>
                  <a:schemeClr val="tx1">
                    <a:tint val="75000"/>
                  </a:schemeClr>
                </a:solidFill>
              </a:defRPr>
            </a:lvl1pPr>
          </a:lstStyle>
          <a:p>
            <a:fld id="{BB2FEAA4-950A-4EE0-A8B2-306E83891A1B}" type="slidenum">
              <a:rPr lang="en-GB" smtClean="0"/>
              <a:t>‹#›</a:t>
            </a:fld>
            <a:endParaRPr lang="en-GB"/>
          </a:p>
        </p:txBody>
      </p:sp>
    </p:spTree>
    <p:extLst>
      <p:ext uri="{BB962C8B-B14F-4D97-AF65-F5344CB8AC3E}">
        <p14:creationId xmlns:p14="http://schemas.microsoft.com/office/powerpoint/2010/main" val="303505869"/>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Lst>
  <p:txStyles>
    <p:titleStyle>
      <a:lvl1pPr algn="l" defTabSz="742950" rtl="0" eaLnBrk="1" latinLnBrk="0" hangingPunct="1">
        <a:lnSpc>
          <a:spcPct val="90000"/>
        </a:lnSpc>
        <a:spcBef>
          <a:spcPct val="0"/>
        </a:spcBef>
        <a:buNone/>
        <a:defRPr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975">
                <a:solidFill>
                  <a:schemeClr val="tx1">
                    <a:tint val="75000"/>
                  </a:schemeClr>
                </a:solidFill>
              </a:defRPr>
            </a:lvl1pPr>
          </a:lstStyle>
          <a:p>
            <a:fld id="{B4240125-E44C-4956-8FAB-C26CF314FD88}" type="datetimeFigureOut">
              <a:rPr lang="en-GB" smtClean="0"/>
              <a:t>06/09/2026</a:t>
            </a:fld>
            <a:endParaRPr lang="en-GB"/>
          </a:p>
        </p:txBody>
      </p:sp>
      <p:sp>
        <p:nvSpPr>
          <p:cNvPr id="5" name="Footer Placeholder 4"/>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975">
                <a:solidFill>
                  <a:schemeClr val="tx1">
                    <a:tint val="75000"/>
                  </a:schemeClr>
                </a:solidFill>
              </a:defRPr>
            </a:lvl1pPr>
          </a:lstStyle>
          <a:p>
            <a:fld id="{BB2FEAA4-950A-4EE0-A8B2-306E83891A1B}" type="slidenum">
              <a:rPr lang="en-GB" smtClean="0"/>
              <a:t>‹#›</a:t>
            </a:fld>
            <a:endParaRPr lang="en-GB"/>
          </a:p>
        </p:txBody>
      </p:sp>
    </p:spTree>
    <p:extLst>
      <p:ext uri="{BB962C8B-B14F-4D97-AF65-F5344CB8AC3E}">
        <p14:creationId xmlns:p14="http://schemas.microsoft.com/office/powerpoint/2010/main" val="2162454454"/>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Lst>
  <p:txStyles>
    <p:titleStyle>
      <a:lvl1pPr algn="l" defTabSz="742950" rtl="0" eaLnBrk="1" latinLnBrk="0" hangingPunct="1">
        <a:lnSpc>
          <a:spcPct val="90000"/>
        </a:lnSpc>
        <a:spcBef>
          <a:spcPct val="0"/>
        </a:spcBef>
        <a:buNone/>
        <a:defRPr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3421815"/>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 id="2147483756" r:id="rId16"/>
  </p:sldLayoutIdLst>
  <p:txStyles>
    <p:titleStyle>
      <a:lvl1pPr algn="l" defTabSz="742928" rtl="0" eaLnBrk="1" latinLnBrk="0" hangingPunct="1">
        <a:lnSpc>
          <a:spcPct val="90000"/>
        </a:lnSpc>
        <a:spcBef>
          <a:spcPct val="0"/>
        </a:spcBef>
        <a:buNone/>
        <a:defRPr sz="3575" kern="1200">
          <a:solidFill>
            <a:schemeClr val="tx1"/>
          </a:solidFill>
          <a:latin typeface="+mj-lt"/>
          <a:ea typeface="+mj-ea"/>
          <a:cs typeface="+mj-cs"/>
        </a:defRPr>
      </a:lvl1pPr>
    </p:titleStyle>
    <p:bodyStyle>
      <a:lvl1pPr marL="185733" indent="-185733" algn="l" defTabSz="742928" rtl="0" eaLnBrk="1" latinLnBrk="0" hangingPunct="1">
        <a:lnSpc>
          <a:spcPct val="90000"/>
        </a:lnSpc>
        <a:spcBef>
          <a:spcPts val="813"/>
        </a:spcBef>
        <a:buFont typeface="Arial" panose="020B0604020202020204" pitchFamily="34" charset="0"/>
        <a:buChar char="•"/>
        <a:defRPr sz="2275" kern="1200">
          <a:solidFill>
            <a:schemeClr val="tx1"/>
          </a:solidFill>
          <a:latin typeface="+mn-lt"/>
          <a:ea typeface="+mn-ea"/>
          <a:cs typeface="+mn-cs"/>
        </a:defRPr>
      </a:lvl1pPr>
      <a:lvl2pPr marL="557197" indent="-185733" algn="l" defTabSz="742928" rtl="0" eaLnBrk="1" latinLnBrk="0" hangingPunct="1">
        <a:lnSpc>
          <a:spcPct val="90000"/>
        </a:lnSpc>
        <a:spcBef>
          <a:spcPts val="406"/>
        </a:spcBef>
        <a:buFont typeface="Arial" panose="020B0604020202020204" pitchFamily="34" charset="0"/>
        <a:buChar char="•"/>
        <a:defRPr sz="1950" kern="1200">
          <a:solidFill>
            <a:schemeClr val="tx1"/>
          </a:solidFill>
          <a:latin typeface="+mn-lt"/>
          <a:ea typeface="+mn-ea"/>
          <a:cs typeface="+mn-cs"/>
        </a:defRPr>
      </a:lvl2pPr>
      <a:lvl3pPr marL="928661" indent="-185733" algn="l" defTabSz="742928" rtl="0" eaLnBrk="1" latinLnBrk="0" hangingPunct="1">
        <a:lnSpc>
          <a:spcPct val="90000"/>
        </a:lnSpc>
        <a:spcBef>
          <a:spcPts val="406"/>
        </a:spcBef>
        <a:buFont typeface="Arial" panose="020B0604020202020204" pitchFamily="34" charset="0"/>
        <a:buChar char="•"/>
        <a:defRPr sz="1625" kern="1200">
          <a:solidFill>
            <a:schemeClr val="tx1"/>
          </a:solidFill>
          <a:latin typeface="+mn-lt"/>
          <a:ea typeface="+mn-ea"/>
          <a:cs typeface="+mn-cs"/>
        </a:defRPr>
      </a:lvl3pPr>
      <a:lvl4pPr marL="1300125"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4pPr>
      <a:lvl5pPr marL="1671590"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5pPr>
      <a:lvl6pPr marL="2043052"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18"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5981"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445"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28" rtl="0" eaLnBrk="1" latinLnBrk="0" hangingPunct="1">
        <a:defRPr sz="1463" kern="1200">
          <a:solidFill>
            <a:schemeClr val="tx1"/>
          </a:solidFill>
          <a:latin typeface="+mn-lt"/>
          <a:ea typeface="+mn-ea"/>
          <a:cs typeface="+mn-cs"/>
        </a:defRPr>
      </a:lvl1pPr>
      <a:lvl2pPr marL="371464" algn="l" defTabSz="742928" rtl="0" eaLnBrk="1" latinLnBrk="0" hangingPunct="1">
        <a:defRPr sz="1463" kern="1200">
          <a:solidFill>
            <a:schemeClr val="tx1"/>
          </a:solidFill>
          <a:latin typeface="+mn-lt"/>
          <a:ea typeface="+mn-ea"/>
          <a:cs typeface="+mn-cs"/>
        </a:defRPr>
      </a:lvl2pPr>
      <a:lvl3pPr marL="742928" algn="l" defTabSz="742928" rtl="0" eaLnBrk="1" latinLnBrk="0" hangingPunct="1">
        <a:defRPr sz="1463" kern="1200">
          <a:solidFill>
            <a:schemeClr val="tx1"/>
          </a:solidFill>
          <a:latin typeface="+mn-lt"/>
          <a:ea typeface="+mn-ea"/>
          <a:cs typeface="+mn-cs"/>
        </a:defRPr>
      </a:lvl3pPr>
      <a:lvl4pPr marL="1114393" algn="l" defTabSz="742928" rtl="0" eaLnBrk="1" latinLnBrk="0" hangingPunct="1">
        <a:defRPr sz="1463" kern="1200">
          <a:solidFill>
            <a:schemeClr val="tx1"/>
          </a:solidFill>
          <a:latin typeface="+mn-lt"/>
          <a:ea typeface="+mn-ea"/>
          <a:cs typeface="+mn-cs"/>
        </a:defRPr>
      </a:lvl4pPr>
      <a:lvl5pPr marL="1485856" algn="l" defTabSz="742928" rtl="0" eaLnBrk="1" latinLnBrk="0" hangingPunct="1">
        <a:defRPr sz="1463" kern="1200">
          <a:solidFill>
            <a:schemeClr val="tx1"/>
          </a:solidFill>
          <a:latin typeface="+mn-lt"/>
          <a:ea typeface="+mn-ea"/>
          <a:cs typeface="+mn-cs"/>
        </a:defRPr>
      </a:lvl5pPr>
      <a:lvl6pPr marL="1857321" algn="l" defTabSz="742928" rtl="0" eaLnBrk="1" latinLnBrk="0" hangingPunct="1">
        <a:defRPr sz="1463" kern="1200">
          <a:solidFill>
            <a:schemeClr val="tx1"/>
          </a:solidFill>
          <a:latin typeface="+mn-lt"/>
          <a:ea typeface="+mn-ea"/>
          <a:cs typeface="+mn-cs"/>
        </a:defRPr>
      </a:lvl6pPr>
      <a:lvl7pPr marL="2228784" algn="l" defTabSz="742928" rtl="0" eaLnBrk="1" latinLnBrk="0" hangingPunct="1">
        <a:defRPr sz="1463" kern="1200">
          <a:solidFill>
            <a:schemeClr val="tx1"/>
          </a:solidFill>
          <a:latin typeface="+mn-lt"/>
          <a:ea typeface="+mn-ea"/>
          <a:cs typeface="+mn-cs"/>
        </a:defRPr>
      </a:lvl7pPr>
      <a:lvl8pPr marL="2600249" algn="l" defTabSz="742928" rtl="0" eaLnBrk="1" latinLnBrk="0" hangingPunct="1">
        <a:defRPr sz="1463" kern="1200">
          <a:solidFill>
            <a:schemeClr val="tx1"/>
          </a:solidFill>
          <a:latin typeface="+mn-lt"/>
          <a:ea typeface="+mn-ea"/>
          <a:cs typeface="+mn-cs"/>
        </a:defRPr>
      </a:lvl8pPr>
      <a:lvl9pPr marL="2971713" algn="l" defTabSz="742928" rtl="0" eaLnBrk="1" latinLnBrk="0" hangingPunct="1">
        <a:defRPr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3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 Id="rId4" Type="http://schemas.openxmlformats.org/officeDocument/2006/relationships/image" Target="../media/image37.png"/></Relationships>
</file>

<file path=ppt/slides/_rels/slide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 Id="rId4" Type="http://schemas.openxmlformats.org/officeDocument/2006/relationships/image" Target="../media/image39.png"/></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 Id="rId4" Type="http://schemas.openxmlformats.org/officeDocument/2006/relationships/image" Target="../media/image40.png"/></Relationships>
</file>

<file path=ppt/slides/_rels/slide8.xml.rels><?xml version="1.0" encoding="UTF-8" standalone="yes"?>
<Relationships xmlns="http://schemas.openxmlformats.org/package/2006/relationships"><Relationship Id="rId3" Type="http://schemas.openxmlformats.org/officeDocument/2006/relationships/image" Target="../media/image38.png"/><Relationship Id="rId1" Type="http://schemas.openxmlformats.org/officeDocument/2006/relationships/slideLayout" Target="../slideLayouts/slideLayout8.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60.png"/><Relationship Id="rId1" Type="http://schemas.openxmlformats.org/officeDocument/2006/relationships/slideLayout" Target="../slideLayouts/slideLayout8.xml"/><Relationship Id="rId6" Type="http://schemas.openxmlformats.org/officeDocument/2006/relationships/image" Target="../media/image22.png"/><Relationship Id="rId5" Type="http://schemas.openxmlformats.org/officeDocument/2006/relationships/image" Target="../media/image190.png"/><Relationship Id="rId4" Type="http://schemas.openxmlformats.org/officeDocument/2006/relationships/image" Target="../media/image180.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10.png"/><Relationship Id="rId1" Type="http://schemas.openxmlformats.org/officeDocument/2006/relationships/slideLayout" Target="../slideLayouts/slideLayout8.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0.png"/><Relationship Id="rId1" Type="http://schemas.openxmlformats.org/officeDocument/2006/relationships/slideLayout" Target="../slideLayouts/slideLayout8.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31.png"/></Relationships>
</file>

<file path=ppt/slides/_rels/slide1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442FCFA-74D2-01AD-4241-FDAE4922E452}"/>
              </a:ext>
            </a:extLst>
          </p:cNvPr>
          <p:cNvSpPr>
            <a:spLocks noGrp="1"/>
          </p:cNvSpPr>
          <p:nvPr>
            <p:ph type="body" sz="quarter" idx="11"/>
          </p:nvPr>
        </p:nvSpPr>
        <p:spPr/>
        <p:txBody>
          <a:bodyPr lIns="74295" tIns="37148" rIns="74295" bIns="37148" anchor="t"/>
          <a:lstStyle/>
          <a:p>
            <a:pPr marL="185222" indent="-185222"/>
            <a:r>
              <a:rPr lang="en-GB">
                <a:latin typeface="Comic Sans MS"/>
              </a:rPr>
              <a:t>Firefighter at East Midlands Airport</a:t>
            </a:r>
            <a:endParaRPr lang="en-GB"/>
          </a:p>
        </p:txBody>
      </p:sp>
      <p:sp>
        <p:nvSpPr>
          <p:cNvPr id="4" name="Text Placeholder 3">
            <a:extLst>
              <a:ext uri="{FF2B5EF4-FFF2-40B4-BE49-F238E27FC236}">
                <a16:creationId xmlns:a16="http://schemas.microsoft.com/office/drawing/2014/main" id="{186AD51D-203E-2339-554D-5BADDB5E613A}"/>
              </a:ext>
            </a:extLst>
          </p:cNvPr>
          <p:cNvSpPr>
            <a:spLocks noGrp="1"/>
          </p:cNvSpPr>
          <p:nvPr>
            <p:ph type="body" sz="quarter" idx="16"/>
          </p:nvPr>
        </p:nvSpPr>
        <p:spPr/>
        <p:txBody>
          <a:bodyPr lIns="74295" tIns="37148" rIns="74295" bIns="37148" anchor="t"/>
          <a:lstStyle/>
          <a:p>
            <a:pPr marL="185222" indent="-185222"/>
            <a:r>
              <a:rPr lang="en-GB">
                <a:latin typeface="Comic Sans MS"/>
              </a:rPr>
              <a:t>Calculate height for hoses</a:t>
            </a:r>
          </a:p>
          <a:p>
            <a:pPr marL="185222" indent="-185222"/>
            <a:r>
              <a:rPr lang="en-GB">
                <a:latin typeface="Comic Sans MS"/>
              </a:rPr>
              <a:t>Water pressure required at based of hose to get the water to the top of the building</a:t>
            </a:r>
          </a:p>
          <a:p>
            <a:pPr marL="185222" indent="-185222"/>
            <a:r>
              <a:rPr lang="en-GB">
                <a:latin typeface="Comic Sans MS"/>
              </a:rPr>
              <a:t>Different calculations required for 45mm &amp; 70mm hoses</a:t>
            </a:r>
            <a:endParaRPr lang="en-GB"/>
          </a:p>
        </p:txBody>
      </p:sp>
      <p:sp>
        <p:nvSpPr>
          <p:cNvPr id="5" name="Text Placeholder 4">
            <a:extLst>
              <a:ext uri="{FF2B5EF4-FFF2-40B4-BE49-F238E27FC236}">
                <a16:creationId xmlns:a16="http://schemas.microsoft.com/office/drawing/2014/main" id="{79FB7DA2-A47A-F2CC-DDEB-D80101DAB17C}"/>
              </a:ext>
            </a:extLst>
          </p:cNvPr>
          <p:cNvSpPr>
            <a:spLocks noGrp="1"/>
          </p:cNvSpPr>
          <p:nvPr>
            <p:ph type="body" sz="quarter" idx="17"/>
          </p:nvPr>
        </p:nvSpPr>
        <p:spPr/>
        <p:txBody>
          <a:bodyPr lIns="74295" tIns="37148" rIns="74295" bIns="37148" anchor="t"/>
          <a:lstStyle/>
          <a:p>
            <a:pPr marL="185222" indent="-185222"/>
            <a:r>
              <a:rPr lang="en-GB">
                <a:latin typeface="Comic Sans MS"/>
              </a:rPr>
              <a:t>Adrenaline going to a call</a:t>
            </a:r>
            <a:endParaRPr lang="en-GB"/>
          </a:p>
        </p:txBody>
      </p:sp>
      <p:sp>
        <p:nvSpPr>
          <p:cNvPr id="6" name="Text Placeholder 5">
            <a:extLst>
              <a:ext uri="{FF2B5EF4-FFF2-40B4-BE49-F238E27FC236}">
                <a16:creationId xmlns:a16="http://schemas.microsoft.com/office/drawing/2014/main" id="{F5DC1547-B726-2305-C1F3-0ACDB59592DC}"/>
              </a:ext>
            </a:extLst>
          </p:cNvPr>
          <p:cNvSpPr>
            <a:spLocks noGrp="1"/>
          </p:cNvSpPr>
          <p:nvPr>
            <p:ph type="body" sz="quarter" idx="4294967295"/>
          </p:nvPr>
        </p:nvSpPr>
        <p:spPr>
          <a:xfrm>
            <a:off x="2233466" y="5852611"/>
            <a:ext cx="1538036" cy="279907"/>
          </a:xfrm>
          <a:prstGeom prst="rect">
            <a:avLst/>
          </a:prstGeom>
        </p:spPr>
        <p:txBody>
          <a:bodyPr lIns="74295" tIns="37148" rIns="74295" bIns="37148" anchor="t"/>
          <a:lstStyle/>
          <a:p>
            <a:pPr marL="0" indent="0">
              <a:buNone/>
            </a:pPr>
            <a:r>
              <a:rPr lang="en-GB" sz="1463" dirty="0">
                <a:solidFill>
                  <a:srgbClr val="002060"/>
                </a:solidFill>
                <a:latin typeface="Comic Sans MS"/>
              </a:rPr>
              <a:t>GCSEs</a:t>
            </a:r>
          </a:p>
        </p:txBody>
      </p:sp>
      <p:sp>
        <p:nvSpPr>
          <p:cNvPr id="7" name="Text Placeholder 6">
            <a:extLst>
              <a:ext uri="{FF2B5EF4-FFF2-40B4-BE49-F238E27FC236}">
                <a16:creationId xmlns:a16="http://schemas.microsoft.com/office/drawing/2014/main" id="{0031445F-9E43-3123-BE7E-52A54E57FA14}"/>
              </a:ext>
            </a:extLst>
          </p:cNvPr>
          <p:cNvSpPr>
            <a:spLocks noGrp="1"/>
          </p:cNvSpPr>
          <p:nvPr>
            <p:ph type="body" sz="quarter" idx="4294967295"/>
          </p:nvPr>
        </p:nvSpPr>
        <p:spPr>
          <a:xfrm>
            <a:off x="3930855" y="5786901"/>
            <a:ext cx="2438741" cy="279907"/>
          </a:xfrm>
          <a:prstGeom prst="rect">
            <a:avLst/>
          </a:prstGeom>
        </p:spPr>
        <p:txBody>
          <a:bodyPr lIns="74295" tIns="37148" rIns="74295" bIns="37148" anchor="t"/>
          <a:lstStyle/>
          <a:p>
            <a:pPr marL="0" indent="0">
              <a:buNone/>
            </a:pPr>
            <a:r>
              <a:rPr lang="en-GB" sz="1463" dirty="0">
                <a:solidFill>
                  <a:srgbClr val="002060"/>
                </a:solidFill>
                <a:latin typeface="Comic Sans MS"/>
              </a:rPr>
              <a:t>NVQ in vocational preparation</a:t>
            </a:r>
            <a:endParaRPr lang="en-GB" sz="1463" dirty="0">
              <a:solidFill>
                <a:srgbClr val="002060"/>
              </a:solidFill>
            </a:endParaRPr>
          </a:p>
        </p:txBody>
      </p:sp>
      <p:sp>
        <p:nvSpPr>
          <p:cNvPr id="8" name="Text Placeholder 7">
            <a:extLst>
              <a:ext uri="{FF2B5EF4-FFF2-40B4-BE49-F238E27FC236}">
                <a16:creationId xmlns:a16="http://schemas.microsoft.com/office/drawing/2014/main" id="{18135311-2FDE-B1E0-E57B-DE4E318E8809}"/>
              </a:ext>
            </a:extLst>
          </p:cNvPr>
          <p:cNvSpPr>
            <a:spLocks noGrp="1"/>
          </p:cNvSpPr>
          <p:nvPr>
            <p:ph type="body" sz="quarter" idx="4294967295"/>
          </p:nvPr>
        </p:nvSpPr>
        <p:spPr>
          <a:xfrm>
            <a:off x="6831964" y="5786902"/>
            <a:ext cx="2675475" cy="411327"/>
          </a:xfrm>
          <a:prstGeom prst="rect">
            <a:avLst/>
          </a:prstGeom>
        </p:spPr>
        <p:txBody>
          <a:bodyPr lIns="74295" tIns="37148" rIns="74295" bIns="37148" anchor="t"/>
          <a:lstStyle/>
          <a:p>
            <a:pPr marL="0" indent="0">
              <a:buNone/>
            </a:pPr>
            <a:r>
              <a:rPr lang="en-GB" sz="1463" dirty="0">
                <a:solidFill>
                  <a:srgbClr val="002060"/>
                </a:solidFill>
                <a:latin typeface="Comic Sans MS"/>
              </a:rPr>
              <a:t>Joined the Royal Air Force as a firefighter at 18</a:t>
            </a:r>
            <a:endParaRPr lang="en-GB" sz="1463" dirty="0">
              <a:solidFill>
                <a:srgbClr val="002060"/>
              </a:solidFill>
            </a:endParaRPr>
          </a:p>
        </p:txBody>
      </p:sp>
      <p:sp>
        <p:nvSpPr>
          <p:cNvPr id="10" name="Text Placeholder 9">
            <a:extLst>
              <a:ext uri="{FF2B5EF4-FFF2-40B4-BE49-F238E27FC236}">
                <a16:creationId xmlns:a16="http://schemas.microsoft.com/office/drawing/2014/main" id="{A706FE66-BE3F-3700-46B8-F0E6E5E5FDB3}"/>
              </a:ext>
            </a:extLst>
          </p:cNvPr>
          <p:cNvSpPr>
            <a:spLocks noGrp="1"/>
          </p:cNvSpPr>
          <p:nvPr>
            <p:ph type="body" sz="quarter" idx="20"/>
          </p:nvPr>
        </p:nvSpPr>
        <p:spPr/>
        <p:txBody>
          <a:bodyPr/>
          <a:lstStyle/>
          <a:p>
            <a:r>
              <a:rPr lang="en-GB" sz="1950" dirty="0"/>
              <a:t>£32, 129</a:t>
            </a:r>
          </a:p>
        </p:txBody>
      </p:sp>
      <p:cxnSp>
        <p:nvCxnSpPr>
          <p:cNvPr id="11" name="Straight Arrow Connector 10">
            <a:extLst>
              <a:ext uri="{FF2B5EF4-FFF2-40B4-BE49-F238E27FC236}">
                <a16:creationId xmlns:a16="http://schemas.microsoft.com/office/drawing/2014/main" id="{7123DF7E-2774-AA69-395C-70C5CF099135}"/>
              </a:ext>
            </a:extLst>
          </p:cNvPr>
          <p:cNvCxnSpPr>
            <a:cxnSpLocks/>
          </p:cNvCxnSpPr>
          <p:nvPr/>
        </p:nvCxnSpPr>
        <p:spPr>
          <a:xfrm flipV="1">
            <a:off x="2986091" y="5992563"/>
            <a:ext cx="898228" cy="1"/>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1DA93258-BC19-DFAE-9587-FD77AE114B78}"/>
              </a:ext>
            </a:extLst>
          </p:cNvPr>
          <p:cNvCxnSpPr>
            <a:cxnSpLocks/>
          </p:cNvCxnSpPr>
          <p:nvPr/>
        </p:nvCxnSpPr>
        <p:spPr>
          <a:xfrm flipV="1">
            <a:off x="5857103" y="5992563"/>
            <a:ext cx="898228" cy="1"/>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004A932E-A3AA-8523-94FF-24E708134D80}"/>
              </a:ext>
            </a:extLst>
          </p:cNvPr>
          <p:cNvPicPr>
            <a:picLocks noChangeAspect="1"/>
          </p:cNvPicPr>
          <p:nvPr/>
        </p:nvPicPr>
        <p:blipFill>
          <a:blip r:embed="rId3"/>
          <a:srcRect l="5652" r="6137"/>
          <a:stretch>
            <a:fillRect/>
          </a:stretch>
        </p:blipFill>
        <p:spPr>
          <a:xfrm>
            <a:off x="411409" y="1564673"/>
            <a:ext cx="2608166" cy="2301028"/>
          </a:xfrm>
          <a:prstGeom prst="roundRect">
            <a:avLst/>
          </a:prstGeom>
        </p:spPr>
      </p:pic>
    </p:spTree>
    <p:extLst>
      <p:ext uri="{BB962C8B-B14F-4D97-AF65-F5344CB8AC3E}">
        <p14:creationId xmlns:p14="http://schemas.microsoft.com/office/powerpoint/2010/main" val="36044457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quarter" idx="11"/>
          </p:nvPr>
        </p:nvSpPr>
        <p:spPr>
          <a:xfrm>
            <a:off x="233462" y="515802"/>
            <a:ext cx="8893472" cy="4654550"/>
          </a:xfrm>
        </p:spPr>
        <p:txBody>
          <a:bodyPr/>
          <a:lstStyle/>
          <a:p>
            <a:pPr marL="0" indent="0">
              <a:buNone/>
            </a:pPr>
            <a:r>
              <a:rPr lang="en-GB" dirty="0"/>
              <a:t>1. If I walk at a constant speed of 6 miles per hour how long does it take me to walk 6 miles? </a:t>
            </a:r>
          </a:p>
          <a:p>
            <a:pPr marL="0" indent="0">
              <a:buNone/>
            </a:pPr>
            <a:endParaRPr lang="en-GB" dirty="0"/>
          </a:p>
          <a:p>
            <a:pPr marL="0" indent="0">
              <a:buNone/>
            </a:pPr>
            <a:r>
              <a:rPr lang="en-GB" dirty="0"/>
              <a:t>2. If I run at a constant speed of 10 km per hour, how long does it take me to run 5km? </a:t>
            </a:r>
          </a:p>
          <a:p>
            <a:pPr marL="0" indent="0">
              <a:buNone/>
            </a:pPr>
            <a:endParaRPr lang="en-GB" dirty="0"/>
          </a:p>
          <a:p>
            <a:pPr marL="0" indent="0">
              <a:buNone/>
            </a:pPr>
            <a:r>
              <a:rPr lang="en-GB" dirty="0"/>
              <a:t>3. If I jog at a constant speed of 8 miles per hour, how far can I jog in 45 </a:t>
            </a:r>
            <a:r>
              <a:rPr lang="en-GB" dirty="0" err="1"/>
              <a:t>mins</a:t>
            </a:r>
            <a:r>
              <a:rPr lang="en-GB" dirty="0"/>
              <a:t>? </a:t>
            </a:r>
          </a:p>
          <a:p>
            <a:pPr marL="0" indent="0">
              <a:buNone/>
            </a:pPr>
            <a:endParaRPr lang="en-GB" dirty="0"/>
          </a:p>
          <a:p>
            <a:pPr marL="0" indent="0">
              <a:buNone/>
            </a:pPr>
            <a:r>
              <a:rPr lang="en-GB" dirty="0"/>
              <a:t>4. If I swim at a constant speed of 25 metres per min, how long will it take me to swim 1km? </a:t>
            </a:r>
          </a:p>
          <a:p>
            <a:pPr marL="0" indent="0">
              <a:buNone/>
            </a:pPr>
            <a:endParaRPr lang="en-GB" dirty="0"/>
          </a:p>
          <a:p>
            <a:pPr marL="0" indent="0">
              <a:buNone/>
            </a:pPr>
            <a:r>
              <a:rPr lang="en-GB" dirty="0"/>
              <a:t>5. If I drive at a constant speed of 50 mph, how far will I travel in 3.5 hours? </a:t>
            </a:r>
          </a:p>
        </p:txBody>
      </p:sp>
    </p:spTree>
    <p:extLst>
      <p:ext uri="{BB962C8B-B14F-4D97-AF65-F5344CB8AC3E}">
        <p14:creationId xmlns:p14="http://schemas.microsoft.com/office/powerpoint/2010/main" val="2033149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be 5"/>
          <p:cNvSpPr/>
          <p:nvPr/>
        </p:nvSpPr>
        <p:spPr>
          <a:xfrm>
            <a:off x="450584" y="1449761"/>
            <a:ext cx="1813123" cy="1214333"/>
          </a:xfrm>
          <a:prstGeom prst="cube">
            <a:avLst>
              <a:gd name="adj" fmla="val 38236"/>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7" name="Cube 6"/>
          <p:cNvSpPr/>
          <p:nvPr/>
        </p:nvSpPr>
        <p:spPr>
          <a:xfrm>
            <a:off x="450584" y="431846"/>
            <a:ext cx="1822648" cy="2232248"/>
          </a:xfrm>
          <a:prstGeom prst="cube">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9" name="TextBox 8"/>
          <p:cNvSpPr txBox="1"/>
          <p:nvPr/>
        </p:nvSpPr>
        <p:spPr>
          <a:xfrm>
            <a:off x="888957" y="2701213"/>
            <a:ext cx="644252" cy="307777"/>
          </a:xfrm>
          <a:prstGeom prst="rect">
            <a:avLst/>
          </a:prstGeom>
          <a:noFill/>
        </p:spPr>
        <p:txBody>
          <a:bodyPr wrap="square" rtlCol="0">
            <a:spAutoFit/>
          </a:bodyPr>
          <a:lstStyle/>
          <a:p>
            <a:r>
              <a:rPr lang="en-GB" sz="1400" dirty="0"/>
              <a:t>8cm</a:t>
            </a:r>
            <a:endParaRPr lang="en-GB" dirty="0"/>
          </a:p>
        </p:txBody>
      </p:sp>
      <p:sp>
        <p:nvSpPr>
          <p:cNvPr id="10" name="TextBox 9"/>
          <p:cNvSpPr txBox="1"/>
          <p:nvPr/>
        </p:nvSpPr>
        <p:spPr>
          <a:xfrm>
            <a:off x="2098744" y="2406224"/>
            <a:ext cx="644252" cy="307777"/>
          </a:xfrm>
          <a:prstGeom prst="rect">
            <a:avLst/>
          </a:prstGeom>
          <a:noFill/>
        </p:spPr>
        <p:txBody>
          <a:bodyPr wrap="square" rtlCol="0">
            <a:spAutoFit/>
          </a:bodyPr>
          <a:lstStyle/>
          <a:p>
            <a:r>
              <a:rPr lang="en-GB" sz="1400" dirty="0"/>
              <a:t>5cm</a:t>
            </a:r>
            <a:endParaRPr lang="en-GB" dirty="0"/>
          </a:p>
        </p:txBody>
      </p:sp>
      <p:sp>
        <p:nvSpPr>
          <p:cNvPr id="11" name="TextBox 10"/>
          <p:cNvSpPr txBox="1"/>
          <p:nvPr/>
        </p:nvSpPr>
        <p:spPr>
          <a:xfrm>
            <a:off x="2409825" y="1202155"/>
            <a:ext cx="644252" cy="307777"/>
          </a:xfrm>
          <a:prstGeom prst="rect">
            <a:avLst/>
          </a:prstGeom>
          <a:noFill/>
        </p:spPr>
        <p:txBody>
          <a:bodyPr wrap="square" rtlCol="0">
            <a:spAutoFit/>
          </a:bodyPr>
          <a:lstStyle/>
          <a:p>
            <a:r>
              <a:rPr lang="en-GB" sz="1400" dirty="0"/>
              <a:t>50cm</a:t>
            </a:r>
            <a:endParaRPr lang="en-GB" dirty="0"/>
          </a:p>
        </p:txBody>
      </p:sp>
      <p:cxnSp>
        <p:nvCxnSpPr>
          <p:cNvPr id="12" name="Straight Arrow Connector 11"/>
          <p:cNvCxnSpPr/>
          <p:nvPr/>
        </p:nvCxnSpPr>
        <p:spPr>
          <a:xfrm flipH="1" flipV="1">
            <a:off x="2358958" y="449637"/>
            <a:ext cx="9524" cy="1752599"/>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1882707" y="2249861"/>
            <a:ext cx="466725" cy="45720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473007" y="2735636"/>
            <a:ext cx="1304925" cy="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8" name="Content Placeholder 2"/>
          <p:cNvSpPr>
            <a:spLocks noGrp="1"/>
          </p:cNvSpPr>
          <p:nvPr>
            <p:ph sz="quarter" idx="11"/>
          </p:nvPr>
        </p:nvSpPr>
        <p:spPr>
          <a:xfrm>
            <a:off x="3095420" y="225006"/>
            <a:ext cx="6138958" cy="2327275"/>
          </a:xfrm>
        </p:spPr>
        <p:txBody>
          <a:bodyPr/>
          <a:lstStyle/>
          <a:p>
            <a:pPr marL="0" indent="0">
              <a:buNone/>
            </a:pPr>
            <a:r>
              <a:rPr lang="en-GB" sz="2800" dirty="0"/>
              <a:t>Mrs </a:t>
            </a:r>
            <a:r>
              <a:rPr lang="en-GB" sz="2800" dirty="0" err="1"/>
              <a:t>Grimshaw</a:t>
            </a:r>
            <a:r>
              <a:rPr lang="en-GB" sz="2800" dirty="0"/>
              <a:t> fills a cuboid container made with water. </a:t>
            </a:r>
          </a:p>
          <a:p>
            <a:pPr marL="0" indent="0">
              <a:buNone/>
            </a:pPr>
            <a:endParaRPr lang="en-GB" sz="2800" dirty="0"/>
          </a:p>
          <a:p>
            <a:pPr marL="0" indent="0">
              <a:buNone/>
            </a:pPr>
            <a:r>
              <a:rPr lang="en-GB" sz="2800" dirty="0"/>
              <a:t>If she fills it at a </a:t>
            </a:r>
            <a:r>
              <a:rPr lang="en-GB" sz="2800" b="1" dirty="0"/>
              <a:t>constant rate </a:t>
            </a:r>
            <a:r>
              <a:rPr lang="en-GB" sz="2800" dirty="0"/>
              <a:t>of 25 cm</a:t>
            </a:r>
            <a:r>
              <a:rPr lang="en-GB" sz="2800" baseline="30000" dirty="0"/>
              <a:t>3</a:t>
            </a:r>
            <a:r>
              <a:rPr lang="en-GB" sz="2800" dirty="0"/>
              <a:t> per second how long will it take her to completely fill the container?</a:t>
            </a:r>
          </a:p>
          <a:p>
            <a:pPr marL="0" indent="0">
              <a:buNone/>
            </a:pPr>
            <a:r>
              <a:rPr lang="en-GB" sz="2800" dirty="0"/>
              <a:t>State the units with your answer.</a:t>
            </a:r>
          </a:p>
          <a:p>
            <a:endParaRPr lang="en-GB" dirty="0"/>
          </a:p>
        </p:txBody>
      </p:sp>
    </p:spTree>
    <p:extLst>
      <p:ext uri="{BB962C8B-B14F-4D97-AF65-F5344CB8AC3E}">
        <p14:creationId xmlns:p14="http://schemas.microsoft.com/office/powerpoint/2010/main" val="865588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a:xfrm>
            <a:off x="2890684" y="225006"/>
            <a:ext cx="6343694" cy="2327275"/>
          </a:xfrm>
        </p:spPr>
        <p:txBody>
          <a:bodyPr/>
          <a:lstStyle/>
          <a:p>
            <a:pPr marL="0" indent="0">
              <a:buNone/>
            </a:pPr>
            <a:r>
              <a:rPr lang="en-GB" sz="2800" dirty="0"/>
              <a:t>Mr Wilson fills a </a:t>
            </a:r>
            <a:r>
              <a:rPr lang="en-GB" sz="2800" dirty="0" err="1"/>
              <a:t>cylinderical</a:t>
            </a:r>
            <a:r>
              <a:rPr lang="en-GB" sz="2800" dirty="0"/>
              <a:t> container made with water. </a:t>
            </a:r>
          </a:p>
          <a:p>
            <a:pPr marL="0" indent="0">
              <a:buNone/>
            </a:pPr>
            <a:endParaRPr lang="en-GB" sz="2800" dirty="0"/>
          </a:p>
          <a:p>
            <a:pPr marL="0" indent="0">
              <a:buNone/>
            </a:pPr>
            <a:r>
              <a:rPr lang="en-GB" sz="2800" dirty="0"/>
              <a:t>If he fills it at a </a:t>
            </a:r>
            <a:r>
              <a:rPr lang="en-GB" sz="2800" b="1" dirty="0"/>
              <a:t>constant rate </a:t>
            </a:r>
            <a:r>
              <a:rPr lang="en-GB" sz="2800" dirty="0"/>
              <a:t>of 250 cm</a:t>
            </a:r>
            <a:r>
              <a:rPr lang="en-GB" sz="2800" baseline="30000" dirty="0"/>
              <a:t>3</a:t>
            </a:r>
            <a:r>
              <a:rPr lang="en-GB" sz="2800" dirty="0"/>
              <a:t> per minute how long will it take him to completely fill the container?</a:t>
            </a:r>
          </a:p>
          <a:p>
            <a:pPr marL="0" indent="0">
              <a:buNone/>
            </a:pPr>
            <a:r>
              <a:rPr lang="en-GB" sz="2800" dirty="0"/>
              <a:t>State the units with your answer. </a:t>
            </a:r>
          </a:p>
          <a:p>
            <a:endParaRPr lang="en-GB" sz="2400" dirty="0"/>
          </a:p>
        </p:txBody>
      </p:sp>
      <p:pic>
        <p:nvPicPr>
          <p:cNvPr id="2" name="Picture 1"/>
          <p:cNvPicPr>
            <a:picLocks noChangeAspect="1"/>
          </p:cNvPicPr>
          <p:nvPr/>
        </p:nvPicPr>
        <p:blipFill rotWithShape="1">
          <a:blip r:embed="rId3"/>
          <a:srcRect b="3970"/>
          <a:stretch/>
        </p:blipFill>
        <p:spPr>
          <a:xfrm>
            <a:off x="282390" y="225006"/>
            <a:ext cx="2608294" cy="2702500"/>
          </a:xfrm>
          <a:prstGeom prst="rect">
            <a:avLst/>
          </a:prstGeom>
        </p:spPr>
      </p:pic>
    </p:spTree>
    <p:extLst>
      <p:ext uri="{BB962C8B-B14F-4D97-AF65-F5344CB8AC3E}">
        <p14:creationId xmlns:p14="http://schemas.microsoft.com/office/powerpoint/2010/main" val="40705399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quarter" idx="11"/>
          </p:nvPr>
        </p:nvPicPr>
        <p:blipFill rotWithShape="1">
          <a:blip r:embed="rId2"/>
          <a:srcRect l="5220"/>
          <a:stretch/>
        </p:blipFill>
        <p:spPr>
          <a:xfrm>
            <a:off x="221039" y="304516"/>
            <a:ext cx="3144761" cy="3412078"/>
          </a:xfrm>
          <a:prstGeom prst="rect">
            <a:avLst/>
          </a:prstGeom>
        </p:spPr>
      </p:pic>
      <mc:AlternateContent xmlns:mc="http://schemas.openxmlformats.org/markup-compatibility/2006" xmlns:a14="http://schemas.microsoft.com/office/drawing/2010/main">
        <mc:Choice Requires="a14">
          <p:sp>
            <p:nvSpPr>
              <p:cNvPr id="5" name="Text Placeholder 3"/>
              <p:cNvSpPr txBox="1">
                <a:spLocks/>
              </p:cNvSpPr>
              <p:nvPr/>
            </p:nvSpPr>
            <p:spPr>
              <a:xfrm>
                <a:off x="3775587" y="304516"/>
                <a:ext cx="5324177" cy="750661"/>
              </a:xfrm>
              <a:prstGeom prst="rect">
                <a:avLst/>
              </a:prstGeom>
            </p:spPr>
            <p:txBody>
              <a:bodyPr/>
              <a:lstStyle>
                <a:lvl1pPr marL="0" indent="0" algn="l" defTabSz="742928" rtl="0" eaLnBrk="1" latinLnBrk="0" hangingPunct="1">
                  <a:lnSpc>
                    <a:spcPct val="90000"/>
                  </a:lnSpc>
                  <a:spcBef>
                    <a:spcPts val="813"/>
                  </a:spcBef>
                  <a:buFont typeface="Arial" panose="020B0604020202020204" pitchFamily="34" charset="0"/>
                  <a:buNone/>
                  <a:defRPr sz="2925" kern="1200">
                    <a:solidFill>
                      <a:schemeClr val="tx1"/>
                    </a:solidFill>
                    <a:latin typeface="+mn-lt"/>
                    <a:ea typeface="+mn-ea"/>
                    <a:cs typeface="+mn-cs"/>
                  </a:defRPr>
                </a:lvl1pPr>
                <a:lvl2pPr marL="557197" indent="-185733" algn="l" defTabSz="742928" rtl="0" eaLnBrk="1" latinLnBrk="0" hangingPunct="1">
                  <a:lnSpc>
                    <a:spcPct val="90000"/>
                  </a:lnSpc>
                  <a:spcBef>
                    <a:spcPts val="406"/>
                  </a:spcBef>
                  <a:buFont typeface="Arial" panose="020B0604020202020204" pitchFamily="34" charset="0"/>
                  <a:buChar char="•"/>
                  <a:defRPr sz="1950" kern="1200">
                    <a:solidFill>
                      <a:schemeClr val="tx1"/>
                    </a:solidFill>
                    <a:latin typeface="+mn-lt"/>
                    <a:ea typeface="+mn-ea"/>
                    <a:cs typeface="+mn-cs"/>
                  </a:defRPr>
                </a:lvl2pPr>
                <a:lvl3pPr marL="928661" indent="-185733" algn="l" defTabSz="742928" rtl="0" eaLnBrk="1" latinLnBrk="0" hangingPunct="1">
                  <a:lnSpc>
                    <a:spcPct val="90000"/>
                  </a:lnSpc>
                  <a:spcBef>
                    <a:spcPts val="406"/>
                  </a:spcBef>
                  <a:buFont typeface="Arial" panose="020B0604020202020204" pitchFamily="34" charset="0"/>
                  <a:buChar char="•"/>
                  <a:defRPr sz="1625" kern="1200">
                    <a:solidFill>
                      <a:schemeClr val="tx1"/>
                    </a:solidFill>
                    <a:latin typeface="+mn-lt"/>
                    <a:ea typeface="+mn-ea"/>
                    <a:cs typeface="+mn-cs"/>
                  </a:defRPr>
                </a:lvl3pPr>
                <a:lvl4pPr marL="1300125"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4pPr>
                <a:lvl5pPr marL="1671590"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5pPr>
                <a:lvl6pPr marL="2043052"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18"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5981"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445"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r>
                  <a:rPr lang="en-GB" dirty="0"/>
                  <a:t>How many minutes would it take to completely fill this container with liquid that was being poured into it at a rate of </a:t>
                </a:r>
                <a14:m>
                  <m:oMath xmlns:m="http://schemas.openxmlformats.org/officeDocument/2006/math">
                    <m:r>
                      <a:rPr lang="en-GB" b="0" i="1" smtClean="0">
                        <a:latin typeface="Cambria Math" panose="02040503050406030204" pitchFamily="18" charset="0"/>
                      </a:rPr>
                      <m:t>25</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𝑐𝑚</m:t>
                        </m:r>
                      </m:e>
                      <m:sup>
                        <m:r>
                          <a:rPr lang="en-GB" b="0" i="1" smtClean="0">
                            <a:latin typeface="Cambria Math" panose="02040503050406030204" pitchFamily="18" charset="0"/>
                          </a:rPr>
                          <m:t>3</m:t>
                        </m:r>
                      </m:sup>
                    </m:sSup>
                    <m:r>
                      <a:rPr lang="en-GB" b="0" i="1" smtClean="0">
                        <a:latin typeface="Cambria Math" panose="02040503050406030204" pitchFamily="18" charset="0"/>
                      </a:rPr>
                      <m:t>/</m:t>
                    </m:r>
                    <m:r>
                      <a:rPr lang="en-GB" b="0" i="1" smtClean="0">
                        <a:latin typeface="Cambria Math" panose="02040503050406030204" pitchFamily="18" charset="0"/>
                      </a:rPr>
                      <m:t>𝑚𝑖𝑛</m:t>
                    </m:r>
                  </m:oMath>
                </a14:m>
                <a:r>
                  <a:rPr lang="en-GB" dirty="0"/>
                  <a:t>?</a:t>
                </a:r>
              </a:p>
              <a:p>
                <a:r>
                  <a:rPr lang="en-GB" dirty="0"/>
                  <a:t>Show your method.  </a:t>
                </a:r>
              </a:p>
            </p:txBody>
          </p:sp>
        </mc:Choice>
        <mc:Fallback xmlns="">
          <p:sp>
            <p:nvSpPr>
              <p:cNvPr id="5" name="Text Placeholder 3"/>
              <p:cNvSpPr txBox="1">
                <a:spLocks noRot="1" noChangeAspect="1" noMove="1" noResize="1" noEditPoints="1" noAdjustHandles="1" noChangeArrowheads="1" noChangeShapeType="1" noTextEdit="1"/>
              </p:cNvSpPr>
              <p:nvPr/>
            </p:nvSpPr>
            <p:spPr>
              <a:xfrm>
                <a:off x="3775587" y="304516"/>
                <a:ext cx="5324177" cy="750661"/>
              </a:xfrm>
              <a:prstGeom prst="rect">
                <a:avLst/>
              </a:prstGeom>
              <a:blipFill>
                <a:blip r:embed="rId4"/>
                <a:stretch>
                  <a:fillRect l="-2517" t="-14634" r="-2517" b="-217073"/>
                </a:stretch>
              </a:blipFill>
            </p:spPr>
            <p:txBody>
              <a:bodyPr/>
              <a:lstStyle/>
              <a:p>
                <a:r>
                  <a:rPr lang="en-GB">
                    <a:noFill/>
                  </a:rPr>
                  <a:t> </a:t>
                </a:r>
              </a:p>
            </p:txBody>
          </p:sp>
        </mc:Fallback>
      </mc:AlternateContent>
      <p:sp>
        <p:nvSpPr>
          <p:cNvPr id="6" name="Rectangle 5"/>
          <p:cNvSpPr/>
          <p:nvPr/>
        </p:nvSpPr>
        <p:spPr>
          <a:xfrm>
            <a:off x="103239" y="304516"/>
            <a:ext cx="589935" cy="5951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a:off x="693174" y="5144955"/>
            <a:ext cx="8406590" cy="461665"/>
          </a:xfrm>
          <a:prstGeom prst="rect">
            <a:avLst/>
          </a:prstGeom>
          <a:noFill/>
        </p:spPr>
        <p:txBody>
          <a:bodyPr wrap="square" rtlCol="0">
            <a:spAutoFit/>
          </a:bodyPr>
          <a:lstStyle/>
          <a:p>
            <a:pPr algn="ctr"/>
            <a:r>
              <a:rPr lang="en-GB" sz="2400" dirty="0"/>
              <a:t>If we </a:t>
            </a:r>
            <a:r>
              <a:rPr lang="en-GB" sz="2400" b="1" dirty="0"/>
              <a:t>increase</a:t>
            </a:r>
            <a:r>
              <a:rPr lang="en-GB" sz="2400" dirty="0"/>
              <a:t> the rate what would happen to the time taken? </a:t>
            </a:r>
          </a:p>
        </p:txBody>
      </p:sp>
    </p:spTree>
    <p:extLst>
      <p:ext uri="{BB962C8B-B14F-4D97-AF65-F5344CB8AC3E}">
        <p14:creationId xmlns:p14="http://schemas.microsoft.com/office/powerpoint/2010/main" val="2851536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quarter" idx="11"/>
          </p:nvPr>
        </p:nvPicPr>
        <p:blipFill rotWithShape="1">
          <a:blip r:embed="rId2"/>
          <a:srcRect l="5220"/>
          <a:stretch/>
        </p:blipFill>
        <p:spPr>
          <a:xfrm>
            <a:off x="221039" y="304516"/>
            <a:ext cx="3144761" cy="3412078"/>
          </a:xfrm>
          <a:prstGeom prst="rect">
            <a:avLst/>
          </a:prstGeom>
        </p:spPr>
      </p:pic>
      <mc:AlternateContent xmlns:mc="http://schemas.openxmlformats.org/markup-compatibility/2006" xmlns:a14="http://schemas.microsoft.com/office/drawing/2010/main">
        <mc:Choice Requires="a14">
          <p:sp>
            <p:nvSpPr>
              <p:cNvPr id="5" name="Text Placeholder 3"/>
              <p:cNvSpPr txBox="1">
                <a:spLocks/>
              </p:cNvSpPr>
              <p:nvPr/>
            </p:nvSpPr>
            <p:spPr>
              <a:xfrm>
                <a:off x="3775587" y="304516"/>
                <a:ext cx="5324177" cy="750661"/>
              </a:xfrm>
              <a:prstGeom prst="rect">
                <a:avLst/>
              </a:prstGeom>
            </p:spPr>
            <p:txBody>
              <a:bodyPr/>
              <a:lstStyle>
                <a:lvl1pPr marL="0" indent="0" algn="l" defTabSz="742928" rtl="0" eaLnBrk="1" latinLnBrk="0" hangingPunct="1">
                  <a:lnSpc>
                    <a:spcPct val="90000"/>
                  </a:lnSpc>
                  <a:spcBef>
                    <a:spcPts val="813"/>
                  </a:spcBef>
                  <a:buFont typeface="Arial" panose="020B0604020202020204" pitchFamily="34" charset="0"/>
                  <a:buNone/>
                  <a:defRPr sz="2925" kern="1200">
                    <a:solidFill>
                      <a:schemeClr val="tx1"/>
                    </a:solidFill>
                    <a:latin typeface="+mn-lt"/>
                    <a:ea typeface="+mn-ea"/>
                    <a:cs typeface="+mn-cs"/>
                  </a:defRPr>
                </a:lvl1pPr>
                <a:lvl2pPr marL="557197" indent="-185733" algn="l" defTabSz="742928" rtl="0" eaLnBrk="1" latinLnBrk="0" hangingPunct="1">
                  <a:lnSpc>
                    <a:spcPct val="90000"/>
                  </a:lnSpc>
                  <a:spcBef>
                    <a:spcPts val="406"/>
                  </a:spcBef>
                  <a:buFont typeface="Arial" panose="020B0604020202020204" pitchFamily="34" charset="0"/>
                  <a:buChar char="•"/>
                  <a:defRPr sz="1950" kern="1200">
                    <a:solidFill>
                      <a:schemeClr val="tx1"/>
                    </a:solidFill>
                    <a:latin typeface="+mn-lt"/>
                    <a:ea typeface="+mn-ea"/>
                    <a:cs typeface="+mn-cs"/>
                  </a:defRPr>
                </a:lvl2pPr>
                <a:lvl3pPr marL="928661" indent="-185733" algn="l" defTabSz="742928" rtl="0" eaLnBrk="1" latinLnBrk="0" hangingPunct="1">
                  <a:lnSpc>
                    <a:spcPct val="90000"/>
                  </a:lnSpc>
                  <a:spcBef>
                    <a:spcPts val="406"/>
                  </a:spcBef>
                  <a:buFont typeface="Arial" panose="020B0604020202020204" pitchFamily="34" charset="0"/>
                  <a:buChar char="•"/>
                  <a:defRPr sz="1625" kern="1200">
                    <a:solidFill>
                      <a:schemeClr val="tx1"/>
                    </a:solidFill>
                    <a:latin typeface="+mn-lt"/>
                    <a:ea typeface="+mn-ea"/>
                    <a:cs typeface="+mn-cs"/>
                  </a:defRPr>
                </a:lvl3pPr>
                <a:lvl4pPr marL="1300125"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4pPr>
                <a:lvl5pPr marL="1671590"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5pPr>
                <a:lvl6pPr marL="2043052"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18"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5981"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445"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marL="0" marR="0" lvl="0" indent="0" algn="l" defTabSz="742928" rtl="0" eaLnBrk="1" fontAlgn="auto" latinLnBrk="0" hangingPunct="1">
                  <a:lnSpc>
                    <a:spcPct val="90000"/>
                  </a:lnSpc>
                  <a:spcBef>
                    <a:spcPts val="813"/>
                  </a:spcBef>
                  <a:spcAft>
                    <a:spcPts val="0"/>
                  </a:spcAft>
                  <a:buClrTx/>
                  <a:buSzTx/>
                  <a:buFont typeface="Arial" panose="020B0604020202020204" pitchFamily="34" charset="0"/>
                  <a:buNone/>
                  <a:tabLst/>
                  <a:defRPr/>
                </a:pPr>
                <a:r>
                  <a:rPr kumimoji="0" lang="en-GB" sz="2925" b="0" i="0" u="none" strike="noStrike" kern="1200" cap="none" spc="0" normalizeH="0" baseline="0" noProof="0" dirty="0">
                    <a:ln>
                      <a:noFill/>
                    </a:ln>
                    <a:solidFill>
                      <a:prstClr val="black"/>
                    </a:solidFill>
                    <a:effectLst/>
                    <a:uLnTx/>
                    <a:uFillTx/>
                    <a:latin typeface="Calibri" panose="020F0502020204030204"/>
                    <a:ea typeface="+mn-ea"/>
                    <a:cs typeface="+mn-cs"/>
                  </a:rPr>
                  <a:t>How many minutes would it take to </a:t>
                </a:r>
                <a:r>
                  <a:rPr kumimoji="0" lang="en-GB" sz="2925" b="1" i="0" u="none" strike="noStrike" kern="1200" cap="none" spc="0" normalizeH="0" baseline="0" noProof="0" dirty="0">
                    <a:ln>
                      <a:noFill/>
                    </a:ln>
                    <a:effectLst/>
                    <a:uLnTx/>
                    <a:uFillTx/>
                    <a:latin typeface="Calibri" panose="020F0502020204030204"/>
                    <a:ea typeface="+mn-ea"/>
                    <a:cs typeface="+mn-cs"/>
                  </a:rPr>
                  <a:t>half fill </a:t>
                </a:r>
                <a:r>
                  <a:rPr kumimoji="0" lang="en-GB" sz="2925" b="0" i="0" u="none" strike="noStrike" kern="1200" cap="none" spc="0" normalizeH="0" baseline="0" noProof="0" dirty="0">
                    <a:ln>
                      <a:noFill/>
                    </a:ln>
                    <a:solidFill>
                      <a:prstClr val="black"/>
                    </a:solidFill>
                    <a:effectLst/>
                    <a:uLnTx/>
                    <a:uFillTx/>
                    <a:latin typeface="Calibri" panose="020F0502020204030204"/>
                    <a:ea typeface="+mn-ea"/>
                    <a:cs typeface="+mn-cs"/>
                  </a:rPr>
                  <a:t>this container </a:t>
                </a:r>
                <a:r>
                  <a:rPr kumimoji="0" lang="en-GB" sz="2925" b="0" i="0" u="none" strike="noStrike" kern="1200" cap="none" spc="0" normalizeH="0" noProof="0" dirty="0">
                    <a:ln>
                      <a:noFill/>
                    </a:ln>
                    <a:solidFill>
                      <a:prstClr val="black"/>
                    </a:solidFill>
                    <a:effectLst/>
                    <a:uLnTx/>
                    <a:uFillTx/>
                    <a:latin typeface="Calibri" panose="020F0502020204030204"/>
                    <a:ea typeface="+mn-ea"/>
                    <a:cs typeface="+mn-cs"/>
                  </a:rPr>
                  <a:t>with liquid </a:t>
                </a:r>
                <a:r>
                  <a:rPr kumimoji="0" lang="en-GB" sz="2925" b="0" i="0" u="none" strike="noStrike" kern="1200" cap="none" spc="0" normalizeH="0" baseline="0" noProof="0" dirty="0">
                    <a:ln>
                      <a:noFill/>
                    </a:ln>
                    <a:solidFill>
                      <a:prstClr val="black"/>
                    </a:solidFill>
                    <a:effectLst/>
                    <a:uLnTx/>
                    <a:uFillTx/>
                    <a:latin typeface="Calibri" panose="020F0502020204030204"/>
                    <a:ea typeface="+mn-ea"/>
                    <a:cs typeface="+mn-cs"/>
                  </a:rPr>
                  <a:t>that was being poured into it at a rate of </a:t>
                </a:r>
                <a14:m>
                  <m:oMath xmlns:m="http://schemas.openxmlformats.org/officeDocument/2006/math">
                    <m:r>
                      <a:rPr kumimoji="0" lang="en-GB" sz="2925"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25</m:t>
                    </m:r>
                    <m:sSup>
                      <m:sSupPr>
                        <m:ctrlPr>
                          <a:rPr kumimoji="0" lang="en-GB" sz="2925"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GB" sz="2925"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𝑐𝑚</m:t>
                        </m:r>
                      </m:e>
                      <m:sup>
                        <m:r>
                          <a:rPr kumimoji="0" lang="en-GB" sz="2925"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3</m:t>
                        </m:r>
                      </m:sup>
                    </m:sSup>
                    <m:r>
                      <a:rPr kumimoji="0" lang="en-GB" sz="2925"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GB" sz="2925"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𝑚𝑖𝑛</m:t>
                    </m:r>
                  </m:oMath>
                </a14:m>
                <a:r>
                  <a:rPr kumimoji="0" lang="en-GB" sz="2925"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742928" rtl="0" eaLnBrk="1" fontAlgn="auto" latinLnBrk="0" hangingPunct="1">
                  <a:lnSpc>
                    <a:spcPct val="90000"/>
                  </a:lnSpc>
                  <a:spcBef>
                    <a:spcPts val="813"/>
                  </a:spcBef>
                  <a:spcAft>
                    <a:spcPts val="0"/>
                  </a:spcAft>
                  <a:buClrTx/>
                  <a:buSzTx/>
                  <a:buFont typeface="Arial" panose="020B0604020202020204" pitchFamily="34" charset="0"/>
                  <a:buNone/>
                  <a:tabLst/>
                  <a:defRPr/>
                </a:pPr>
                <a:r>
                  <a:rPr lang="en-GB" dirty="0">
                    <a:solidFill>
                      <a:prstClr val="black"/>
                    </a:solidFill>
                    <a:latin typeface="Calibri" panose="020F0502020204030204"/>
                  </a:rPr>
                  <a:t>Show your method.</a:t>
                </a:r>
                <a:endParaRPr kumimoji="0" lang="en-GB" sz="292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 Placeholder 3"/>
              <p:cNvSpPr txBox="1">
                <a:spLocks noRot="1" noChangeAspect="1" noMove="1" noResize="1" noEditPoints="1" noAdjustHandles="1" noChangeArrowheads="1" noChangeShapeType="1" noTextEdit="1"/>
              </p:cNvSpPr>
              <p:nvPr/>
            </p:nvSpPr>
            <p:spPr>
              <a:xfrm>
                <a:off x="3775587" y="304516"/>
                <a:ext cx="5324177" cy="750661"/>
              </a:xfrm>
              <a:prstGeom prst="rect">
                <a:avLst/>
              </a:prstGeom>
              <a:blipFill>
                <a:blip r:embed="rId4"/>
                <a:stretch>
                  <a:fillRect l="-2517" t="-14634" r="-1030" b="-217073"/>
                </a:stretch>
              </a:blipFill>
            </p:spPr>
            <p:txBody>
              <a:bodyPr/>
              <a:lstStyle/>
              <a:p>
                <a:r>
                  <a:rPr lang="en-GB">
                    <a:noFill/>
                  </a:rPr>
                  <a:t> </a:t>
                </a:r>
              </a:p>
            </p:txBody>
          </p:sp>
        </mc:Fallback>
      </mc:AlternateContent>
      <p:sp>
        <p:nvSpPr>
          <p:cNvPr id="6" name="Rectangle 5"/>
          <p:cNvSpPr/>
          <p:nvPr/>
        </p:nvSpPr>
        <p:spPr>
          <a:xfrm>
            <a:off x="103239" y="304516"/>
            <a:ext cx="589935" cy="5951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07400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quarter" idx="11"/>
          </p:nvPr>
        </p:nvPicPr>
        <p:blipFill rotWithShape="1">
          <a:blip r:embed="rId2"/>
          <a:srcRect l="5220"/>
          <a:stretch/>
        </p:blipFill>
        <p:spPr>
          <a:xfrm>
            <a:off x="221039" y="304516"/>
            <a:ext cx="3144761" cy="3412078"/>
          </a:xfrm>
          <a:prstGeom prst="rect">
            <a:avLst/>
          </a:prstGeom>
        </p:spPr>
      </p:pic>
      <mc:AlternateContent xmlns:mc="http://schemas.openxmlformats.org/markup-compatibility/2006" xmlns:a14="http://schemas.microsoft.com/office/drawing/2010/main">
        <mc:Choice Requires="a14">
          <p:sp>
            <p:nvSpPr>
              <p:cNvPr id="5" name="Text Placeholder 3"/>
              <p:cNvSpPr txBox="1">
                <a:spLocks/>
              </p:cNvSpPr>
              <p:nvPr/>
            </p:nvSpPr>
            <p:spPr>
              <a:xfrm>
                <a:off x="3775587" y="304516"/>
                <a:ext cx="5324177" cy="750661"/>
              </a:xfrm>
              <a:prstGeom prst="rect">
                <a:avLst/>
              </a:prstGeom>
            </p:spPr>
            <p:txBody>
              <a:bodyPr/>
              <a:lstStyle>
                <a:lvl1pPr marL="0" indent="0" algn="l" defTabSz="742928" rtl="0" eaLnBrk="1" latinLnBrk="0" hangingPunct="1">
                  <a:lnSpc>
                    <a:spcPct val="90000"/>
                  </a:lnSpc>
                  <a:spcBef>
                    <a:spcPts val="813"/>
                  </a:spcBef>
                  <a:buFont typeface="Arial" panose="020B0604020202020204" pitchFamily="34" charset="0"/>
                  <a:buNone/>
                  <a:defRPr sz="2925" kern="1200">
                    <a:solidFill>
                      <a:schemeClr val="tx1"/>
                    </a:solidFill>
                    <a:latin typeface="+mn-lt"/>
                    <a:ea typeface="+mn-ea"/>
                    <a:cs typeface="+mn-cs"/>
                  </a:defRPr>
                </a:lvl1pPr>
                <a:lvl2pPr marL="557197" indent="-185733" algn="l" defTabSz="742928" rtl="0" eaLnBrk="1" latinLnBrk="0" hangingPunct="1">
                  <a:lnSpc>
                    <a:spcPct val="90000"/>
                  </a:lnSpc>
                  <a:spcBef>
                    <a:spcPts val="406"/>
                  </a:spcBef>
                  <a:buFont typeface="Arial" panose="020B0604020202020204" pitchFamily="34" charset="0"/>
                  <a:buChar char="•"/>
                  <a:defRPr sz="1950" kern="1200">
                    <a:solidFill>
                      <a:schemeClr val="tx1"/>
                    </a:solidFill>
                    <a:latin typeface="+mn-lt"/>
                    <a:ea typeface="+mn-ea"/>
                    <a:cs typeface="+mn-cs"/>
                  </a:defRPr>
                </a:lvl2pPr>
                <a:lvl3pPr marL="928661" indent="-185733" algn="l" defTabSz="742928" rtl="0" eaLnBrk="1" latinLnBrk="0" hangingPunct="1">
                  <a:lnSpc>
                    <a:spcPct val="90000"/>
                  </a:lnSpc>
                  <a:spcBef>
                    <a:spcPts val="406"/>
                  </a:spcBef>
                  <a:buFont typeface="Arial" panose="020B0604020202020204" pitchFamily="34" charset="0"/>
                  <a:buChar char="•"/>
                  <a:defRPr sz="1625" kern="1200">
                    <a:solidFill>
                      <a:schemeClr val="tx1"/>
                    </a:solidFill>
                    <a:latin typeface="+mn-lt"/>
                    <a:ea typeface="+mn-ea"/>
                    <a:cs typeface="+mn-cs"/>
                  </a:defRPr>
                </a:lvl3pPr>
                <a:lvl4pPr marL="1300125"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4pPr>
                <a:lvl5pPr marL="1671590"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5pPr>
                <a:lvl6pPr marL="2043052"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18"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5981"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445"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marL="0" marR="0" lvl="0" indent="0" algn="l" defTabSz="742928" rtl="0" eaLnBrk="1" fontAlgn="auto" latinLnBrk="0" hangingPunct="1">
                  <a:lnSpc>
                    <a:spcPct val="90000"/>
                  </a:lnSpc>
                  <a:spcBef>
                    <a:spcPts val="813"/>
                  </a:spcBef>
                  <a:spcAft>
                    <a:spcPts val="0"/>
                  </a:spcAft>
                  <a:buClrTx/>
                  <a:buSzTx/>
                  <a:buFont typeface="Arial" panose="020B0604020202020204" pitchFamily="34" charset="0"/>
                  <a:buNone/>
                  <a:tabLst/>
                  <a:defRPr/>
                </a:pPr>
                <a:r>
                  <a:rPr kumimoji="0" lang="en-GB" sz="2925" b="0" i="0" u="none" strike="noStrike" kern="1200" cap="none" spc="0" normalizeH="0" baseline="0" noProof="0" dirty="0">
                    <a:ln>
                      <a:noFill/>
                    </a:ln>
                    <a:solidFill>
                      <a:prstClr val="black"/>
                    </a:solidFill>
                    <a:effectLst/>
                    <a:uLnTx/>
                    <a:uFillTx/>
                    <a:latin typeface="Calibri" panose="020F0502020204030204"/>
                    <a:ea typeface="+mn-ea"/>
                    <a:cs typeface="+mn-cs"/>
                  </a:rPr>
                  <a:t>How many</a:t>
                </a:r>
                <a:r>
                  <a:rPr kumimoji="0" lang="en-GB" sz="2925" b="0" i="0" u="none" strike="noStrike" kern="1200" cap="none" spc="0" normalizeH="0" noProof="0" dirty="0">
                    <a:ln>
                      <a:noFill/>
                    </a:ln>
                    <a:solidFill>
                      <a:prstClr val="black"/>
                    </a:solidFill>
                    <a:effectLst/>
                    <a:uLnTx/>
                    <a:uFillTx/>
                    <a:latin typeface="Calibri" panose="020F0502020204030204"/>
                    <a:ea typeface="+mn-ea"/>
                    <a:cs typeface="+mn-cs"/>
                  </a:rPr>
                  <a:t> minutes</a:t>
                </a:r>
                <a:r>
                  <a:rPr kumimoji="0" lang="en-GB" sz="2925" b="0" i="0" u="none" strike="noStrike" kern="1200" cap="none" spc="0" normalizeH="0" baseline="0" noProof="0" dirty="0">
                    <a:ln>
                      <a:noFill/>
                    </a:ln>
                    <a:solidFill>
                      <a:prstClr val="black"/>
                    </a:solidFill>
                    <a:effectLst/>
                    <a:uLnTx/>
                    <a:uFillTx/>
                    <a:latin typeface="Calibri" panose="020F0502020204030204"/>
                    <a:ea typeface="+mn-ea"/>
                    <a:cs typeface="+mn-cs"/>
                  </a:rPr>
                  <a:t> would it take to</a:t>
                </a:r>
                <a:r>
                  <a:rPr kumimoji="0" lang="en-GB" sz="2925"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2925" i="0" u="none" strike="noStrike" kern="1200" cap="none" spc="0" normalizeH="0" baseline="0" noProof="0" dirty="0">
                    <a:ln>
                      <a:noFill/>
                    </a:ln>
                    <a:solidFill>
                      <a:prstClr val="black"/>
                    </a:solidFill>
                    <a:effectLst/>
                    <a:uLnTx/>
                    <a:uFillTx/>
                    <a:latin typeface="Calibri" panose="020F0502020204030204"/>
                    <a:ea typeface="+mn-ea"/>
                    <a:cs typeface="+mn-cs"/>
                  </a:rPr>
                  <a:t>fill</a:t>
                </a:r>
                <a:r>
                  <a:rPr kumimoji="0" lang="en-GB" sz="2925"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2925" b="0" i="0" u="none" strike="noStrike" kern="1200" cap="none" spc="0" normalizeH="0" baseline="0" noProof="0" dirty="0">
                    <a:ln>
                      <a:noFill/>
                    </a:ln>
                    <a:solidFill>
                      <a:prstClr val="black"/>
                    </a:solidFill>
                    <a:effectLst/>
                    <a:uLnTx/>
                    <a:uFillTx/>
                    <a:latin typeface="Calibri" panose="020F0502020204030204"/>
                    <a:ea typeface="+mn-ea"/>
                    <a:cs typeface="+mn-cs"/>
                  </a:rPr>
                  <a:t>this container with liquid that was being poured into it at a rate of </a:t>
                </a:r>
                <a14:m>
                  <m:oMath xmlns:m="http://schemas.openxmlformats.org/officeDocument/2006/math">
                    <m:r>
                      <a:rPr kumimoji="0" lang="en-GB" sz="2925"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25</m:t>
                    </m:r>
                    <m:sSup>
                      <m:sSupPr>
                        <m:ctrlPr>
                          <a:rPr kumimoji="0" lang="en-GB" sz="2925"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GB" sz="2925"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𝑐𝑚</m:t>
                        </m:r>
                      </m:e>
                      <m:sup>
                        <m:r>
                          <a:rPr kumimoji="0" lang="en-GB" sz="2925"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3</m:t>
                        </m:r>
                      </m:sup>
                    </m:sSup>
                    <m:r>
                      <a:rPr kumimoji="0" lang="en-GB" sz="2925"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GB" sz="2925"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𝑚𝑖𝑛</m:t>
                    </m:r>
                  </m:oMath>
                </a14:m>
                <a:r>
                  <a:rPr kumimoji="0" lang="en-GB" sz="2925" b="0" i="0" u="none" strike="noStrike" kern="1200" cap="none" spc="0" normalizeH="0" baseline="0" noProof="0" dirty="0">
                    <a:ln>
                      <a:noFill/>
                    </a:ln>
                    <a:solidFill>
                      <a:prstClr val="black"/>
                    </a:solidFill>
                    <a:effectLst/>
                    <a:uLnTx/>
                    <a:uFillTx/>
                    <a:latin typeface="Calibri" panose="020F0502020204030204"/>
                    <a:ea typeface="+mn-ea"/>
                    <a:cs typeface="+mn-cs"/>
                  </a:rPr>
                  <a:t> until it</a:t>
                </a:r>
                <a:r>
                  <a:rPr kumimoji="0" lang="en-GB" sz="2925" b="0" i="0" u="none" strike="noStrike" kern="1200" cap="none" spc="0" normalizeH="0" noProof="0" dirty="0">
                    <a:ln>
                      <a:noFill/>
                    </a:ln>
                    <a:solidFill>
                      <a:prstClr val="black"/>
                    </a:solidFill>
                    <a:effectLst/>
                    <a:uLnTx/>
                    <a:uFillTx/>
                    <a:latin typeface="Calibri" panose="020F0502020204030204"/>
                    <a:ea typeface="+mn-ea"/>
                    <a:cs typeface="+mn-cs"/>
                  </a:rPr>
                  <a:t> was </a:t>
                </a:r>
                <a:r>
                  <a:rPr kumimoji="0" lang="en-GB" sz="2925" b="1" i="0" u="none" strike="noStrike" kern="1200" cap="none" spc="0" normalizeH="0" noProof="0" dirty="0">
                    <a:ln>
                      <a:noFill/>
                    </a:ln>
                    <a:solidFill>
                      <a:prstClr val="black"/>
                    </a:solidFill>
                    <a:effectLst/>
                    <a:uLnTx/>
                    <a:uFillTx/>
                    <a:latin typeface="Calibri" panose="020F0502020204030204"/>
                    <a:ea typeface="+mn-ea"/>
                    <a:cs typeface="+mn-cs"/>
                  </a:rPr>
                  <a:t>two-fifths full</a:t>
                </a:r>
                <a:r>
                  <a:rPr kumimoji="0" lang="en-GB" sz="2925" b="0" i="0" u="none" strike="noStrike" kern="1200" cap="none" spc="0" normalizeH="0" noProof="0" dirty="0">
                    <a:ln>
                      <a:noFill/>
                    </a:ln>
                    <a:solidFill>
                      <a:prstClr val="black"/>
                    </a:solidFill>
                    <a:effectLst/>
                    <a:uLnTx/>
                    <a:uFillTx/>
                    <a:latin typeface="Calibri" panose="020F0502020204030204"/>
                    <a:ea typeface="+mn-ea"/>
                    <a:cs typeface="+mn-cs"/>
                  </a:rPr>
                  <a:t>?</a:t>
                </a:r>
              </a:p>
              <a:p>
                <a:pPr marL="0" marR="0" lvl="0" indent="0" algn="l" defTabSz="742928" rtl="0" eaLnBrk="1" fontAlgn="auto" latinLnBrk="0" hangingPunct="1">
                  <a:lnSpc>
                    <a:spcPct val="90000"/>
                  </a:lnSpc>
                  <a:spcBef>
                    <a:spcPts val="813"/>
                  </a:spcBef>
                  <a:spcAft>
                    <a:spcPts val="0"/>
                  </a:spcAft>
                  <a:buClrTx/>
                  <a:buSzTx/>
                  <a:buFont typeface="Arial" panose="020B0604020202020204" pitchFamily="34" charset="0"/>
                  <a:buNone/>
                  <a:tabLst/>
                  <a:defRPr/>
                </a:pPr>
                <a:r>
                  <a:rPr lang="en-GB" dirty="0">
                    <a:solidFill>
                      <a:prstClr val="black"/>
                    </a:solidFill>
                    <a:latin typeface="Calibri" panose="020F0502020204030204"/>
                  </a:rPr>
                  <a:t>Show your method.</a:t>
                </a:r>
                <a:r>
                  <a:rPr kumimoji="0" lang="en-GB" sz="2925" b="0" i="0" u="none" strike="noStrike" kern="1200" cap="none" spc="0" normalizeH="0" noProof="0" dirty="0">
                    <a:ln>
                      <a:noFill/>
                    </a:ln>
                    <a:solidFill>
                      <a:prstClr val="black"/>
                    </a:solidFill>
                    <a:effectLst/>
                    <a:uLnTx/>
                    <a:uFillTx/>
                    <a:latin typeface="Calibri" panose="020F0502020204030204"/>
                    <a:ea typeface="+mn-ea"/>
                    <a:cs typeface="+mn-cs"/>
                  </a:rPr>
                  <a:t> </a:t>
                </a:r>
                <a:endParaRPr kumimoji="0" lang="en-GB" sz="292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Text Placeholder 3"/>
              <p:cNvSpPr txBox="1">
                <a:spLocks noRot="1" noChangeAspect="1" noMove="1" noResize="1" noEditPoints="1" noAdjustHandles="1" noChangeArrowheads="1" noChangeShapeType="1" noTextEdit="1"/>
              </p:cNvSpPr>
              <p:nvPr/>
            </p:nvSpPr>
            <p:spPr>
              <a:xfrm>
                <a:off x="3775587" y="304516"/>
                <a:ext cx="5324177" cy="750661"/>
              </a:xfrm>
              <a:prstGeom prst="rect">
                <a:avLst/>
              </a:prstGeom>
              <a:blipFill>
                <a:blip r:embed="rId4"/>
                <a:stretch>
                  <a:fillRect l="-2517" t="-14634" r="-1259" b="-269919"/>
                </a:stretch>
              </a:blipFill>
            </p:spPr>
            <p:txBody>
              <a:bodyPr/>
              <a:lstStyle/>
              <a:p>
                <a:r>
                  <a:rPr lang="en-GB">
                    <a:noFill/>
                  </a:rPr>
                  <a:t> </a:t>
                </a:r>
              </a:p>
            </p:txBody>
          </p:sp>
        </mc:Fallback>
      </mc:AlternateContent>
      <p:sp>
        <p:nvSpPr>
          <p:cNvPr id="6" name="Rectangle 5"/>
          <p:cNvSpPr/>
          <p:nvPr/>
        </p:nvSpPr>
        <p:spPr>
          <a:xfrm>
            <a:off x="103239" y="304516"/>
            <a:ext cx="589935" cy="5951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16418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 Placeholder 3"/>
              <p:cNvSpPr>
                <a:spLocks noGrp="1"/>
              </p:cNvSpPr>
              <p:nvPr>
                <p:ph type="body" sz="quarter" idx="10"/>
              </p:nvPr>
            </p:nvSpPr>
            <p:spPr>
              <a:xfrm>
                <a:off x="3790335" y="304516"/>
                <a:ext cx="5324177" cy="750661"/>
              </a:xfrm>
            </p:spPr>
            <p:txBody>
              <a:bodyPr/>
              <a:lstStyle/>
              <a:p>
                <a:r>
                  <a:rPr lang="en-GB" dirty="0"/>
                  <a:t>How long would it take to fill this container if liquid was being poured into it at a rate of </a:t>
                </a:r>
                <a14:m>
                  <m:oMath xmlns:m="http://schemas.openxmlformats.org/officeDocument/2006/math">
                    <m:r>
                      <a:rPr lang="en-GB" b="0" i="1" smtClean="0">
                        <a:latin typeface="Cambria Math" panose="02040503050406030204" pitchFamily="18" charset="0"/>
                      </a:rPr>
                      <m:t>25</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𝑐𝑚</m:t>
                        </m:r>
                      </m:e>
                      <m:sup>
                        <m:r>
                          <a:rPr lang="en-GB" b="0" i="1" smtClean="0">
                            <a:latin typeface="Cambria Math" panose="02040503050406030204" pitchFamily="18" charset="0"/>
                          </a:rPr>
                          <m:t>3</m:t>
                        </m:r>
                      </m:sup>
                    </m:sSup>
                    <m:r>
                      <a:rPr lang="en-GB" b="0" i="1" smtClean="0">
                        <a:latin typeface="Cambria Math" panose="02040503050406030204" pitchFamily="18" charset="0"/>
                      </a:rPr>
                      <m:t>/</m:t>
                    </m:r>
                    <m:r>
                      <a:rPr lang="en-GB" b="0" i="1" smtClean="0">
                        <a:latin typeface="Cambria Math" panose="02040503050406030204" pitchFamily="18" charset="0"/>
                      </a:rPr>
                      <m:t>𝑚𝑖𝑛</m:t>
                    </m:r>
                  </m:oMath>
                </a14:m>
                <a:r>
                  <a:rPr lang="en-GB" dirty="0"/>
                  <a:t>? </a:t>
                </a:r>
              </a:p>
              <a:p>
                <a:r>
                  <a:rPr lang="en-GB" dirty="0"/>
                  <a:t>State the units with your answer. </a:t>
                </a:r>
              </a:p>
            </p:txBody>
          </p:sp>
        </mc:Choice>
        <mc:Fallback xmlns="">
          <p:sp>
            <p:nvSpPr>
              <p:cNvPr id="4" name="Text Placeholder 3"/>
              <p:cNvSpPr>
                <a:spLocks noGrp="1" noRot="1" noChangeAspect="1" noMove="1" noResize="1" noEditPoints="1" noAdjustHandles="1" noChangeArrowheads="1" noChangeShapeType="1" noTextEdit="1"/>
              </p:cNvSpPr>
              <p:nvPr>
                <p:ph type="body" sz="quarter" idx="10"/>
              </p:nvPr>
            </p:nvSpPr>
            <p:spPr>
              <a:xfrm>
                <a:off x="3790335" y="304516"/>
                <a:ext cx="5324177" cy="750661"/>
              </a:xfrm>
              <a:blipFill>
                <a:blip r:embed="rId3"/>
                <a:stretch>
                  <a:fillRect l="-2520" t="-14634" r="-458" b="-217073"/>
                </a:stretch>
              </a:blipFill>
            </p:spPr>
            <p:txBody>
              <a:bodyPr/>
              <a:lstStyle/>
              <a:p>
                <a:r>
                  <a:rPr lang="en-GB">
                    <a:noFill/>
                  </a:rPr>
                  <a:t> </a:t>
                </a:r>
              </a:p>
            </p:txBody>
          </p:sp>
        </mc:Fallback>
      </mc:AlternateContent>
      <p:pic>
        <p:nvPicPr>
          <p:cNvPr id="6" name="Content Placeholder 5"/>
          <p:cNvPicPr>
            <a:picLocks noGrp="1" noChangeAspect="1"/>
          </p:cNvPicPr>
          <p:nvPr>
            <p:ph sz="quarter" idx="11"/>
          </p:nvPr>
        </p:nvPicPr>
        <p:blipFill>
          <a:blip r:embed="rId4"/>
          <a:stretch>
            <a:fillRect/>
          </a:stretch>
        </p:blipFill>
        <p:spPr>
          <a:xfrm>
            <a:off x="206477" y="304516"/>
            <a:ext cx="3028950" cy="3133725"/>
          </a:xfrm>
          <a:prstGeom prst="rect">
            <a:avLst/>
          </a:prstGeom>
        </p:spPr>
      </p:pic>
    </p:spTree>
    <p:extLst>
      <p:ext uri="{BB962C8B-B14F-4D97-AF65-F5344CB8AC3E}">
        <p14:creationId xmlns:p14="http://schemas.microsoft.com/office/powerpoint/2010/main" val="31521747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 Placeholder 3"/>
              <p:cNvSpPr>
                <a:spLocks noGrp="1"/>
              </p:cNvSpPr>
              <p:nvPr>
                <p:ph type="body" sz="quarter" idx="10"/>
              </p:nvPr>
            </p:nvSpPr>
            <p:spPr>
              <a:xfrm>
                <a:off x="4441371" y="304516"/>
                <a:ext cx="4673141" cy="750661"/>
              </a:xfrm>
            </p:spPr>
            <p:txBody>
              <a:bodyPr/>
              <a:lstStyle/>
              <a:p>
                <a:r>
                  <a:rPr lang="en-GB" dirty="0"/>
                  <a:t>How long would it take to fill this container if liquid was being poured into it at a rate of </a:t>
                </a:r>
                <a14:m>
                  <m:oMath xmlns:m="http://schemas.openxmlformats.org/officeDocument/2006/math">
                    <m:r>
                      <a:rPr lang="en-GB" b="0" i="1" smtClean="0">
                        <a:latin typeface="Cambria Math" panose="02040503050406030204" pitchFamily="18" charset="0"/>
                      </a:rPr>
                      <m:t>250 </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𝑐𝑚</m:t>
                        </m:r>
                      </m:e>
                      <m:sup>
                        <m:r>
                          <a:rPr lang="en-GB" b="0" i="1" smtClean="0">
                            <a:latin typeface="Cambria Math" panose="02040503050406030204" pitchFamily="18" charset="0"/>
                          </a:rPr>
                          <m:t>3</m:t>
                        </m:r>
                      </m:sup>
                    </m:sSup>
                    <m:r>
                      <a:rPr lang="en-GB" b="0" i="1" smtClean="0">
                        <a:latin typeface="Cambria Math" panose="02040503050406030204" pitchFamily="18" charset="0"/>
                      </a:rPr>
                      <m:t>𝑝𝑒𝑟</m:t>
                    </m:r>
                    <m:r>
                      <a:rPr lang="en-GB" b="0" i="1" smtClean="0">
                        <a:latin typeface="Cambria Math" panose="02040503050406030204" pitchFamily="18" charset="0"/>
                      </a:rPr>
                      <m:t> </m:t>
                    </m:r>
                    <m:r>
                      <a:rPr lang="en-GB" b="0" i="1" smtClean="0">
                        <a:latin typeface="Cambria Math" panose="02040503050406030204" pitchFamily="18" charset="0"/>
                      </a:rPr>
                      <m:t>h𝑜𝑢𝑟</m:t>
                    </m:r>
                  </m:oMath>
                </a14:m>
                <a:r>
                  <a:rPr lang="en-GB" dirty="0"/>
                  <a:t>? </a:t>
                </a:r>
              </a:p>
              <a:p>
                <a:r>
                  <a:rPr lang="en-GB" dirty="0"/>
                  <a:t>State the units with your answer. </a:t>
                </a:r>
              </a:p>
            </p:txBody>
          </p:sp>
        </mc:Choice>
        <mc:Fallback xmlns="">
          <p:sp>
            <p:nvSpPr>
              <p:cNvPr id="4" name="Text Placeholder 3"/>
              <p:cNvSpPr>
                <a:spLocks noGrp="1" noRot="1" noChangeAspect="1" noMove="1" noResize="1" noEditPoints="1" noAdjustHandles="1" noChangeArrowheads="1" noChangeShapeType="1" noTextEdit="1"/>
              </p:cNvSpPr>
              <p:nvPr>
                <p:ph type="body" sz="quarter" idx="10"/>
              </p:nvPr>
            </p:nvSpPr>
            <p:spPr>
              <a:xfrm>
                <a:off x="4441371" y="304516"/>
                <a:ext cx="4673141" cy="750661"/>
              </a:xfrm>
              <a:blipFill>
                <a:blip r:embed="rId2"/>
                <a:stretch>
                  <a:fillRect l="-2872" t="-14634" r="-914" b="-269919"/>
                </a:stretch>
              </a:blipFill>
            </p:spPr>
            <p:txBody>
              <a:bodyPr/>
              <a:lstStyle/>
              <a:p>
                <a:r>
                  <a:rPr lang="en-GB">
                    <a:noFill/>
                  </a:rPr>
                  <a:t> </a:t>
                </a:r>
              </a:p>
            </p:txBody>
          </p:sp>
        </mc:Fallback>
      </mc:AlternateContent>
      <p:pic>
        <p:nvPicPr>
          <p:cNvPr id="3" name="Picture 2"/>
          <p:cNvPicPr>
            <a:picLocks noChangeAspect="1"/>
          </p:cNvPicPr>
          <p:nvPr/>
        </p:nvPicPr>
        <p:blipFill>
          <a:blip r:embed="rId3"/>
          <a:stretch>
            <a:fillRect/>
          </a:stretch>
        </p:blipFill>
        <p:spPr>
          <a:xfrm rot="10800000">
            <a:off x="-1" y="304516"/>
            <a:ext cx="4348829" cy="3535964"/>
          </a:xfrm>
          <a:prstGeom prst="rect">
            <a:avLst/>
          </a:prstGeom>
        </p:spPr>
      </p:pic>
      <mc:AlternateContent xmlns:mc="http://schemas.openxmlformats.org/markup-compatibility/2006" xmlns:a14="http://schemas.microsoft.com/office/drawing/2010/main">
        <mc:Choice Requires="a14">
          <p:sp>
            <p:nvSpPr>
              <p:cNvPr id="5" name="TextBox 4"/>
              <p:cNvSpPr txBox="1"/>
              <p:nvPr/>
            </p:nvSpPr>
            <p:spPr>
              <a:xfrm>
                <a:off x="2269127" y="1795499"/>
                <a:ext cx="60670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0.8 </m:t>
                      </m:r>
                      <m:r>
                        <a:rPr lang="en-GB" b="0" i="1" smtClean="0">
                          <a:latin typeface="Cambria Math" panose="02040503050406030204" pitchFamily="18" charset="0"/>
                        </a:rPr>
                        <m:t>𝑚</m:t>
                      </m:r>
                    </m:oMath>
                  </m:oMathPara>
                </a14:m>
                <a:endParaRPr lang="en-GB" dirty="0"/>
              </a:p>
            </p:txBody>
          </p:sp>
        </mc:Choice>
        <mc:Fallback xmlns="">
          <p:sp>
            <p:nvSpPr>
              <p:cNvPr id="5" name="TextBox 4"/>
              <p:cNvSpPr txBox="1">
                <a:spLocks noRot="1" noChangeAspect="1" noMove="1" noResize="1" noEditPoints="1" noAdjustHandles="1" noChangeArrowheads="1" noChangeShapeType="1" noTextEdit="1"/>
              </p:cNvSpPr>
              <p:nvPr/>
            </p:nvSpPr>
            <p:spPr>
              <a:xfrm>
                <a:off x="2269127" y="1795499"/>
                <a:ext cx="606705" cy="276999"/>
              </a:xfrm>
              <a:prstGeom prst="rect">
                <a:avLst/>
              </a:prstGeom>
              <a:blipFill>
                <a:blip r:embed="rId4"/>
                <a:stretch>
                  <a:fillRect l="-8000" r="-5000" b="-6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1154430" y="468161"/>
                <a:ext cx="71570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50 </m:t>
                      </m:r>
                      <m:r>
                        <a:rPr lang="en-GB" b="0" i="1" smtClean="0">
                          <a:latin typeface="Cambria Math" panose="02040503050406030204" pitchFamily="18" charset="0"/>
                        </a:rPr>
                        <m:t>𝑐𝑚</m:t>
                      </m:r>
                      <m:r>
                        <a:rPr lang="en-GB" b="0" i="1" smtClean="0">
                          <a:latin typeface="Cambria Math" panose="02040503050406030204" pitchFamily="18" charset="0"/>
                        </a:rPr>
                        <m:t> </m:t>
                      </m:r>
                    </m:oMath>
                  </m:oMathPara>
                </a14:m>
                <a:endParaRPr lang="en-GB" dirty="0"/>
              </a:p>
            </p:txBody>
          </p:sp>
        </mc:Choice>
        <mc:Fallback xmlns="">
          <p:sp>
            <p:nvSpPr>
              <p:cNvPr id="7" name="TextBox 6"/>
              <p:cNvSpPr txBox="1">
                <a:spLocks noRot="1" noChangeAspect="1" noMove="1" noResize="1" noEditPoints="1" noAdjustHandles="1" noChangeArrowheads="1" noChangeShapeType="1" noTextEdit="1"/>
              </p:cNvSpPr>
              <p:nvPr/>
            </p:nvSpPr>
            <p:spPr>
              <a:xfrm>
                <a:off x="1154430" y="468161"/>
                <a:ext cx="715709" cy="276999"/>
              </a:xfrm>
              <a:prstGeom prst="rect">
                <a:avLst/>
              </a:prstGeom>
              <a:blipFill>
                <a:blip r:embed="rId5"/>
                <a:stretch>
                  <a:fillRect l="-7627" b="-8889"/>
                </a:stretch>
              </a:blipFill>
            </p:spPr>
            <p:txBody>
              <a:bodyPr/>
              <a:lstStyle/>
              <a:p>
                <a:r>
                  <a:rPr lang="en-GB">
                    <a:noFill/>
                  </a:rPr>
                  <a:t> </a:t>
                </a:r>
              </a:p>
            </p:txBody>
          </p:sp>
        </mc:Fallback>
      </mc:AlternateContent>
      <p:pic>
        <p:nvPicPr>
          <p:cNvPr id="8" name="Picture 7"/>
          <p:cNvPicPr>
            <a:picLocks noChangeAspect="1"/>
          </p:cNvPicPr>
          <p:nvPr/>
        </p:nvPicPr>
        <p:blipFill>
          <a:blip r:embed="rId6"/>
          <a:stretch>
            <a:fillRect/>
          </a:stretch>
        </p:blipFill>
        <p:spPr>
          <a:xfrm>
            <a:off x="26123" y="3840481"/>
            <a:ext cx="5199017" cy="660683"/>
          </a:xfrm>
          <a:prstGeom prst="rect">
            <a:avLst/>
          </a:prstGeom>
        </p:spPr>
      </p:pic>
    </p:spTree>
    <p:extLst>
      <p:ext uri="{BB962C8B-B14F-4D97-AF65-F5344CB8AC3E}">
        <p14:creationId xmlns:p14="http://schemas.microsoft.com/office/powerpoint/2010/main" val="13461246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 Placeholder 3"/>
              <p:cNvSpPr>
                <a:spLocks noGrp="1"/>
              </p:cNvSpPr>
              <p:nvPr>
                <p:ph type="body" sz="quarter" idx="10"/>
              </p:nvPr>
            </p:nvSpPr>
            <p:spPr>
              <a:xfrm>
                <a:off x="4441371" y="304516"/>
                <a:ext cx="4673141" cy="750661"/>
              </a:xfrm>
            </p:spPr>
            <p:txBody>
              <a:bodyPr/>
              <a:lstStyle/>
              <a:p>
                <a:r>
                  <a:rPr lang="en-GB" dirty="0"/>
                  <a:t>How long would it take to fill this container if air was being pumped into it at a rate of </a:t>
                </a:r>
                <a14:m>
                  <m:oMath xmlns:m="http://schemas.openxmlformats.org/officeDocument/2006/math">
                    <m:r>
                      <a:rPr lang="en-GB" i="1">
                        <a:latin typeface="Cambria Math" panose="02040503050406030204" pitchFamily="18" charset="0"/>
                      </a:rPr>
                      <m:t>1</m:t>
                    </m:r>
                    <m:r>
                      <a:rPr lang="en-GB" b="0" i="1" smtClean="0">
                        <a:latin typeface="Cambria Math" panose="02040503050406030204" pitchFamily="18" charset="0"/>
                      </a:rPr>
                      <m:t>0 </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𝑐𝑚</m:t>
                        </m:r>
                      </m:e>
                      <m:sup>
                        <m:r>
                          <a:rPr lang="en-GB" b="0" i="1" smtClean="0">
                            <a:latin typeface="Cambria Math" panose="02040503050406030204" pitchFamily="18" charset="0"/>
                          </a:rPr>
                          <m:t>3</m:t>
                        </m:r>
                      </m:sup>
                    </m:sSup>
                    <m:r>
                      <a:rPr lang="en-GB" b="0" i="1" smtClean="0">
                        <a:latin typeface="Cambria Math" panose="02040503050406030204" pitchFamily="18" charset="0"/>
                      </a:rPr>
                      <m:t>𝑝𝑒𝑟</m:t>
                    </m:r>
                    <m:r>
                      <a:rPr lang="en-GB" b="0" i="1" smtClean="0">
                        <a:latin typeface="Cambria Math" panose="02040503050406030204" pitchFamily="18" charset="0"/>
                      </a:rPr>
                      <m:t> </m:t>
                    </m:r>
                    <m:r>
                      <a:rPr lang="en-GB" b="0" i="1" smtClean="0">
                        <a:latin typeface="Cambria Math" panose="02040503050406030204" pitchFamily="18" charset="0"/>
                      </a:rPr>
                      <m:t>𝑚𝑖𝑛</m:t>
                    </m:r>
                  </m:oMath>
                </a14:m>
                <a:r>
                  <a:rPr lang="en-GB" dirty="0"/>
                  <a:t>? </a:t>
                </a:r>
              </a:p>
              <a:p>
                <a:r>
                  <a:rPr lang="en-GB" dirty="0"/>
                  <a:t>State the units with your answer. </a:t>
                </a:r>
              </a:p>
            </p:txBody>
          </p:sp>
        </mc:Choice>
        <mc:Fallback xmlns="">
          <p:sp>
            <p:nvSpPr>
              <p:cNvPr id="4" name="Text Placeholder 3"/>
              <p:cNvSpPr>
                <a:spLocks noGrp="1" noRot="1" noChangeAspect="1" noMove="1" noResize="1" noEditPoints="1" noAdjustHandles="1" noChangeArrowheads="1" noChangeShapeType="1" noTextEdit="1"/>
              </p:cNvSpPr>
              <p:nvPr>
                <p:ph type="body" sz="quarter" idx="10"/>
              </p:nvPr>
            </p:nvSpPr>
            <p:spPr>
              <a:xfrm>
                <a:off x="4441371" y="304516"/>
                <a:ext cx="4673141" cy="750661"/>
              </a:xfrm>
              <a:blipFill>
                <a:blip r:embed="rId2"/>
                <a:stretch>
                  <a:fillRect l="-2872" t="-14634" r="-3133" b="-269919"/>
                </a:stretch>
              </a:blipFill>
            </p:spPr>
            <p:txBody>
              <a:bodyPr/>
              <a:lstStyle/>
              <a:p>
                <a:r>
                  <a:rPr lang="en-GB">
                    <a:noFill/>
                  </a:rPr>
                  <a:t> </a:t>
                </a:r>
              </a:p>
            </p:txBody>
          </p:sp>
        </mc:Fallback>
      </mc:AlternateContent>
      <p:pic>
        <p:nvPicPr>
          <p:cNvPr id="2" name="Picture 1"/>
          <p:cNvPicPr>
            <a:picLocks noChangeAspect="1"/>
          </p:cNvPicPr>
          <p:nvPr/>
        </p:nvPicPr>
        <p:blipFill>
          <a:blip r:embed="rId3"/>
          <a:stretch>
            <a:fillRect/>
          </a:stretch>
        </p:blipFill>
        <p:spPr>
          <a:xfrm>
            <a:off x="615587" y="200012"/>
            <a:ext cx="3486150" cy="3427063"/>
          </a:xfrm>
          <a:prstGeom prst="rect">
            <a:avLst/>
          </a:prstGeom>
        </p:spPr>
      </p:pic>
      <p:pic>
        <p:nvPicPr>
          <p:cNvPr id="6" name="Picture 5"/>
          <p:cNvPicPr>
            <a:picLocks noChangeAspect="1"/>
          </p:cNvPicPr>
          <p:nvPr/>
        </p:nvPicPr>
        <p:blipFill>
          <a:blip r:embed="rId4"/>
          <a:stretch>
            <a:fillRect/>
          </a:stretch>
        </p:blipFill>
        <p:spPr>
          <a:xfrm>
            <a:off x="174171" y="3311799"/>
            <a:ext cx="4541520" cy="924785"/>
          </a:xfrm>
          <a:prstGeom prst="rect">
            <a:avLst/>
          </a:prstGeom>
        </p:spPr>
      </p:pic>
    </p:spTree>
    <p:extLst>
      <p:ext uri="{BB962C8B-B14F-4D97-AF65-F5344CB8AC3E}">
        <p14:creationId xmlns:p14="http://schemas.microsoft.com/office/powerpoint/2010/main" val="2799633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 Placeholder 1"/>
              <p:cNvSpPr>
                <a:spLocks noGrp="1"/>
              </p:cNvSpPr>
              <p:nvPr>
                <p:ph type="body" sz="quarter" idx="10"/>
              </p:nvPr>
            </p:nvSpPr>
            <p:spPr>
              <a:xfrm>
                <a:off x="142662" y="138232"/>
                <a:ext cx="8893473" cy="750661"/>
              </a:xfrm>
            </p:spPr>
            <p:txBody>
              <a:bodyPr/>
              <a:lstStyle/>
              <a:p>
                <a:r>
                  <a:rPr lang="en-GB" sz="3200" b="1" u="sng" dirty="0"/>
                  <a:t>Rates of Flow </a:t>
                </a:r>
              </a:p>
              <a:p>
                <a:r>
                  <a:rPr lang="en-GB" dirty="0"/>
                  <a:t>Each container is to be pumped with liquid flowing at a rate of </a:t>
                </a:r>
                <a14:m>
                  <m:oMath xmlns:m="http://schemas.openxmlformats.org/officeDocument/2006/math">
                    <m:r>
                      <a:rPr lang="en-GB" b="0" i="1" smtClean="0">
                        <a:latin typeface="Cambria Math" panose="02040503050406030204" pitchFamily="18" charset="0"/>
                      </a:rPr>
                      <m:t>20 </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𝑐𝑚</m:t>
                        </m:r>
                      </m:e>
                      <m:sup>
                        <m:r>
                          <a:rPr lang="en-GB" b="0" i="1" smtClean="0">
                            <a:latin typeface="Cambria Math" panose="02040503050406030204" pitchFamily="18" charset="0"/>
                          </a:rPr>
                          <m:t>3</m:t>
                        </m:r>
                      </m:sup>
                    </m:sSup>
                    <m:r>
                      <a:rPr lang="en-GB" b="0" i="1" smtClean="0">
                        <a:latin typeface="Cambria Math" panose="02040503050406030204" pitchFamily="18" charset="0"/>
                      </a:rPr>
                      <m:t>/</m:t>
                    </m:r>
                    <m:r>
                      <a:rPr lang="en-GB" b="0" i="1" smtClean="0">
                        <a:latin typeface="Cambria Math" panose="02040503050406030204" pitchFamily="18" charset="0"/>
                      </a:rPr>
                      <m:t>𝑚𝑖𝑛</m:t>
                    </m:r>
                  </m:oMath>
                </a14:m>
                <a:r>
                  <a:rPr lang="en-GB" dirty="0"/>
                  <a:t>. </a:t>
                </a:r>
              </a:p>
              <a:p>
                <a:r>
                  <a:rPr lang="en-GB" dirty="0"/>
                  <a:t>How long does it take to fill each container? </a:t>
                </a:r>
              </a:p>
              <a:p>
                <a:r>
                  <a:rPr lang="en-GB" dirty="0"/>
                  <a:t>State your units with your answer </a:t>
                </a:r>
              </a:p>
            </p:txBody>
          </p:sp>
        </mc:Choice>
        <mc:Fallback xmlns="">
          <p:sp>
            <p:nvSpPr>
              <p:cNvPr id="2" name="Text Placeholder 1"/>
              <p:cNvSpPr>
                <a:spLocks noGrp="1" noRot="1" noChangeAspect="1" noMove="1" noResize="1" noEditPoints="1" noAdjustHandles="1" noChangeArrowheads="1" noChangeShapeType="1" noTextEdit="1"/>
              </p:cNvSpPr>
              <p:nvPr>
                <p:ph type="body" sz="quarter" idx="10"/>
              </p:nvPr>
            </p:nvSpPr>
            <p:spPr>
              <a:xfrm>
                <a:off x="142662" y="138232"/>
                <a:ext cx="8893473" cy="750661"/>
              </a:xfrm>
              <a:blipFill>
                <a:blip r:embed="rId2"/>
                <a:stretch>
                  <a:fillRect l="-1714" t="-17073" b="-248780"/>
                </a:stretch>
              </a:blipFill>
            </p:spPr>
            <p:txBody>
              <a:bodyPr/>
              <a:lstStyle/>
              <a:p>
                <a:r>
                  <a:rPr lang="en-GB">
                    <a:noFill/>
                  </a:rPr>
                  <a:t> </a:t>
                </a:r>
              </a:p>
            </p:txBody>
          </p:sp>
        </mc:Fallback>
      </mc:AlternateContent>
      <p:pic>
        <p:nvPicPr>
          <p:cNvPr id="4" name="Picture 3"/>
          <p:cNvPicPr>
            <a:picLocks noChangeAspect="1"/>
          </p:cNvPicPr>
          <p:nvPr/>
        </p:nvPicPr>
        <p:blipFill>
          <a:blip r:embed="rId3"/>
          <a:stretch>
            <a:fillRect/>
          </a:stretch>
        </p:blipFill>
        <p:spPr>
          <a:xfrm>
            <a:off x="4920267" y="4431991"/>
            <a:ext cx="2320290" cy="1586321"/>
          </a:xfrm>
          <a:prstGeom prst="rect">
            <a:avLst/>
          </a:prstGeom>
        </p:spPr>
      </p:pic>
      <p:pic>
        <p:nvPicPr>
          <p:cNvPr id="5" name="Picture 4"/>
          <p:cNvPicPr>
            <a:picLocks noChangeAspect="1"/>
          </p:cNvPicPr>
          <p:nvPr/>
        </p:nvPicPr>
        <p:blipFill>
          <a:blip r:embed="rId4"/>
          <a:stretch>
            <a:fillRect/>
          </a:stretch>
        </p:blipFill>
        <p:spPr>
          <a:xfrm>
            <a:off x="7240557" y="4312817"/>
            <a:ext cx="2071007" cy="1685703"/>
          </a:xfrm>
          <a:prstGeom prst="rect">
            <a:avLst/>
          </a:prstGeom>
        </p:spPr>
      </p:pic>
      <p:pic>
        <p:nvPicPr>
          <p:cNvPr id="6" name="Picture 5"/>
          <p:cNvPicPr>
            <a:picLocks noChangeAspect="1"/>
          </p:cNvPicPr>
          <p:nvPr/>
        </p:nvPicPr>
        <p:blipFill>
          <a:blip r:embed="rId5"/>
          <a:stretch>
            <a:fillRect/>
          </a:stretch>
        </p:blipFill>
        <p:spPr>
          <a:xfrm>
            <a:off x="2927897" y="4477765"/>
            <a:ext cx="1992370" cy="1429082"/>
          </a:xfrm>
          <a:prstGeom prst="rect">
            <a:avLst/>
          </a:prstGeom>
        </p:spPr>
      </p:pic>
      <p:pic>
        <p:nvPicPr>
          <p:cNvPr id="7" name="Picture 6"/>
          <p:cNvPicPr>
            <a:picLocks noChangeAspect="1"/>
          </p:cNvPicPr>
          <p:nvPr/>
        </p:nvPicPr>
        <p:blipFill>
          <a:blip r:embed="rId6"/>
          <a:stretch>
            <a:fillRect/>
          </a:stretch>
        </p:blipFill>
        <p:spPr>
          <a:xfrm>
            <a:off x="0" y="4481196"/>
            <a:ext cx="2777431" cy="1487910"/>
          </a:xfrm>
          <a:prstGeom prst="rect">
            <a:avLst/>
          </a:prstGeom>
        </p:spPr>
      </p:pic>
      <p:pic>
        <p:nvPicPr>
          <p:cNvPr id="8" name="Picture 7"/>
          <p:cNvPicPr>
            <a:picLocks noChangeAspect="1"/>
          </p:cNvPicPr>
          <p:nvPr/>
        </p:nvPicPr>
        <p:blipFill>
          <a:blip r:embed="rId7"/>
          <a:stretch>
            <a:fillRect/>
          </a:stretch>
        </p:blipFill>
        <p:spPr>
          <a:xfrm>
            <a:off x="5891862" y="2455232"/>
            <a:ext cx="2938631" cy="1897271"/>
          </a:xfrm>
          <a:prstGeom prst="rect">
            <a:avLst/>
          </a:prstGeom>
        </p:spPr>
      </p:pic>
      <p:pic>
        <p:nvPicPr>
          <p:cNvPr id="9" name="Picture 8"/>
          <p:cNvPicPr>
            <a:picLocks noChangeAspect="1"/>
          </p:cNvPicPr>
          <p:nvPr/>
        </p:nvPicPr>
        <p:blipFill>
          <a:blip r:embed="rId8"/>
          <a:stretch>
            <a:fillRect/>
          </a:stretch>
        </p:blipFill>
        <p:spPr>
          <a:xfrm>
            <a:off x="822848" y="2590374"/>
            <a:ext cx="1958183" cy="2109459"/>
          </a:xfrm>
          <a:prstGeom prst="rect">
            <a:avLst/>
          </a:prstGeom>
        </p:spPr>
      </p:pic>
      <p:pic>
        <p:nvPicPr>
          <p:cNvPr id="10" name="Picture 9"/>
          <p:cNvPicPr>
            <a:picLocks noChangeAspect="1"/>
          </p:cNvPicPr>
          <p:nvPr/>
        </p:nvPicPr>
        <p:blipFill>
          <a:blip r:embed="rId9"/>
          <a:stretch>
            <a:fillRect/>
          </a:stretch>
        </p:blipFill>
        <p:spPr>
          <a:xfrm>
            <a:off x="3427348" y="2455232"/>
            <a:ext cx="2324100" cy="2124075"/>
          </a:xfrm>
          <a:prstGeom prst="rect">
            <a:avLst/>
          </a:prstGeom>
        </p:spPr>
      </p:pic>
    </p:spTree>
    <p:extLst>
      <p:ext uri="{BB962C8B-B14F-4D97-AF65-F5344CB8AC3E}">
        <p14:creationId xmlns:p14="http://schemas.microsoft.com/office/powerpoint/2010/main" val="29474017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sz="4400" b="1" dirty="0"/>
              <a:t>Problem 1 </a:t>
            </a:r>
          </a:p>
        </p:txBody>
      </p:sp>
      <p:pic>
        <p:nvPicPr>
          <p:cNvPr id="4" name="Content Placeholder 3"/>
          <p:cNvPicPr>
            <a:picLocks noGrp="1" noChangeAspect="1"/>
          </p:cNvPicPr>
          <p:nvPr>
            <p:ph sz="quarter" idx="11"/>
          </p:nvPr>
        </p:nvPicPr>
        <p:blipFill>
          <a:blip r:embed="rId2"/>
          <a:stretch>
            <a:fillRect/>
          </a:stretch>
        </p:blipFill>
        <p:spPr>
          <a:xfrm>
            <a:off x="221038" y="1055177"/>
            <a:ext cx="7735961" cy="4947417"/>
          </a:xfrm>
          <a:prstGeom prst="rect">
            <a:avLst/>
          </a:prstGeom>
        </p:spPr>
      </p:pic>
    </p:spTree>
    <p:extLst>
      <p:ext uri="{BB962C8B-B14F-4D97-AF65-F5344CB8AC3E}">
        <p14:creationId xmlns:p14="http://schemas.microsoft.com/office/powerpoint/2010/main" val="40193907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sz="4400" b="1" dirty="0"/>
              <a:t>Problem 2 </a:t>
            </a:r>
          </a:p>
        </p:txBody>
      </p:sp>
      <p:pic>
        <p:nvPicPr>
          <p:cNvPr id="5" name="Content Placeholder 4"/>
          <p:cNvPicPr>
            <a:picLocks noGrp="1" noChangeAspect="1"/>
          </p:cNvPicPr>
          <p:nvPr>
            <p:ph sz="quarter" idx="11"/>
          </p:nvPr>
        </p:nvPicPr>
        <p:blipFill>
          <a:blip r:embed="rId2"/>
          <a:stretch>
            <a:fillRect/>
          </a:stretch>
        </p:blipFill>
        <p:spPr>
          <a:xfrm>
            <a:off x="117800" y="1055177"/>
            <a:ext cx="6388100" cy="5072151"/>
          </a:xfrm>
          <a:prstGeom prst="rect">
            <a:avLst/>
          </a:prstGeom>
        </p:spPr>
      </p:pic>
    </p:spTree>
    <p:extLst>
      <p:ext uri="{BB962C8B-B14F-4D97-AF65-F5344CB8AC3E}">
        <p14:creationId xmlns:p14="http://schemas.microsoft.com/office/powerpoint/2010/main" val="4288078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sz="4400" b="1" dirty="0"/>
              <a:t>Problem 3 </a:t>
            </a:r>
          </a:p>
        </p:txBody>
      </p:sp>
      <p:pic>
        <p:nvPicPr>
          <p:cNvPr id="4" name="Content Placeholder 3"/>
          <p:cNvPicPr>
            <a:picLocks noGrp="1" noChangeAspect="1"/>
          </p:cNvPicPr>
          <p:nvPr>
            <p:ph sz="quarter" idx="11"/>
          </p:nvPr>
        </p:nvPicPr>
        <p:blipFill>
          <a:blip r:embed="rId2"/>
          <a:stretch>
            <a:fillRect/>
          </a:stretch>
        </p:blipFill>
        <p:spPr>
          <a:xfrm>
            <a:off x="221039" y="1158416"/>
            <a:ext cx="7155895" cy="4740939"/>
          </a:xfrm>
          <a:prstGeom prst="rect">
            <a:avLst/>
          </a:prstGeom>
        </p:spPr>
      </p:pic>
    </p:spTree>
    <p:extLst>
      <p:ext uri="{BB962C8B-B14F-4D97-AF65-F5344CB8AC3E}">
        <p14:creationId xmlns:p14="http://schemas.microsoft.com/office/powerpoint/2010/main" val="23691837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sz="4400" b="1" dirty="0"/>
              <a:t>Problem 4 </a:t>
            </a:r>
          </a:p>
        </p:txBody>
      </p:sp>
      <p:sp>
        <p:nvSpPr>
          <p:cNvPr id="3" name="Content Placeholder 2"/>
          <p:cNvSpPr>
            <a:spLocks noGrp="1"/>
          </p:cNvSpPr>
          <p:nvPr>
            <p:ph sz="quarter" idx="11"/>
          </p:nvPr>
        </p:nvSpPr>
        <p:spPr>
          <a:xfrm>
            <a:off x="233462" y="1377950"/>
            <a:ext cx="7147052" cy="4654550"/>
          </a:xfrm>
        </p:spPr>
        <p:txBody>
          <a:bodyPr/>
          <a:lstStyle/>
          <a:p>
            <a:pPr marL="0" indent="0">
              <a:buNone/>
            </a:pPr>
            <a:r>
              <a:rPr lang="en-GB" sz="2400" dirty="0"/>
              <a:t>The diagram shows a swimming pool in the shape of a prism. </a:t>
            </a:r>
            <a:r>
              <a:rPr lang="en-GB" sz="2400" dirty="0">
                <a:solidFill>
                  <a:srgbClr val="000000"/>
                </a:solidFill>
              </a:rPr>
              <a:t>The swimming pool is empty. The swimming pool is filled with water at a constant rate of 50 litres per minute.</a:t>
            </a:r>
          </a:p>
          <a:p>
            <a:pPr marL="0" indent="0">
              <a:buNone/>
            </a:pPr>
            <a:r>
              <a:rPr lang="en-GB" sz="2400" dirty="0">
                <a:solidFill>
                  <a:srgbClr val="000000"/>
                </a:solidFill>
              </a:rPr>
              <a:t>Work out how long it will take for the swimming pool to be completely full of water. Give your answer in hours.</a:t>
            </a:r>
            <a:br>
              <a:rPr lang="en-GB" sz="2400" dirty="0">
                <a:solidFill>
                  <a:srgbClr val="000000"/>
                </a:solidFill>
              </a:rPr>
            </a:br>
            <a:r>
              <a:rPr lang="en-GB" sz="2400" dirty="0">
                <a:solidFill>
                  <a:srgbClr val="000000"/>
                </a:solidFill>
              </a:rPr>
              <a:t>(1 m</a:t>
            </a:r>
            <a:r>
              <a:rPr lang="en-GB" sz="2400" baseline="30000" dirty="0">
                <a:solidFill>
                  <a:srgbClr val="000000"/>
                </a:solidFill>
              </a:rPr>
              <a:t>3</a:t>
            </a:r>
            <a:r>
              <a:rPr lang="en-GB" sz="2400" dirty="0">
                <a:solidFill>
                  <a:srgbClr val="000000"/>
                </a:solidFill>
              </a:rPr>
              <a:t> = 1000 litres)</a:t>
            </a:r>
          </a:p>
          <a:p>
            <a:endParaRPr lang="en-GB" dirty="0"/>
          </a:p>
        </p:txBody>
      </p:sp>
      <p:pic>
        <p:nvPicPr>
          <p:cNvPr id="5" name="Picture 4" descr="http://www.drfrostmaths.com/uploads/users/6190/images/img-6190-1494452822-748.png"/>
          <p:cNvPicPr>
            <a:picLocks noChangeAspect="1" noChangeArrowheads="1"/>
          </p:cNvPicPr>
          <p:nvPr/>
        </p:nvPicPr>
        <p:blipFill rotWithShape="1">
          <a:blip r:embed="rId2">
            <a:extLst>
              <a:ext uri="{28A0092B-C50C-407E-A947-70E740481C1C}">
                <a14:useLocalDpi xmlns:a14="http://schemas.microsoft.com/office/drawing/2010/main" val="0"/>
              </a:ext>
            </a:extLst>
          </a:blip>
          <a:srcRect r="25226"/>
          <a:stretch/>
        </p:blipFill>
        <p:spPr bwMode="auto">
          <a:xfrm>
            <a:off x="527657" y="4065952"/>
            <a:ext cx="4828115" cy="20672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3192344"/>
      </p:ext>
    </p:extLst>
  </p:cSld>
  <p:clrMapOvr>
    <a:masterClrMapping/>
  </p:clrMapOvr>
</p:sld>
</file>

<file path=ppt/theme/theme1.xml><?xml version="1.0" encoding="utf-8"?>
<a:theme xmlns:a="http://schemas.openxmlformats.org/drawingml/2006/main" name="ALTCCv2">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LTCCv2" id="{4F48670A-F939-4466-AF6F-90ADC58B0E17}" vid="{8887B371-F3E8-4C29-A510-C6481C3A9990}"/>
    </a:ext>
  </a:extLst>
</a:theme>
</file>

<file path=ppt/theme/theme2.xml><?xml version="1.0" encoding="utf-8"?>
<a:theme xmlns:a="http://schemas.openxmlformats.org/drawingml/2006/main" name="Assessment Sl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acher Information Sl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ALT adapted for BW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2173CFD5-A5F4-4CF9-A1C3-7578C1E8EB05}" vid="{FD0794F9-F2F0-4FF1-AE7D-D0A8F5CA8A3E}"/>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ALTCCv2</Template>
  <TotalTime>10448</TotalTime>
  <Words>620</Words>
  <Application>Microsoft Office PowerPoint</Application>
  <PresentationFormat>A4 Paper (210x297 mm)</PresentationFormat>
  <Paragraphs>62</Paragraphs>
  <Slides>15</Slides>
  <Notes>4</Notes>
  <HiddenSlides>0</HiddenSlides>
  <MMClips>0</MMClips>
  <ScaleCrop>false</ScaleCrop>
  <HeadingPairs>
    <vt:vector size="4" baseType="variant">
      <vt:variant>
        <vt:lpstr>Theme</vt:lpstr>
      </vt:variant>
      <vt:variant>
        <vt:i4>4</vt:i4>
      </vt:variant>
      <vt:variant>
        <vt:lpstr>Slide Titles</vt:lpstr>
      </vt:variant>
      <vt:variant>
        <vt:i4>15</vt:i4>
      </vt:variant>
    </vt:vector>
  </HeadingPairs>
  <TitlesOfParts>
    <vt:vector size="19" baseType="lpstr">
      <vt:lpstr>ALTCCv2</vt:lpstr>
      <vt:lpstr>Assessment Slides</vt:lpstr>
      <vt:lpstr>Teacher Information Slides</vt:lpstr>
      <vt:lpstr>ALT adapted for BWA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LElder</dc:creator>
  <cp:lastModifiedBy>Mrs E Eyres - BWA Staff</cp:lastModifiedBy>
  <cp:revision>487</cp:revision>
  <cp:lastPrinted>2017-12-31T22:38:51Z</cp:lastPrinted>
  <dcterms:created xsi:type="dcterms:W3CDTF">2017-01-17T16:57:04Z</dcterms:created>
  <dcterms:modified xsi:type="dcterms:W3CDTF">2026-09-06T12:20:33Z</dcterms:modified>
</cp:coreProperties>
</file>